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5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54.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55.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9"/>
  </p:notesMasterIdLst>
  <p:handoutMasterIdLst>
    <p:handoutMasterId r:id="rId190"/>
  </p:handoutMasterIdLst>
  <p:sldIdLst>
    <p:sldId id="335" r:id="rId5"/>
    <p:sldId id="514" r:id="rId6"/>
    <p:sldId id="516" r:id="rId7"/>
    <p:sldId id="491" r:id="rId8"/>
    <p:sldId id="345" r:id="rId9"/>
    <p:sldId id="348" r:id="rId10"/>
    <p:sldId id="518" r:id="rId11"/>
    <p:sldId id="517" r:id="rId12"/>
    <p:sldId id="520" r:id="rId13"/>
    <p:sldId id="521" r:id="rId14"/>
    <p:sldId id="523" r:id="rId15"/>
    <p:sldId id="524" r:id="rId16"/>
    <p:sldId id="525" r:id="rId17"/>
    <p:sldId id="359" r:id="rId18"/>
    <p:sldId id="538" r:id="rId19"/>
    <p:sldId id="529" r:id="rId20"/>
    <p:sldId id="530" r:id="rId21"/>
    <p:sldId id="532" r:id="rId22"/>
    <p:sldId id="365" r:id="rId23"/>
    <p:sldId id="366" r:id="rId24"/>
    <p:sldId id="534" r:id="rId25"/>
    <p:sldId id="535" r:id="rId26"/>
    <p:sldId id="536" r:id="rId27"/>
    <p:sldId id="389" r:id="rId28"/>
    <p:sldId id="540" r:id="rId29"/>
    <p:sldId id="483" r:id="rId30"/>
    <p:sldId id="484" r:id="rId31"/>
    <p:sldId id="485" r:id="rId32"/>
    <p:sldId id="486" r:id="rId33"/>
    <p:sldId id="487" r:id="rId34"/>
    <p:sldId id="481" r:id="rId35"/>
    <p:sldId id="371" r:id="rId36"/>
    <p:sldId id="512" r:id="rId37"/>
    <p:sldId id="539" r:id="rId38"/>
    <p:sldId id="408" r:id="rId39"/>
    <p:sldId id="403" r:id="rId40"/>
    <p:sldId id="404" r:id="rId41"/>
    <p:sldId id="478" r:id="rId42"/>
    <p:sldId id="479" r:id="rId43"/>
    <p:sldId id="383" r:id="rId44"/>
    <p:sldId id="492" r:id="rId45"/>
    <p:sldId id="493" r:id="rId46"/>
    <p:sldId id="494" r:id="rId47"/>
    <p:sldId id="495" r:id="rId48"/>
    <p:sldId id="496" r:id="rId49"/>
    <p:sldId id="497" r:id="rId50"/>
    <p:sldId id="498" r:id="rId51"/>
    <p:sldId id="499" r:id="rId52"/>
    <p:sldId id="500" r:id="rId53"/>
    <p:sldId id="501" r:id="rId54"/>
    <p:sldId id="502" r:id="rId55"/>
    <p:sldId id="503" r:id="rId56"/>
    <p:sldId id="504" r:id="rId57"/>
    <p:sldId id="506" r:id="rId58"/>
    <p:sldId id="505" r:id="rId59"/>
    <p:sldId id="507" r:id="rId60"/>
    <p:sldId id="508" r:id="rId61"/>
    <p:sldId id="509" r:id="rId62"/>
    <p:sldId id="510" r:id="rId63"/>
    <p:sldId id="511" r:id="rId64"/>
    <p:sldId id="480" r:id="rId65"/>
    <p:sldId id="541" r:id="rId66"/>
    <p:sldId id="542" r:id="rId67"/>
    <p:sldId id="543" r:id="rId68"/>
    <p:sldId id="544" r:id="rId69"/>
    <p:sldId id="545" r:id="rId70"/>
    <p:sldId id="546" r:id="rId71"/>
    <p:sldId id="547" r:id="rId72"/>
    <p:sldId id="548" r:id="rId73"/>
    <p:sldId id="549" r:id="rId74"/>
    <p:sldId id="550" r:id="rId75"/>
    <p:sldId id="551" r:id="rId76"/>
    <p:sldId id="552" r:id="rId77"/>
    <p:sldId id="553" r:id="rId78"/>
    <p:sldId id="554" r:id="rId79"/>
    <p:sldId id="555" r:id="rId80"/>
    <p:sldId id="556" r:id="rId81"/>
    <p:sldId id="557" r:id="rId82"/>
    <p:sldId id="558" r:id="rId83"/>
    <p:sldId id="559" r:id="rId84"/>
    <p:sldId id="560" r:id="rId85"/>
    <p:sldId id="561" r:id="rId86"/>
    <p:sldId id="562" r:id="rId87"/>
    <p:sldId id="563" r:id="rId88"/>
    <p:sldId id="564" r:id="rId89"/>
    <p:sldId id="565" r:id="rId90"/>
    <p:sldId id="566" r:id="rId91"/>
    <p:sldId id="567" r:id="rId92"/>
    <p:sldId id="568" r:id="rId93"/>
    <p:sldId id="569" r:id="rId94"/>
    <p:sldId id="570" r:id="rId95"/>
    <p:sldId id="571" r:id="rId96"/>
    <p:sldId id="572" r:id="rId97"/>
    <p:sldId id="573" r:id="rId98"/>
    <p:sldId id="574" r:id="rId99"/>
    <p:sldId id="575" r:id="rId100"/>
    <p:sldId id="576" r:id="rId101"/>
    <p:sldId id="577" r:id="rId102"/>
    <p:sldId id="578" r:id="rId103"/>
    <p:sldId id="579" r:id="rId104"/>
    <p:sldId id="580" r:id="rId105"/>
    <p:sldId id="581" r:id="rId106"/>
    <p:sldId id="582" r:id="rId107"/>
    <p:sldId id="583" r:id="rId108"/>
    <p:sldId id="584" r:id="rId109"/>
    <p:sldId id="585" r:id="rId110"/>
    <p:sldId id="586" r:id="rId111"/>
    <p:sldId id="587" r:id="rId112"/>
    <p:sldId id="588" r:id="rId113"/>
    <p:sldId id="589" r:id="rId114"/>
    <p:sldId id="590" r:id="rId115"/>
    <p:sldId id="591" r:id="rId116"/>
    <p:sldId id="592" r:id="rId117"/>
    <p:sldId id="593" r:id="rId118"/>
    <p:sldId id="594" r:id="rId119"/>
    <p:sldId id="595" r:id="rId120"/>
    <p:sldId id="596" r:id="rId121"/>
    <p:sldId id="597" r:id="rId122"/>
    <p:sldId id="598" r:id="rId123"/>
    <p:sldId id="599" r:id="rId124"/>
    <p:sldId id="600" r:id="rId125"/>
    <p:sldId id="601" r:id="rId126"/>
    <p:sldId id="602" r:id="rId127"/>
    <p:sldId id="603" r:id="rId128"/>
    <p:sldId id="604" r:id="rId129"/>
    <p:sldId id="605" r:id="rId130"/>
    <p:sldId id="606" r:id="rId131"/>
    <p:sldId id="607" r:id="rId132"/>
    <p:sldId id="608" r:id="rId133"/>
    <p:sldId id="609" r:id="rId134"/>
    <p:sldId id="610" r:id="rId135"/>
    <p:sldId id="611" r:id="rId136"/>
    <p:sldId id="612" r:id="rId137"/>
    <p:sldId id="613" r:id="rId138"/>
    <p:sldId id="614" r:id="rId139"/>
    <p:sldId id="615" r:id="rId140"/>
    <p:sldId id="616" r:id="rId141"/>
    <p:sldId id="617" r:id="rId142"/>
    <p:sldId id="618" r:id="rId143"/>
    <p:sldId id="619" r:id="rId144"/>
    <p:sldId id="620" r:id="rId145"/>
    <p:sldId id="621" r:id="rId146"/>
    <p:sldId id="622" r:id="rId147"/>
    <p:sldId id="623" r:id="rId148"/>
    <p:sldId id="624" r:id="rId149"/>
    <p:sldId id="625" r:id="rId150"/>
    <p:sldId id="626" r:id="rId151"/>
    <p:sldId id="627" r:id="rId152"/>
    <p:sldId id="628" r:id="rId153"/>
    <p:sldId id="629" r:id="rId154"/>
    <p:sldId id="630" r:id="rId155"/>
    <p:sldId id="631" r:id="rId156"/>
    <p:sldId id="632" r:id="rId157"/>
    <p:sldId id="633" r:id="rId158"/>
    <p:sldId id="634" r:id="rId159"/>
    <p:sldId id="635" r:id="rId160"/>
    <p:sldId id="636" r:id="rId161"/>
    <p:sldId id="637" r:id="rId162"/>
    <p:sldId id="638" r:id="rId163"/>
    <p:sldId id="639" r:id="rId164"/>
    <p:sldId id="640" r:id="rId165"/>
    <p:sldId id="641" r:id="rId166"/>
    <p:sldId id="642" r:id="rId167"/>
    <p:sldId id="643" r:id="rId168"/>
    <p:sldId id="644" r:id="rId169"/>
    <p:sldId id="645" r:id="rId170"/>
    <p:sldId id="646" r:id="rId171"/>
    <p:sldId id="647" r:id="rId172"/>
    <p:sldId id="648" r:id="rId173"/>
    <p:sldId id="649" r:id="rId174"/>
    <p:sldId id="650" r:id="rId175"/>
    <p:sldId id="651" r:id="rId176"/>
    <p:sldId id="652" r:id="rId177"/>
    <p:sldId id="653" r:id="rId178"/>
    <p:sldId id="654" r:id="rId179"/>
    <p:sldId id="655" r:id="rId180"/>
    <p:sldId id="656" r:id="rId181"/>
    <p:sldId id="657" r:id="rId182"/>
    <p:sldId id="658" r:id="rId183"/>
    <p:sldId id="659" r:id="rId184"/>
    <p:sldId id="660" r:id="rId185"/>
    <p:sldId id="661" r:id="rId186"/>
    <p:sldId id="662" r:id="rId187"/>
    <p:sldId id="663" r:id="rId18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C7"/>
    <a:srgbClr val="8C8D8E"/>
    <a:srgbClr val="464E7E"/>
    <a:srgbClr val="0091DA"/>
    <a:srgbClr val="0076CF"/>
    <a:srgbClr val="787878"/>
    <a:srgbClr val="4D4E53"/>
    <a:srgbClr val="000000"/>
    <a:srgbClr val="162B48"/>
    <a:srgbClr val="1329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1722" y="10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70" d="100"/>
          <a:sy n="70" d="100"/>
        </p:scale>
        <p:origin x="-3294"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91"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93"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3366FA-2FAC-48D8-A1CB-AC72A35FD44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CACF07E8-7D4C-482D-AB2D-F1A6174CA42F}">
      <dgm:prSet phldrT="[Text]"/>
      <dgm:spPr/>
      <dgm:t>
        <a:bodyPr/>
        <a:lstStyle/>
        <a:p>
          <a:r>
            <a:rPr lang="en-US" dirty="0"/>
            <a:t>Husband’s</a:t>
          </a:r>
        </a:p>
        <a:p>
          <a:r>
            <a:rPr lang="en-US" dirty="0"/>
            <a:t>Total Need</a:t>
          </a:r>
        </a:p>
        <a:p>
          <a:r>
            <a:rPr lang="en-US" dirty="0"/>
            <a:t>$2.3M</a:t>
          </a:r>
        </a:p>
      </dgm:t>
    </dgm:pt>
    <dgm:pt modelId="{62D3E204-4683-457F-A7E1-C39D1E8C6F03}" type="parTrans" cxnId="{07033600-83BD-42F6-9BCF-93267D8C1268}">
      <dgm:prSet/>
      <dgm:spPr/>
      <dgm:t>
        <a:bodyPr/>
        <a:lstStyle/>
        <a:p>
          <a:endParaRPr lang="en-US"/>
        </a:p>
      </dgm:t>
    </dgm:pt>
    <dgm:pt modelId="{FD134D18-820E-4CB6-B26B-565C14AD2C3A}" type="sibTrans" cxnId="{07033600-83BD-42F6-9BCF-93267D8C1268}">
      <dgm:prSet/>
      <dgm:spPr/>
      <dgm:t>
        <a:bodyPr/>
        <a:lstStyle/>
        <a:p>
          <a:endParaRPr lang="en-US"/>
        </a:p>
      </dgm:t>
    </dgm:pt>
    <dgm:pt modelId="{FC724796-6983-41B1-BB9C-66F079746FEF}">
      <dgm:prSet phldrT="[Text]"/>
      <dgm:spPr/>
      <dgm:t>
        <a:bodyPr/>
        <a:lstStyle/>
        <a:p>
          <a:r>
            <a:rPr lang="en-US" dirty="0"/>
            <a:t>Key Person</a:t>
          </a:r>
        </a:p>
        <a:p>
          <a:r>
            <a:rPr lang="en-US" dirty="0"/>
            <a:t>(Salary $210k)</a:t>
          </a:r>
        </a:p>
        <a:p>
          <a:r>
            <a:rPr lang="en-US" dirty="0"/>
            <a:t>$2.1M</a:t>
          </a:r>
        </a:p>
      </dgm:t>
    </dgm:pt>
    <dgm:pt modelId="{13D597A1-17CB-4E7F-A4AD-7E46A954F719}" type="parTrans" cxnId="{0B203B1D-FCC2-4B18-A832-77A892791694}">
      <dgm:prSet/>
      <dgm:spPr/>
      <dgm:t>
        <a:bodyPr/>
        <a:lstStyle/>
        <a:p>
          <a:endParaRPr lang="en-US"/>
        </a:p>
      </dgm:t>
    </dgm:pt>
    <dgm:pt modelId="{ED2BDCA5-7F50-44A0-AC31-45341FCD414E}" type="sibTrans" cxnId="{0B203B1D-FCC2-4B18-A832-77A892791694}">
      <dgm:prSet/>
      <dgm:spPr>
        <a:noFill/>
      </dgm:spPr>
      <dgm:t>
        <a:bodyPr/>
        <a:lstStyle/>
        <a:p>
          <a:endParaRPr lang="en-US"/>
        </a:p>
      </dgm:t>
    </dgm:pt>
    <dgm:pt modelId="{B5EE7286-86B0-452A-BB0A-5206404AA024}">
      <dgm:prSet phldrT="[Text]"/>
      <dgm:spPr/>
      <dgm:t>
        <a:bodyPr/>
        <a:lstStyle/>
        <a:p>
          <a:r>
            <a:rPr lang="en-US" dirty="0"/>
            <a:t>One Way </a:t>
          </a:r>
        </a:p>
        <a:p>
          <a:r>
            <a:rPr lang="en-US" dirty="0"/>
            <a:t>Buy-Sell</a:t>
          </a:r>
        </a:p>
        <a:p>
          <a:r>
            <a:rPr lang="en-US" dirty="0"/>
            <a:t>$1.03M</a:t>
          </a:r>
        </a:p>
      </dgm:t>
    </dgm:pt>
    <dgm:pt modelId="{F9DD1E86-AD8C-4441-B91E-07988BC01D52}" type="parTrans" cxnId="{CEC34B8A-404D-4892-9CD8-22CA93B02D42}">
      <dgm:prSet/>
      <dgm:spPr/>
      <dgm:t>
        <a:bodyPr/>
        <a:lstStyle/>
        <a:p>
          <a:endParaRPr lang="en-US"/>
        </a:p>
      </dgm:t>
    </dgm:pt>
    <dgm:pt modelId="{48933439-361F-4D5D-9BBC-76BBBCE810D1}" type="sibTrans" cxnId="{CEC34B8A-404D-4892-9CD8-22CA93B02D42}">
      <dgm:prSet/>
      <dgm:spPr/>
      <dgm:t>
        <a:bodyPr/>
        <a:lstStyle/>
        <a:p>
          <a:endParaRPr lang="en-US"/>
        </a:p>
      </dgm:t>
    </dgm:pt>
    <dgm:pt modelId="{F7DD6235-134C-4A49-95AF-0EE3F3D68EE4}" type="pres">
      <dgm:prSet presAssocID="{A93366FA-2FAC-48D8-A1CB-AC72A35FD44D}" presName="Name0" presStyleCnt="0">
        <dgm:presLayoutVars>
          <dgm:dir/>
          <dgm:resizeHandles val="exact"/>
        </dgm:presLayoutVars>
      </dgm:prSet>
      <dgm:spPr/>
    </dgm:pt>
    <dgm:pt modelId="{5DFA6D1B-BC2A-4F78-AA8A-DBE905B3730B}" type="pres">
      <dgm:prSet presAssocID="{CACF07E8-7D4C-482D-AB2D-F1A6174CA42F}" presName="node" presStyleLbl="node1" presStyleIdx="0" presStyleCnt="3" custScaleX="127510" custScaleY="120641">
        <dgm:presLayoutVars>
          <dgm:bulletEnabled val="1"/>
        </dgm:presLayoutVars>
      </dgm:prSet>
      <dgm:spPr/>
    </dgm:pt>
    <dgm:pt modelId="{C3C8D977-5B81-4891-BABE-CC035F519558}" type="pres">
      <dgm:prSet presAssocID="{FD134D18-820E-4CB6-B26B-565C14AD2C3A}" presName="sibTrans" presStyleLbl="sibTrans2D1" presStyleIdx="0" presStyleCnt="3" custScaleX="307203"/>
      <dgm:spPr/>
    </dgm:pt>
    <dgm:pt modelId="{3A89FAC1-79F7-407C-80B6-6DD46D281CC7}" type="pres">
      <dgm:prSet presAssocID="{FD134D18-820E-4CB6-B26B-565C14AD2C3A}" presName="connectorText" presStyleLbl="sibTrans2D1" presStyleIdx="0" presStyleCnt="3"/>
      <dgm:spPr/>
    </dgm:pt>
    <dgm:pt modelId="{A56E6A46-7E1A-4CC5-A061-7280B2986157}" type="pres">
      <dgm:prSet presAssocID="{FC724796-6983-41B1-BB9C-66F079746FEF}" presName="node" presStyleLbl="node1" presStyleIdx="1" presStyleCnt="3" custScaleX="141745" custScaleY="139702">
        <dgm:presLayoutVars>
          <dgm:bulletEnabled val="1"/>
        </dgm:presLayoutVars>
      </dgm:prSet>
      <dgm:spPr/>
    </dgm:pt>
    <dgm:pt modelId="{DCD43006-83A8-49DF-A20C-7832C14C9BE8}" type="pres">
      <dgm:prSet presAssocID="{ED2BDCA5-7F50-44A0-AC31-45341FCD414E}" presName="sibTrans" presStyleLbl="sibTrans2D1" presStyleIdx="1" presStyleCnt="3"/>
      <dgm:spPr/>
    </dgm:pt>
    <dgm:pt modelId="{B8A1507F-B84D-4149-B889-4A9E6FB74AC4}" type="pres">
      <dgm:prSet presAssocID="{ED2BDCA5-7F50-44A0-AC31-45341FCD414E}" presName="connectorText" presStyleLbl="sibTrans2D1" presStyleIdx="1" presStyleCnt="3"/>
      <dgm:spPr/>
    </dgm:pt>
    <dgm:pt modelId="{5421FFED-2A18-4C09-AA69-39FE0B9C1DC6}" type="pres">
      <dgm:prSet presAssocID="{B5EE7286-86B0-452A-BB0A-5206404AA024}" presName="node" presStyleLbl="node1" presStyleIdx="2" presStyleCnt="3" custScaleX="133155" custScaleY="136799">
        <dgm:presLayoutVars>
          <dgm:bulletEnabled val="1"/>
        </dgm:presLayoutVars>
      </dgm:prSet>
      <dgm:spPr/>
    </dgm:pt>
    <dgm:pt modelId="{650EE28D-44C8-40DD-B6B7-F5EEB3106FF8}" type="pres">
      <dgm:prSet presAssocID="{48933439-361F-4D5D-9BBC-76BBBCE810D1}" presName="sibTrans" presStyleLbl="sibTrans2D1" presStyleIdx="2" presStyleCnt="3" custScaleX="313540"/>
      <dgm:spPr/>
    </dgm:pt>
    <dgm:pt modelId="{2DC1DC4D-D719-4320-8614-3FB889224111}" type="pres">
      <dgm:prSet presAssocID="{48933439-361F-4D5D-9BBC-76BBBCE810D1}" presName="connectorText" presStyleLbl="sibTrans2D1" presStyleIdx="2" presStyleCnt="3"/>
      <dgm:spPr/>
    </dgm:pt>
  </dgm:ptLst>
  <dgm:cxnLst>
    <dgm:cxn modelId="{07033600-83BD-42F6-9BCF-93267D8C1268}" srcId="{A93366FA-2FAC-48D8-A1CB-AC72A35FD44D}" destId="{CACF07E8-7D4C-482D-AB2D-F1A6174CA42F}" srcOrd="0" destOrd="0" parTransId="{62D3E204-4683-457F-A7E1-C39D1E8C6F03}" sibTransId="{FD134D18-820E-4CB6-B26B-565C14AD2C3A}"/>
    <dgm:cxn modelId="{0B203B1D-FCC2-4B18-A832-77A892791694}" srcId="{A93366FA-2FAC-48D8-A1CB-AC72A35FD44D}" destId="{FC724796-6983-41B1-BB9C-66F079746FEF}" srcOrd="1" destOrd="0" parTransId="{13D597A1-17CB-4E7F-A4AD-7E46A954F719}" sibTransId="{ED2BDCA5-7F50-44A0-AC31-45341FCD414E}"/>
    <dgm:cxn modelId="{5CFED345-0E25-469A-A924-A8D8187043C7}" type="presOf" srcId="{ED2BDCA5-7F50-44A0-AC31-45341FCD414E}" destId="{DCD43006-83A8-49DF-A20C-7832C14C9BE8}" srcOrd="0" destOrd="0" presId="urn:microsoft.com/office/officeart/2005/8/layout/cycle7"/>
    <dgm:cxn modelId="{A7466566-EEBD-4574-9262-D02AA9CC9EEB}" type="presOf" srcId="{FD134D18-820E-4CB6-B26B-565C14AD2C3A}" destId="{3A89FAC1-79F7-407C-80B6-6DD46D281CC7}" srcOrd="1" destOrd="0" presId="urn:microsoft.com/office/officeart/2005/8/layout/cycle7"/>
    <dgm:cxn modelId="{4FCC636E-065C-4F78-A271-8F9F00722FC3}" type="presOf" srcId="{A93366FA-2FAC-48D8-A1CB-AC72A35FD44D}" destId="{F7DD6235-134C-4A49-95AF-0EE3F3D68EE4}" srcOrd="0" destOrd="0" presId="urn:microsoft.com/office/officeart/2005/8/layout/cycle7"/>
    <dgm:cxn modelId="{D4FE956F-498F-4FC4-A077-FEA858140DA9}" type="presOf" srcId="{48933439-361F-4D5D-9BBC-76BBBCE810D1}" destId="{2DC1DC4D-D719-4320-8614-3FB889224111}" srcOrd="1" destOrd="0" presId="urn:microsoft.com/office/officeart/2005/8/layout/cycle7"/>
    <dgm:cxn modelId="{C82B3A56-DE85-4070-8EF5-464BAA3D91A9}" type="presOf" srcId="{48933439-361F-4D5D-9BBC-76BBBCE810D1}" destId="{650EE28D-44C8-40DD-B6B7-F5EEB3106FF8}" srcOrd="0" destOrd="0" presId="urn:microsoft.com/office/officeart/2005/8/layout/cycle7"/>
    <dgm:cxn modelId="{CEC34B8A-404D-4892-9CD8-22CA93B02D42}" srcId="{A93366FA-2FAC-48D8-A1CB-AC72A35FD44D}" destId="{B5EE7286-86B0-452A-BB0A-5206404AA024}" srcOrd="2" destOrd="0" parTransId="{F9DD1E86-AD8C-4441-B91E-07988BC01D52}" sibTransId="{48933439-361F-4D5D-9BBC-76BBBCE810D1}"/>
    <dgm:cxn modelId="{93CADE8A-8B28-4D01-AC30-A6DA78211083}" type="presOf" srcId="{ED2BDCA5-7F50-44A0-AC31-45341FCD414E}" destId="{B8A1507F-B84D-4149-B889-4A9E6FB74AC4}" srcOrd="1" destOrd="0" presId="urn:microsoft.com/office/officeart/2005/8/layout/cycle7"/>
    <dgm:cxn modelId="{D4B8E498-E1B6-417F-9A6E-BA7027DCD116}" type="presOf" srcId="{B5EE7286-86B0-452A-BB0A-5206404AA024}" destId="{5421FFED-2A18-4C09-AA69-39FE0B9C1DC6}" srcOrd="0" destOrd="0" presId="urn:microsoft.com/office/officeart/2005/8/layout/cycle7"/>
    <dgm:cxn modelId="{8388A09C-2DE1-4CFD-ACF8-8081EF9CB311}" type="presOf" srcId="{FD134D18-820E-4CB6-B26B-565C14AD2C3A}" destId="{C3C8D977-5B81-4891-BABE-CC035F519558}" srcOrd="0" destOrd="0" presId="urn:microsoft.com/office/officeart/2005/8/layout/cycle7"/>
    <dgm:cxn modelId="{B1A797B0-C4FB-4FF7-B2AD-DCC70F8C0F39}" type="presOf" srcId="{FC724796-6983-41B1-BB9C-66F079746FEF}" destId="{A56E6A46-7E1A-4CC5-A061-7280B2986157}" srcOrd="0" destOrd="0" presId="urn:microsoft.com/office/officeart/2005/8/layout/cycle7"/>
    <dgm:cxn modelId="{164746C9-8A45-4A88-A6B5-B79C2E0C7D8F}" type="presOf" srcId="{CACF07E8-7D4C-482D-AB2D-F1A6174CA42F}" destId="{5DFA6D1B-BC2A-4F78-AA8A-DBE905B3730B}" srcOrd="0" destOrd="0" presId="urn:microsoft.com/office/officeart/2005/8/layout/cycle7"/>
    <dgm:cxn modelId="{CBFA7CC8-1686-479B-A932-BDF9BD874BA0}" type="presParOf" srcId="{F7DD6235-134C-4A49-95AF-0EE3F3D68EE4}" destId="{5DFA6D1B-BC2A-4F78-AA8A-DBE905B3730B}" srcOrd="0" destOrd="0" presId="urn:microsoft.com/office/officeart/2005/8/layout/cycle7"/>
    <dgm:cxn modelId="{747797D7-9891-465E-8E41-77403A894FF1}" type="presParOf" srcId="{F7DD6235-134C-4A49-95AF-0EE3F3D68EE4}" destId="{C3C8D977-5B81-4891-BABE-CC035F519558}" srcOrd="1" destOrd="0" presId="urn:microsoft.com/office/officeart/2005/8/layout/cycle7"/>
    <dgm:cxn modelId="{2083DC39-276A-490C-B70E-1AB1056ECD7D}" type="presParOf" srcId="{C3C8D977-5B81-4891-BABE-CC035F519558}" destId="{3A89FAC1-79F7-407C-80B6-6DD46D281CC7}" srcOrd="0" destOrd="0" presId="urn:microsoft.com/office/officeart/2005/8/layout/cycle7"/>
    <dgm:cxn modelId="{E7F92D46-C943-426D-92DE-0EBE85370FBB}" type="presParOf" srcId="{F7DD6235-134C-4A49-95AF-0EE3F3D68EE4}" destId="{A56E6A46-7E1A-4CC5-A061-7280B2986157}" srcOrd="2" destOrd="0" presId="urn:microsoft.com/office/officeart/2005/8/layout/cycle7"/>
    <dgm:cxn modelId="{73F34B8E-24C9-4CEE-AAD8-9DCD75E79FFA}" type="presParOf" srcId="{F7DD6235-134C-4A49-95AF-0EE3F3D68EE4}" destId="{DCD43006-83A8-49DF-A20C-7832C14C9BE8}" srcOrd="3" destOrd="0" presId="urn:microsoft.com/office/officeart/2005/8/layout/cycle7"/>
    <dgm:cxn modelId="{005D16A7-DAF5-496A-BC79-4DAFF096D34A}" type="presParOf" srcId="{DCD43006-83A8-49DF-A20C-7832C14C9BE8}" destId="{B8A1507F-B84D-4149-B889-4A9E6FB74AC4}" srcOrd="0" destOrd="0" presId="urn:microsoft.com/office/officeart/2005/8/layout/cycle7"/>
    <dgm:cxn modelId="{6BB684FB-6C9F-4C26-8399-42AB7BC39667}" type="presParOf" srcId="{F7DD6235-134C-4A49-95AF-0EE3F3D68EE4}" destId="{5421FFED-2A18-4C09-AA69-39FE0B9C1DC6}" srcOrd="4" destOrd="0" presId="urn:microsoft.com/office/officeart/2005/8/layout/cycle7"/>
    <dgm:cxn modelId="{71FB13F9-7F20-40C3-82C9-F71D0321B3CE}" type="presParOf" srcId="{F7DD6235-134C-4A49-95AF-0EE3F3D68EE4}" destId="{650EE28D-44C8-40DD-B6B7-F5EEB3106FF8}" srcOrd="5" destOrd="0" presId="urn:microsoft.com/office/officeart/2005/8/layout/cycle7"/>
    <dgm:cxn modelId="{3B0B30D8-7181-4B97-8855-F8CCA2C15E8B}" type="presParOf" srcId="{650EE28D-44C8-40DD-B6B7-F5EEB3106FF8}" destId="{2DC1DC4D-D719-4320-8614-3FB889224111}"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A97F2A-3183-4B5C-A990-B3888B2F09A2}" type="doc">
      <dgm:prSet loTypeId="urn:microsoft.com/office/officeart/2005/8/layout/process1" loCatId="process" qsTypeId="urn:microsoft.com/office/officeart/2005/8/quickstyle/simple1" qsCatId="simple" csTypeId="urn:microsoft.com/office/officeart/2005/8/colors/accent1_2" csCatId="accent1" phldr="1"/>
      <dgm:spPr/>
    </dgm:pt>
    <dgm:pt modelId="{80E7E0EF-F7D0-489E-80B4-FF61495B2DE1}">
      <dgm:prSet phldrT="[Text]"/>
      <dgm:spPr/>
      <dgm:t>
        <a:bodyPr/>
        <a:lstStyle/>
        <a:p>
          <a:r>
            <a:rPr lang="en-US" dirty="0"/>
            <a:t>Key Person Insurance</a:t>
          </a:r>
        </a:p>
        <a:p>
          <a:r>
            <a:rPr lang="en-US" dirty="0"/>
            <a:t>$2,000,000 </a:t>
          </a:r>
        </a:p>
      </dgm:t>
    </dgm:pt>
    <dgm:pt modelId="{988E13FA-5B23-45FB-A95D-D232FDB37AB6}" type="parTrans" cxnId="{8F7D68F8-A1D6-43E2-96CC-2D63570313ED}">
      <dgm:prSet/>
      <dgm:spPr/>
      <dgm:t>
        <a:bodyPr/>
        <a:lstStyle/>
        <a:p>
          <a:endParaRPr lang="en-US"/>
        </a:p>
      </dgm:t>
    </dgm:pt>
    <dgm:pt modelId="{26140460-248D-4E2A-BDE2-2FAB87FD1135}" type="sibTrans" cxnId="{8F7D68F8-A1D6-43E2-96CC-2D63570313ED}">
      <dgm:prSet/>
      <dgm:spPr/>
      <dgm:t>
        <a:bodyPr/>
        <a:lstStyle/>
        <a:p>
          <a:endParaRPr lang="en-US"/>
        </a:p>
      </dgm:t>
    </dgm:pt>
    <dgm:pt modelId="{2D587756-E53B-4B9A-8948-D05CA7C36D33}">
      <dgm:prSet phldrT="[Text]"/>
      <dgm:spPr/>
      <dgm:t>
        <a:bodyPr/>
        <a:lstStyle/>
        <a:p>
          <a:r>
            <a:rPr lang="en-US" dirty="0"/>
            <a:t>Non-Qualified Plan</a:t>
          </a:r>
        </a:p>
      </dgm:t>
    </dgm:pt>
    <dgm:pt modelId="{77EEAED0-9322-4931-9389-D00171A5C784}" type="parTrans" cxnId="{6805F4DB-2AAA-49CC-B1A2-989615E56679}">
      <dgm:prSet/>
      <dgm:spPr/>
      <dgm:t>
        <a:bodyPr/>
        <a:lstStyle/>
        <a:p>
          <a:endParaRPr lang="en-US"/>
        </a:p>
      </dgm:t>
    </dgm:pt>
    <dgm:pt modelId="{9395304C-4A06-49E4-98E9-388FE83E56FB}" type="sibTrans" cxnId="{6805F4DB-2AAA-49CC-B1A2-989615E56679}">
      <dgm:prSet/>
      <dgm:spPr/>
      <dgm:t>
        <a:bodyPr/>
        <a:lstStyle/>
        <a:p>
          <a:endParaRPr lang="en-US"/>
        </a:p>
      </dgm:t>
    </dgm:pt>
    <dgm:pt modelId="{CB8F9580-327F-4D25-BDB7-1B55DC858891}" type="pres">
      <dgm:prSet presAssocID="{DBA97F2A-3183-4B5C-A990-B3888B2F09A2}" presName="Name0" presStyleCnt="0">
        <dgm:presLayoutVars>
          <dgm:dir/>
          <dgm:resizeHandles val="exact"/>
        </dgm:presLayoutVars>
      </dgm:prSet>
      <dgm:spPr/>
    </dgm:pt>
    <dgm:pt modelId="{FC8E91FB-CD0C-4A7C-AE47-FCB33B52859C}" type="pres">
      <dgm:prSet presAssocID="{80E7E0EF-F7D0-489E-80B4-FF61495B2DE1}" presName="node" presStyleLbl="node1" presStyleIdx="0" presStyleCnt="2" custLinFactNeighborY="723">
        <dgm:presLayoutVars>
          <dgm:bulletEnabled val="1"/>
        </dgm:presLayoutVars>
      </dgm:prSet>
      <dgm:spPr/>
    </dgm:pt>
    <dgm:pt modelId="{4146780C-691C-4265-99EF-E4D540CFDA61}" type="pres">
      <dgm:prSet presAssocID="{26140460-248D-4E2A-BDE2-2FAB87FD1135}" presName="sibTrans" presStyleLbl="sibTrans2D1" presStyleIdx="0" presStyleCnt="1"/>
      <dgm:spPr/>
    </dgm:pt>
    <dgm:pt modelId="{9E0BB8AB-F2B4-4D80-8E5A-DB442A578866}" type="pres">
      <dgm:prSet presAssocID="{26140460-248D-4E2A-BDE2-2FAB87FD1135}" presName="connectorText" presStyleLbl="sibTrans2D1" presStyleIdx="0" presStyleCnt="1"/>
      <dgm:spPr/>
    </dgm:pt>
    <dgm:pt modelId="{1E4725B4-7192-44F9-A925-EEC6F70A4E49}" type="pres">
      <dgm:prSet presAssocID="{2D587756-E53B-4B9A-8948-D05CA7C36D33}" presName="node" presStyleLbl="node1" presStyleIdx="1" presStyleCnt="2">
        <dgm:presLayoutVars>
          <dgm:bulletEnabled val="1"/>
        </dgm:presLayoutVars>
      </dgm:prSet>
      <dgm:spPr/>
    </dgm:pt>
  </dgm:ptLst>
  <dgm:cxnLst>
    <dgm:cxn modelId="{8DFA5514-82B8-45FD-8723-3C9AD91C3131}" type="presOf" srcId="{26140460-248D-4E2A-BDE2-2FAB87FD1135}" destId="{9E0BB8AB-F2B4-4D80-8E5A-DB442A578866}" srcOrd="1" destOrd="0" presId="urn:microsoft.com/office/officeart/2005/8/layout/process1"/>
    <dgm:cxn modelId="{2E65EF34-905A-401F-AE99-DE083AFA950B}" type="presOf" srcId="{DBA97F2A-3183-4B5C-A990-B3888B2F09A2}" destId="{CB8F9580-327F-4D25-BDB7-1B55DC858891}" srcOrd="0" destOrd="0" presId="urn:microsoft.com/office/officeart/2005/8/layout/process1"/>
    <dgm:cxn modelId="{0CA82348-B2D8-4B77-BDE7-87B22860F34D}" type="presOf" srcId="{2D587756-E53B-4B9A-8948-D05CA7C36D33}" destId="{1E4725B4-7192-44F9-A925-EEC6F70A4E49}" srcOrd="0" destOrd="0" presId="urn:microsoft.com/office/officeart/2005/8/layout/process1"/>
    <dgm:cxn modelId="{3E83E27E-0BA8-4AC2-8479-9105D5D7E252}" type="presOf" srcId="{80E7E0EF-F7D0-489E-80B4-FF61495B2DE1}" destId="{FC8E91FB-CD0C-4A7C-AE47-FCB33B52859C}" srcOrd="0" destOrd="0" presId="urn:microsoft.com/office/officeart/2005/8/layout/process1"/>
    <dgm:cxn modelId="{A604A3B2-246B-4B1E-B852-89F4A6C03844}" type="presOf" srcId="{26140460-248D-4E2A-BDE2-2FAB87FD1135}" destId="{4146780C-691C-4265-99EF-E4D540CFDA61}" srcOrd="0" destOrd="0" presId="urn:microsoft.com/office/officeart/2005/8/layout/process1"/>
    <dgm:cxn modelId="{6805F4DB-2AAA-49CC-B1A2-989615E56679}" srcId="{DBA97F2A-3183-4B5C-A990-B3888B2F09A2}" destId="{2D587756-E53B-4B9A-8948-D05CA7C36D33}" srcOrd="1" destOrd="0" parTransId="{77EEAED0-9322-4931-9389-D00171A5C784}" sibTransId="{9395304C-4A06-49E4-98E9-388FE83E56FB}"/>
    <dgm:cxn modelId="{8F7D68F8-A1D6-43E2-96CC-2D63570313ED}" srcId="{DBA97F2A-3183-4B5C-A990-B3888B2F09A2}" destId="{80E7E0EF-F7D0-489E-80B4-FF61495B2DE1}" srcOrd="0" destOrd="0" parTransId="{988E13FA-5B23-45FB-A95D-D232FDB37AB6}" sibTransId="{26140460-248D-4E2A-BDE2-2FAB87FD1135}"/>
    <dgm:cxn modelId="{22E0EAA9-754D-436D-A991-853745D35159}" type="presParOf" srcId="{CB8F9580-327F-4D25-BDB7-1B55DC858891}" destId="{FC8E91FB-CD0C-4A7C-AE47-FCB33B52859C}" srcOrd="0" destOrd="0" presId="urn:microsoft.com/office/officeart/2005/8/layout/process1"/>
    <dgm:cxn modelId="{CF39E164-B8E2-48C4-B882-F7067CC9E852}" type="presParOf" srcId="{CB8F9580-327F-4D25-BDB7-1B55DC858891}" destId="{4146780C-691C-4265-99EF-E4D540CFDA61}" srcOrd="1" destOrd="0" presId="urn:microsoft.com/office/officeart/2005/8/layout/process1"/>
    <dgm:cxn modelId="{56C5ED7E-2641-4B1C-9400-BBB2BA6DFE03}" type="presParOf" srcId="{4146780C-691C-4265-99EF-E4D540CFDA61}" destId="{9E0BB8AB-F2B4-4D80-8E5A-DB442A578866}" srcOrd="0" destOrd="0" presId="urn:microsoft.com/office/officeart/2005/8/layout/process1"/>
    <dgm:cxn modelId="{DC17E3C8-67AD-4692-A64D-D5D3ED05E14F}" type="presParOf" srcId="{CB8F9580-327F-4D25-BDB7-1B55DC858891}" destId="{1E4725B4-7192-44F9-A925-EEC6F70A4E49}"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FC7933-F9A6-4BF4-8A19-B67824EB45E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B131F0D-9C0C-4ED8-8455-E4138D8D71F1}">
      <dgm:prSet phldrT="[Text]"/>
      <dgm:spPr/>
      <dgm:t>
        <a:bodyPr/>
        <a:lstStyle/>
        <a:p>
          <a:r>
            <a:rPr lang="en-US" dirty="0"/>
            <a:t>Hard Worker</a:t>
          </a:r>
        </a:p>
      </dgm:t>
    </dgm:pt>
    <dgm:pt modelId="{1856142D-A000-4B72-BD5A-1AE148F7EE81}" type="parTrans" cxnId="{89A7372A-2FBA-4BA0-B820-B1CAB3930D2A}">
      <dgm:prSet/>
      <dgm:spPr/>
      <dgm:t>
        <a:bodyPr/>
        <a:lstStyle/>
        <a:p>
          <a:endParaRPr lang="en-US"/>
        </a:p>
      </dgm:t>
    </dgm:pt>
    <dgm:pt modelId="{E0196900-0941-40EC-BC43-AE96AA6E1049}" type="sibTrans" cxnId="{89A7372A-2FBA-4BA0-B820-B1CAB3930D2A}">
      <dgm:prSet/>
      <dgm:spPr/>
      <dgm:t>
        <a:bodyPr/>
        <a:lstStyle/>
        <a:p>
          <a:endParaRPr lang="en-US"/>
        </a:p>
      </dgm:t>
    </dgm:pt>
    <dgm:pt modelId="{848C8B45-1A42-4466-A3CD-8E09E83BBAC1}">
      <dgm:prSet phldrT="[Text]"/>
      <dgm:spPr/>
      <dgm:t>
        <a:bodyPr/>
        <a:lstStyle/>
        <a:p>
          <a:r>
            <a:rPr lang="en-US" dirty="0"/>
            <a:t>Team Player</a:t>
          </a:r>
        </a:p>
      </dgm:t>
    </dgm:pt>
    <dgm:pt modelId="{3D44E300-7767-42CF-8715-97682421D452}" type="parTrans" cxnId="{89FD7089-974B-4C91-A982-2CFD6FBD5826}">
      <dgm:prSet/>
      <dgm:spPr/>
      <dgm:t>
        <a:bodyPr/>
        <a:lstStyle/>
        <a:p>
          <a:endParaRPr lang="en-US"/>
        </a:p>
      </dgm:t>
    </dgm:pt>
    <dgm:pt modelId="{A71FF9E7-0930-4BDF-BAAE-73B5D0176439}" type="sibTrans" cxnId="{89FD7089-974B-4C91-A982-2CFD6FBD5826}">
      <dgm:prSet/>
      <dgm:spPr/>
      <dgm:t>
        <a:bodyPr/>
        <a:lstStyle/>
        <a:p>
          <a:endParaRPr lang="en-US"/>
        </a:p>
      </dgm:t>
    </dgm:pt>
    <dgm:pt modelId="{E71AF8D5-BD98-4307-ADFC-76AF40B87632}">
      <dgm:prSet phldrT="[Text]"/>
      <dgm:spPr/>
      <dgm:t>
        <a:bodyPr/>
        <a:lstStyle/>
        <a:p>
          <a:r>
            <a:rPr lang="en-US" dirty="0"/>
            <a:t>Skilled</a:t>
          </a:r>
        </a:p>
      </dgm:t>
    </dgm:pt>
    <dgm:pt modelId="{7ADB2F08-A574-4B6C-BA3F-AB0CD54357B3}" type="parTrans" cxnId="{BDBFE182-D38E-4336-9A58-DDB73CCD411D}">
      <dgm:prSet/>
      <dgm:spPr/>
      <dgm:t>
        <a:bodyPr/>
        <a:lstStyle/>
        <a:p>
          <a:endParaRPr lang="en-US"/>
        </a:p>
      </dgm:t>
    </dgm:pt>
    <dgm:pt modelId="{13DA1064-D3C4-4813-80A8-2B446C0FE289}" type="sibTrans" cxnId="{BDBFE182-D38E-4336-9A58-DDB73CCD411D}">
      <dgm:prSet/>
      <dgm:spPr/>
      <dgm:t>
        <a:bodyPr/>
        <a:lstStyle/>
        <a:p>
          <a:endParaRPr lang="en-US"/>
        </a:p>
      </dgm:t>
    </dgm:pt>
    <dgm:pt modelId="{CF17A4D0-D8D1-4E42-914E-A677D9723971}">
      <dgm:prSet phldrT="[Text]"/>
      <dgm:spPr/>
      <dgm:t>
        <a:bodyPr/>
        <a:lstStyle/>
        <a:p>
          <a:r>
            <a:rPr lang="en-US" dirty="0"/>
            <a:t>Loyal</a:t>
          </a:r>
        </a:p>
      </dgm:t>
    </dgm:pt>
    <dgm:pt modelId="{77B7D1B3-2CB8-49AD-8111-21E49197E2AF}" type="parTrans" cxnId="{8CFE6DA9-50DB-4E8D-BF31-0F4F0DA4F2AA}">
      <dgm:prSet/>
      <dgm:spPr/>
      <dgm:t>
        <a:bodyPr/>
        <a:lstStyle/>
        <a:p>
          <a:endParaRPr lang="en-US"/>
        </a:p>
      </dgm:t>
    </dgm:pt>
    <dgm:pt modelId="{167B0492-816C-409A-B0FE-10A55315E865}" type="sibTrans" cxnId="{8CFE6DA9-50DB-4E8D-BF31-0F4F0DA4F2AA}">
      <dgm:prSet/>
      <dgm:spPr/>
      <dgm:t>
        <a:bodyPr/>
        <a:lstStyle/>
        <a:p>
          <a:endParaRPr lang="en-US"/>
        </a:p>
      </dgm:t>
    </dgm:pt>
    <dgm:pt modelId="{ADF9CD91-6668-469B-8807-F05D22B9AB3B}">
      <dgm:prSet phldrT="[Text]"/>
      <dgm:spPr/>
      <dgm:t>
        <a:bodyPr/>
        <a:lstStyle/>
        <a:p>
          <a:r>
            <a:rPr lang="en-US" dirty="0"/>
            <a:t>Honest</a:t>
          </a:r>
        </a:p>
      </dgm:t>
    </dgm:pt>
    <dgm:pt modelId="{25C6A077-0B1D-4FA0-83F5-5D2BB468441F}" type="parTrans" cxnId="{69A98B2B-6C77-4250-BD5E-EA2DF70B5CA4}">
      <dgm:prSet/>
      <dgm:spPr/>
      <dgm:t>
        <a:bodyPr/>
        <a:lstStyle/>
        <a:p>
          <a:endParaRPr lang="en-US"/>
        </a:p>
      </dgm:t>
    </dgm:pt>
    <dgm:pt modelId="{62CDACA9-73C4-4001-8885-B515B95496B3}" type="sibTrans" cxnId="{69A98B2B-6C77-4250-BD5E-EA2DF70B5CA4}">
      <dgm:prSet/>
      <dgm:spPr/>
      <dgm:t>
        <a:bodyPr/>
        <a:lstStyle/>
        <a:p>
          <a:endParaRPr lang="en-US"/>
        </a:p>
      </dgm:t>
    </dgm:pt>
    <dgm:pt modelId="{26C2B78A-6002-4616-A172-11EBF94B263A}" type="pres">
      <dgm:prSet presAssocID="{C9FC7933-F9A6-4BF4-8A19-B67824EB45ED}" presName="diagram" presStyleCnt="0">
        <dgm:presLayoutVars>
          <dgm:dir/>
          <dgm:resizeHandles val="exact"/>
        </dgm:presLayoutVars>
      </dgm:prSet>
      <dgm:spPr/>
    </dgm:pt>
    <dgm:pt modelId="{8A8FBE06-04A9-4F53-AB6F-3EEC38251E5A}" type="pres">
      <dgm:prSet presAssocID="{8B131F0D-9C0C-4ED8-8455-E4138D8D71F1}" presName="node" presStyleLbl="node1" presStyleIdx="0" presStyleCnt="5">
        <dgm:presLayoutVars>
          <dgm:bulletEnabled val="1"/>
        </dgm:presLayoutVars>
      </dgm:prSet>
      <dgm:spPr/>
    </dgm:pt>
    <dgm:pt modelId="{43160EB4-A6B8-465A-89C6-F1B9EAB7A45C}" type="pres">
      <dgm:prSet presAssocID="{E0196900-0941-40EC-BC43-AE96AA6E1049}" presName="sibTrans" presStyleCnt="0"/>
      <dgm:spPr/>
    </dgm:pt>
    <dgm:pt modelId="{32DF333E-D4CC-4422-8B46-DD59B831EDC7}" type="pres">
      <dgm:prSet presAssocID="{848C8B45-1A42-4466-A3CD-8E09E83BBAC1}" presName="node" presStyleLbl="node1" presStyleIdx="1" presStyleCnt="5">
        <dgm:presLayoutVars>
          <dgm:bulletEnabled val="1"/>
        </dgm:presLayoutVars>
      </dgm:prSet>
      <dgm:spPr/>
    </dgm:pt>
    <dgm:pt modelId="{780B21CD-0E3D-4301-85C5-267FB643D5C6}" type="pres">
      <dgm:prSet presAssocID="{A71FF9E7-0930-4BDF-BAAE-73B5D0176439}" presName="sibTrans" presStyleCnt="0"/>
      <dgm:spPr/>
    </dgm:pt>
    <dgm:pt modelId="{7FB781BC-1823-4878-B16A-461401365847}" type="pres">
      <dgm:prSet presAssocID="{E71AF8D5-BD98-4307-ADFC-76AF40B87632}" presName="node" presStyleLbl="node1" presStyleIdx="2" presStyleCnt="5">
        <dgm:presLayoutVars>
          <dgm:bulletEnabled val="1"/>
        </dgm:presLayoutVars>
      </dgm:prSet>
      <dgm:spPr/>
    </dgm:pt>
    <dgm:pt modelId="{9F894ECF-5EE0-4C81-AE10-EB365F09A009}" type="pres">
      <dgm:prSet presAssocID="{13DA1064-D3C4-4813-80A8-2B446C0FE289}" presName="sibTrans" presStyleCnt="0"/>
      <dgm:spPr/>
    </dgm:pt>
    <dgm:pt modelId="{3F216124-09C6-4111-99F4-8DAFC79B1DAD}" type="pres">
      <dgm:prSet presAssocID="{CF17A4D0-D8D1-4E42-914E-A677D9723971}" presName="node" presStyleLbl="node1" presStyleIdx="3" presStyleCnt="5">
        <dgm:presLayoutVars>
          <dgm:bulletEnabled val="1"/>
        </dgm:presLayoutVars>
      </dgm:prSet>
      <dgm:spPr/>
    </dgm:pt>
    <dgm:pt modelId="{E6672F4C-24B3-462B-A840-F27C957C28A8}" type="pres">
      <dgm:prSet presAssocID="{167B0492-816C-409A-B0FE-10A55315E865}" presName="sibTrans" presStyleCnt="0"/>
      <dgm:spPr/>
    </dgm:pt>
    <dgm:pt modelId="{8651D501-C5B3-4C66-8D0C-17387F315A56}" type="pres">
      <dgm:prSet presAssocID="{ADF9CD91-6668-469B-8807-F05D22B9AB3B}" presName="node" presStyleLbl="node1" presStyleIdx="4" presStyleCnt="5">
        <dgm:presLayoutVars>
          <dgm:bulletEnabled val="1"/>
        </dgm:presLayoutVars>
      </dgm:prSet>
      <dgm:spPr/>
    </dgm:pt>
  </dgm:ptLst>
  <dgm:cxnLst>
    <dgm:cxn modelId="{D2EE2F11-7191-43C4-97C4-E80AB5BF3513}" type="presOf" srcId="{E71AF8D5-BD98-4307-ADFC-76AF40B87632}" destId="{7FB781BC-1823-4878-B16A-461401365847}" srcOrd="0" destOrd="0" presId="urn:microsoft.com/office/officeart/2005/8/layout/default"/>
    <dgm:cxn modelId="{3F4A7111-BF34-4D41-B2A8-211CA4190AEF}" type="presOf" srcId="{848C8B45-1A42-4466-A3CD-8E09E83BBAC1}" destId="{32DF333E-D4CC-4422-8B46-DD59B831EDC7}" srcOrd="0" destOrd="0" presId="urn:microsoft.com/office/officeart/2005/8/layout/default"/>
    <dgm:cxn modelId="{89A7372A-2FBA-4BA0-B820-B1CAB3930D2A}" srcId="{C9FC7933-F9A6-4BF4-8A19-B67824EB45ED}" destId="{8B131F0D-9C0C-4ED8-8455-E4138D8D71F1}" srcOrd="0" destOrd="0" parTransId="{1856142D-A000-4B72-BD5A-1AE148F7EE81}" sibTransId="{E0196900-0941-40EC-BC43-AE96AA6E1049}"/>
    <dgm:cxn modelId="{69A98B2B-6C77-4250-BD5E-EA2DF70B5CA4}" srcId="{C9FC7933-F9A6-4BF4-8A19-B67824EB45ED}" destId="{ADF9CD91-6668-469B-8807-F05D22B9AB3B}" srcOrd="4" destOrd="0" parTransId="{25C6A077-0B1D-4FA0-83F5-5D2BB468441F}" sibTransId="{62CDACA9-73C4-4001-8885-B515B95496B3}"/>
    <dgm:cxn modelId="{80EC4558-D70B-42D8-87D9-98BFE5E6168A}" type="presOf" srcId="{CF17A4D0-D8D1-4E42-914E-A677D9723971}" destId="{3F216124-09C6-4111-99F4-8DAFC79B1DAD}" srcOrd="0" destOrd="0" presId="urn:microsoft.com/office/officeart/2005/8/layout/default"/>
    <dgm:cxn modelId="{BDBFE182-D38E-4336-9A58-DDB73CCD411D}" srcId="{C9FC7933-F9A6-4BF4-8A19-B67824EB45ED}" destId="{E71AF8D5-BD98-4307-ADFC-76AF40B87632}" srcOrd="2" destOrd="0" parTransId="{7ADB2F08-A574-4B6C-BA3F-AB0CD54357B3}" sibTransId="{13DA1064-D3C4-4813-80A8-2B446C0FE289}"/>
    <dgm:cxn modelId="{89FD7089-974B-4C91-A982-2CFD6FBD5826}" srcId="{C9FC7933-F9A6-4BF4-8A19-B67824EB45ED}" destId="{848C8B45-1A42-4466-A3CD-8E09E83BBAC1}" srcOrd="1" destOrd="0" parTransId="{3D44E300-7767-42CF-8715-97682421D452}" sibTransId="{A71FF9E7-0930-4BDF-BAAE-73B5D0176439}"/>
    <dgm:cxn modelId="{76E8A095-6F2E-4C4B-8BCB-A5E755648306}" type="presOf" srcId="{C9FC7933-F9A6-4BF4-8A19-B67824EB45ED}" destId="{26C2B78A-6002-4616-A172-11EBF94B263A}" srcOrd="0" destOrd="0" presId="urn:microsoft.com/office/officeart/2005/8/layout/default"/>
    <dgm:cxn modelId="{FDBB9FA3-EC57-4CA3-8868-A44A84910541}" type="presOf" srcId="{ADF9CD91-6668-469B-8807-F05D22B9AB3B}" destId="{8651D501-C5B3-4C66-8D0C-17387F315A56}" srcOrd="0" destOrd="0" presId="urn:microsoft.com/office/officeart/2005/8/layout/default"/>
    <dgm:cxn modelId="{8CFE6DA9-50DB-4E8D-BF31-0F4F0DA4F2AA}" srcId="{C9FC7933-F9A6-4BF4-8A19-B67824EB45ED}" destId="{CF17A4D0-D8D1-4E42-914E-A677D9723971}" srcOrd="3" destOrd="0" parTransId="{77B7D1B3-2CB8-49AD-8111-21E49197E2AF}" sibTransId="{167B0492-816C-409A-B0FE-10A55315E865}"/>
    <dgm:cxn modelId="{DAE49BAC-E38C-4BE8-9D49-5C672FEDF6B5}" type="presOf" srcId="{8B131F0D-9C0C-4ED8-8455-E4138D8D71F1}" destId="{8A8FBE06-04A9-4F53-AB6F-3EEC38251E5A}" srcOrd="0" destOrd="0" presId="urn:microsoft.com/office/officeart/2005/8/layout/default"/>
    <dgm:cxn modelId="{F4128AEE-7F80-419F-B760-2BD00FE37524}" type="presParOf" srcId="{26C2B78A-6002-4616-A172-11EBF94B263A}" destId="{8A8FBE06-04A9-4F53-AB6F-3EEC38251E5A}" srcOrd="0" destOrd="0" presId="urn:microsoft.com/office/officeart/2005/8/layout/default"/>
    <dgm:cxn modelId="{0145A531-A95C-4FA6-8DE0-15545F7E490C}" type="presParOf" srcId="{26C2B78A-6002-4616-A172-11EBF94B263A}" destId="{43160EB4-A6B8-465A-89C6-F1B9EAB7A45C}" srcOrd="1" destOrd="0" presId="urn:microsoft.com/office/officeart/2005/8/layout/default"/>
    <dgm:cxn modelId="{2B56B12B-522C-4489-B106-BFC984F584E4}" type="presParOf" srcId="{26C2B78A-6002-4616-A172-11EBF94B263A}" destId="{32DF333E-D4CC-4422-8B46-DD59B831EDC7}" srcOrd="2" destOrd="0" presId="urn:microsoft.com/office/officeart/2005/8/layout/default"/>
    <dgm:cxn modelId="{7E0C9F0D-CC2F-435A-8E6B-37E7565F0109}" type="presParOf" srcId="{26C2B78A-6002-4616-A172-11EBF94B263A}" destId="{780B21CD-0E3D-4301-85C5-267FB643D5C6}" srcOrd="3" destOrd="0" presId="urn:microsoft.com/office/officeart/2005/8/layout/default"/>
    <dgm:cxn modelId="{D2CA1EA2-ACF9-4689-A472-006681173774}" type="presParOf" srcId="{26C2B78A-6002-4616-A172-11EBF94B263A}" destId="{7FB781BC-1823-4878-B16A-461401365847}" srcOrd="4" destOrd="0" presId="urn:microsoft.com/office/officeart/2005/8/layout/default"/>
    <dgm:cxn modelId="{512A8C04-AA30-44D7-B401-DAC3F83519B6}" type="presParOf" srcId="{26C2B78A-6002-4616-A172-11EBF94B263A}" destId="{9F894ECF-5EE0-4C81-AE10-EB365F09A009}" srcOrd="5" destOrd="0" presId="urn:microsoft.com/office/officeart/2005/8/layout/default"/>
    <dgm:cxn modelId="{94BDC298-00D6-4176-9C2B-2D1379FE195D}" type="presParOf" srcId="{26C2B78A-6002-4616-A172-11EBF94B263A}" destId="{3F216124-09C6-4111-99F4-8DAFC79B1DAD}" srcOrd="6" destOrd="0" presId="urn:microsoft.com/office/officeart/2005/8/layout/default"/>
    <dgm:cxn modelId="{F216DBC9-7E4C-417F-878A-66B459ED0C7B}" type="presParOf" srcId="{26C2B78A-6002-4616-A172-11EBF94B263A}" destId="{E6672F4C-24B3-462B-A840-F27C957C28A8}" srcOrd="7" destOrd="0" presId="urn:microsoft.com/office/officeart/2005/8/layout/default"/>
    <dgm:cxn modelId="{69389D0F-8F96-4EC5-9666-BCC584CBDA15}" type="presParOf" srcId="{26C2B78A-6002-4616-A172-11EBF94B263A}" destId="{8651D501-C5B3-4C66-8D0C-17387F315A5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28C5E9-ECEB-4439-B32D-2137C33E62D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4B69B0E-D8F0-4F16-B4FC-224B88E9FACB}">
      <dgm:prSet phldrT="[Text]"/>
      <dgm:spPr/>
      <dgm:t>
        <a:bodyPr/>
        <a:lstStyle/>
        <a:p>
          <a:r>
            <a:rPr lang="en-US" dirty="0"/>
            <a:t>Disciplined</a:t>
          </a:r>
        </a:p>
      </dgm:t>
    </dgm:pt>
    <dgm:pt modelId="{7278355E-C634-4F23-BDA9-5A6BF8343783}" type="parTrans" cxnId="{FCA02FE8-78C1-4D91-A01E-D35C15C4933D}">
      <dgm:prSet/>
      <dgm:spPr/>
      <dgm:t>
        <a:bodyPr/>
        <a:lstStyle/>
        <a:p>
          <a:endParaRPr lang="en-US"/>
        </a:p>
      </dgm:t>
    </dgm:pt>
    <dgm:pt modelId="{14001AF3-E78C-4D53-B379-36DF1BDC5D99}" type="sibTrans" cxnId="{FCA02FE8-78C1-4D91-A01E-D35C15C4933D}">
      <dgm:prSet/>
      <dgm:spPr/>
      <dgm:t>
        <a:bodyPr/>
        <a:lstStyle/>
        <a:p>
          <a:endParaRPr lang="en-US"/>
        </a:p>
      </dgm:t>
    </dgm:pt>
    <dgm:pt modelId="{946B5299-BC4C-4E16-87E2-1389B731DE3F}">
      <dgm:prSet phldrT="[Text]"/>
      <dgm:spPr/>
      <dgm:t>
        <a:bodyPr/>
        <a:lstStyle/>
        <a:p>
          <a:r>
            <a:rPr lang="en-US" dirty="0"/>
            <a:t>Action Oriented</a:t>
          </a:r>
        </a:p>
      </dgm:t>
    </dgm:pt>
    <dgm:pt modelId="{ABF7158F-429E-4F63-85C2-C660F7E8BC59}" type="parTrans" cxnId="{A3B0CFC0-BE5C-4DE8-B4D8-5D50D74DDE39}">
      <dgm:prSet/>
      <dgm:spPr/>
      <dgm:t>
        <a:bodyPr/>
        <a:lstStyle/>
        <a:p>
          <a:endParaRPr lang="en-US"/>
        </a:p>
      </dgm:t>
    </dgm:pt>
    <dgm:pt modelId="{5D87F428-DEF9-4707-8908-56E9585D969A}" type="sibTrans" cxnId="{A3B0CFC0-BE5C-4DE8-B4D8-5D50D74DDE39}">
      <dgm:prSet/>
      <dgm:spPr/>
      <dgm:t>
        <a:bodyPr/>
        <a:lstStyle/>
        <a:p>
          <a:endParaRPr lang="en-US"/>
        </a:p>
      </dgm:t>
    </dgm:pt>
    <dgm:pt modelId="{FB67D74E-D5D5-43F8-88C1-2AC920D58926}">
      <dgm:prSet phldrT="[Text]"/>
      <dgm:spPr/>
      <dgm:t>
        <a:bodyPr/>
        <a:lstStyle/>
        <a:p>
          <a:r>
            <a:rPr lang="en-US" dirty="0"/>
            <a:t>Creative</a:t>
          </a:r>
        </a:p>
      </dgm:t>
    </dgm:pt>
    <dgm:pt modelId="{716CE70C-1576-44B0-A105-E55895110E4F}" type="parTrans" cxnId="{043451DF-7585-4D44-87D8-B9CFEEEF57FF}">
      <dgm:prSet/>
      <dgm:spPr/>
      <dgm:t>
        <a:bodyPr/>
        <a:lstStyle/>
        <a:p>
          <a:endParaRPr lang="en-US"/>
        </a:p>
      </dgm:t>
    </dgm:pt>
    <dgm:pt modelId="{C666BFD9-FFCC-4F8B-B20A-E643C6CD8C9F}" type="sibTrans" cxnId="{043451DF-7585-4D44-87D8-B9CFEEEF57FF}">
      <dgm:prSet/>
      <dgm:spPr/>
      <dgm:t>
        <a:bodyPr/>
        <a:lstStyle/>
        <a:p>
          <a:endParaRPr lang="en-US"/>
        </a:p>
      </dgm:t>
    </dgm:pt>
    <dgm:pt modelId="{2FDA0901-4B3F-43B7-92E3-826A13E165C7}">
      <dgm:prSet phldrT="[Text]"/>
      <dgm:spPr/>
      <dgm:t>
        <a:bodyPr/>
        <a:lstStyle/>
        <a:p>
          <a:r>
            <a:rPr lang="en-US" dirty="0"/>
            <a:t>Problem Solver</a:t>
          </a:r>
        </a:p>
      </dgm:t>
    </dgm:pt>
    <dgm:pt modelId="{C4D075C9-2DCC-43EE-A912-54832ABD614F}" type="parTrans" cxnId="{572C84A8-8146-44D0-BD9B-5B0FD3D31106}">
      <dgm:prSet/>
      <dgm:spPr/>
      <dgm:t>
        <a:bodyPr/>
        <a:lstStyle/>
        <a:p>
          <a:endParaRPr lang="en-US"/>
        </a:p>
      </dgm:t>
    </dgm:pt>
    <dgm:pt modelId="{C14A1D2A-AAC7-4B33-A391-C9F0B9ACA39C}" type="sibTrans" cxnId="{572C84A8-8146-44D0-BD9B-5B0FD3D31106}">
      <dgm:prSet/>
      <dgm:spPr/>
      <dgm:t>
        <a:bodyPr/>
        <a:lstStyle/>
        <a:p>
          <a:endParaRPr lang="en-US"/>
        </a:p>
      </dgm:t>
    </dgm:pt>
    <dgm:pt modelId="{8E5B5DB2-6045-4347-AB94-3A8EC3D72538}">
      <dgm:prSet phldrT="[Text]"/>
      <dgm:spPr/>
      <dgm:t>
        <a:bodyPr/>
        <a:lstStyle/>
        <a:p>
          <a:r>
            <a:rPr lang="en-US" dirty="0"/>
            <a:t>Adaptive</a:t>
          </a:r>
        </a:p>
      </dgm:t>
    </dgm:pt>
    <dgm:pt modelId="{85809B41-4CA0-4554-B51B-10B7FB5B6F82}" type="parTrans" cxnId="{DE52B214-B482-4E8D-9A09-CBA6C83BFE18}">
      <dgm:prSet/>
      <dgm:spPr/>
      <dgm:t>
        <a:bodyPr/>
        <a:lstStyle/>
        <a:p>
          <a:endParaRPr lang="en-US"/>
        </a:p>
      </dgm:t>
    </dgm:pt>
    <dgm:pt modelId="{FD13F945-9EB7-4811-89FA-504BB0236F46}" type="sibTrans" cxnId="{DE52B214-B482-4E8D-9A09-CBA6C83BFE18}">
      <dgm:prSet/>
      <dgm:spPr/>
      <dgm:t>
        <a:bodyPr/>
        <a:lstStyle/>
        <a:p>
          <a:endParaRPr lang="en-US"/>
        </a:p>
      </dgm:t>
    </dgm:pt>
    <dgm:pt modelId="{EC90BE61-C590-48C8-98B9-91C106CF46F9}" type="pres">
      <dgm:prSet presAssocID="{E728C5E9-ECEB-4439-B32D-2137C33E62DB}" presName="cycle" presStyleCnt="0">
        <dgm:presLayoutVars>
          <dgm:dir/>
          <dgm:resizeHandles val="exact"/>
        </dgm:presLayoutVars>
      </dgm:prSet>
      <dgm:spPr/>
    </dgm:pt>
    <dgm:pt modelId="{FA14B928-6492-48F8-8D75-F12233A580BE}" type="pres">
      <dgm:prSet presAssocID="{94B69B0E-D8F0-4F16-B4FC-224B88E9FACB}" presName="node" presStyleLbl="node1" presStyleIdx="0" presStyleCnt="5">
        <dgm:presLayoutVars>
          <dgm:bulletEnabled val="1"/>
        </dgm:presLayoutVars>
      </dgm:prSet>
      <dgm:spPr/>
    </dgm:pt>
    <dgm:pt modelId="{D4ED0D9D-4FAE-4D6E-806E-4E47A33A83A9}" type="pres">
      <dgm:prSet presAssocID="{14001AF3-E78C-4D53-B379-36DF1BDC5D99}" presName="sibTrans" presStyleLbl="sibTrans2D1" presStyleIdx="0" presStyleCnt="5"/>
      <dgm:spPr/>
    </dgm:pt>
    <dgm:pt modelId="{90396A44-01CD-4524-ADBE-07ADE6CF9404}" type="pres">
      <dgm:prSet presAssocID="{14001AF3-E78C-4D53-B379-36DF1BDC5D99}" presName="connectorText" presStyleLbl="sibTrans2D1" presStyleIdx="0" presStyleCnt="5"/>
      <dgm:spPr/>
    </dgm:pt>
    <dgm:pt modelId="{056B6EC9-F536-486A-9733-1222CDA63F29}" type="pres">
      <dgm:prSet presAssocID="{946B5299-BC4C-4E16-87E2-1389B731DE3F}" presName="node" presStyleLbl="node1" presStyleIdx="1" presStyleCnt="5">
        <dgm:presLayoutVars>
          <dgm:bulletEnabled val="1"/>
        </dgm:presLayoutVars>
      </dgm:prSet>
      <dgm:spPr/>
    </dgm:pt>
    <dgm:pt modelId="{134EECFE-759F-43C9-8E95-FA3C168056D3}" type="pres">
      <dgm:prSet presAssocID="{5D87F428-DEF9-4707-8908-56E9585D969A}" presName="sibTrans" presStyleLbl="sibTrans2D1" presStyleIdx="1" presStyleCnt="5"/>
      <dgm:spPr/>
    </dgm:pt>
    <dgm:pt modelId="{AA5B2779-578D-40AE-8D83-738F88612205}" type="pres">
      <dgm:prSet presAssocID="{5D87F428-DEF9-4707-8908-56E9585D969A}" presName="connectorText" presStyleLbl="sibTrans2D1" presStyleIdx="1" presStyleCnt="5"/>
      <dgm:spPr/>
    </dgm:pt>
    <dgm:pt modelId="{D1B6CDBC-82DD-4BF7-B1BE-1C516CE2044B}" type="pres">
      <dgm:prSet presAssocID="{FB67D74E-D5D5-43F8-88C1-2AC920D58926}" presName="node" presStyleLbl="node1" presStyleIdx="2" presStyleCnt="5">
        <dgm:presLayoutVars>
          <dgm:bulletEnabled val="1"/>
        </dgm:presLayoutVars>
      </dgm:prSet>
      <dgm:spPr/>
    </dgm:pt>
    <dgm:pt modelId="{1029590F-6AC0-4667-90A0-587FE49E3CBE}" type="pres">
      <dgm:prSet presAssocID="{C666BFD9-FFCC-4F8B-B20A-E643C6CD8C9F}" presName="sibTrans" presStyleLbl="sibTrans2D1" presStyleIdx="2" presStyleCnt="5"/>
      <dgm:spPr/>
    </dgm:pt>
    <dgm:pt modelId="{974A0E9F-1F07-4DD9-A83D-BAF718E0D565}" type="pres">
      <dgm:prSet presAssocID="{C666BFD9-FFCC-4F8B-B20A-E643C6CD8C9F}" presName="connectorText" presStyleLbl="sibTrans2D1" presStyleIdx="2" presStyleCnt="5"/>
      <dgm:spPr/>
    </dgm:pt>
    <dgm:pt modelId="{8D9D7911-B42D-49F9-BF24-8C33FEA9F735}" type="pres">
      <dgm:prSet presAssocID="{2FDA0901-4B3F-43B7-92E3-826A13E165C7}" presName="node" presStyleLbl="node1" presStyleIdx="3" presStyleCnt="5">
        <dgm:presLayoutVars>
          <dgm:bulletEnabled val="1"/>
        </dgm:presLayoutVars>
      </dgm:prSet>
      <dgm:spPr/>
    </dgm:pt>
    <dgm:pt modelId="{FEEE508E-F46E-4CA9-AF4E-2AFF0C794305}" type="pres">
      <dgm:prSet presAssocID="{C14A1D2A-AAC7-4B33-A391-C9F0B9ACA39C}" presName="sibTrans" presStyleLbl="sibTrans2D1" presStyleIdx="3" presStyleCnt="5"/>
      <dgm:spPr/>
    </dgm:pt>
    <dgm:pt modelId="{673A0969-51E5-4190-B2BB-9262F8B58988}" type="pres">
      <dgm:prSet presAssocID="{C14A1D2A-AAC7-4B33-A391-C9F0B9ACA39C}" presName="connectorText" presStyleLbl="sibTrans2D1" presStyleIdx="3" presStyleCnt="5"/>
      <dgm:spPr/>
    </dgm:pt>
    <dgm:pt modelId="{B050C3C0-21A7-4BE2-8880-F5C2824893AC}" type="pres">
      <dgm:prSet presAssocID="{8E5B5DB2-6045-4347-AB94-3A8EC3D72538}" presName="node" presStyleLbl="node1" presStyleIdx="4" presStyleCnt="5">
        <dgm:presLayoutVars>
          <dgm:bulletEnabled val="1"/>
        </dgm:presLayoutVars>
      </dgm:prSet>
      <dgm:spPr/>
    </dgm:pt>
    <dgm:pt modelId="{83CECB71-970A-41AD-B358-26F46DB1FD4D}" type="pres">
      <dgm:prSet presAssocID="{FD13F945-9EB7-4811-89FA-504BB0236F46}" presName="sibTrans" presStyleLbl="sibTrans2D1" presStyleIdx="4" presStyleCnt="5"/>
      <dgm:spPr/>
    </dgm:pt>
    <dgm:pt modelId="{5457A421-41E4-4F09-9B68-46DAD0E5D00F}" type="pres">
      <dgm:prSet presAssocID="{FD13F945-9EB7-4811-89FA-504BB0236F46}" presName="connectorText" presStyleLbl="sibTrans2D1" presStyleIdx="4" presStyleCnt="5"/>
      <dgm:spPr/>
    </dgm:pt>
  </dgm:ptLst>
  <dgm:cxnLst>
    <dgm:cxn modelId="{D4257C0D-1595-46C3-9F73-E600C1D5C204}" type="presOf" srcId="{C666BFD9-FFCC-4F8B-B20A-E643C6CD8C9F}" destId="{974A0E9F-1F07-4DD9-A83D-BAF718E0D565}" srcOrd="1" destOrd="0" presId="urn:microsoft.com/office/officeart/2005/8/layout/cycle2"/>
    <dgm:cxn modelId="{DE52B214-B482-4E8D-9A09-CBA6C83BFE18}" srcId="{E728C5E9-ECEB-4439-B32D-2137C33E62DB}" destId="{8E5B5DB2-6045-4347-AB94-3A8EC3D72538}" srcOrd="4" destOrd="0" parTransId="{85809B41-4CA0-4554-B51B-10B7FB5B6F82}" sibTransId="{FD13F945-9EB7-4811-89FA-504BB0236F46}"/>
    <dgm:cxn modelId="{19CBC415-8229-4903-899A-F4D443A55D59}" type="presOf" srcId="{E728C5E9-ECEB-4439-B32D-2137C33E62DB}" destId="{EC90BE61-C590-48C8-98B9-91C106CF46F9}" srcOrd="0" destOrd="0" presId="urn:microsoft.com/office/officeart/2005/8/layout/cycle2"/>
    <dgm:cxn modelId="{5B665A42-7480-44FC-AD7A-BFD7BD474BC8}" type="presOf" srcId="{FD13F945-9EB7-4811-89FA-504BB0236F46}" destId="{5457A421-41E4-4F09-9B68-46DAD0E5D00F}" srcOrd="1" destOrd="0" presId="urn:microsoft.com/office/officeart/2005/8/layout/cycle2"/>
    <dgm:cxn modelId="{59F19766-B407-436D-9B44-1AF8663A4F60}" type="presOf" srcId="{5D87F428-DEF9-4707-8908-56E9585D969A}" destId="{AA5B2779-578D-40AE-8D83-738F88612205}" srcOrd="1" destOrd="0" presId="urn:microsoft.com/office/officeart/2005/8/layout/cycle2"/>
    <dgm:cxn modelId="{C3139978-EB99-40BA-9CC4-F0CAA47BC1B1}" type="presOf" srcId="{C666BFD9-FFCC-4F8B-B20A-E643C6CD8C9F}" destId="{1029590F-6AC0-4667-90A0-587FE49E3CBE}" srcOrd="0" destOrd="0" presId="urn:microsoft.com/office/officeart/2005/8/layout/cycle2"/>
    <dgm:cxn modelId="{C70FDB82-B9AD-446F-B71A-ABA20EFBF5FE}" type="presOf" srcId="{FB67D74E-D5D5-43F8-88C1-2AC920D58926}" destId="{D1B6CDBC-82DD-4BF7-B1BE-1C516CE2044B}" srcOrd="0" destOrd="0" presId="urn:microsoft.com/office/officeart/2005/8/layout/cycle2"/>
    <dgm:cxn modelId="{1DCEC28C-35B4-4C18-A9F7-996CFA36B503}" type="presOf" srcId="{14001AF3-E78C-4D53-B379-36DF1BDC5D99}" destId="{90396A44-01CD-4524-ADBE-07ADE6CF9404}" srcOrd="1" destOrd="0" presId="urn:microsoft.com/office/officeart/2005/8/layout/cycle2"/>
    <dgm:cxn modelId="{7ECBD194-366E-4D59-B7AE-6368B28B07A6}" type="presOf" srcId="{C14A1D2A-AAC7-4B33-A391-C9F0B9ACA39C}" destId="{FEEE508E-F46E-4CA9-AF4E-2AFF0C794305}" srcOrd="0" destOrd="0" presId="urn:microsoft.com/office/officeart/2005/8/layout/cycle2"/>
    <dgm:cxn modelId="{DB46AEA0-FACA-4C4F-9D92-51708E3B6735}" type="presOf" srcId="{8E5B5DB2-6045-4347-AB94-3A8EC3D72538}" destId="{B050C3C0-21A7-4BE2-8880-F5C2824893AC}" srcOrd="0" destOrd="0" presId="urn:microsoft.com/office/officeart/2005/8/layout/cycle2"/>
    <dgm:cxn modelId="{3C1F3CA3-9295-4480-89F1-1E266E18EE00}" type="presOf" srcId="{FD13F945-9EB7-4811-89FA-504BB0236F46}" destId="{83CECB71-970A-41AD-B358-26F46DB1FD4D}" srcOrd="0" destOrd="0" presId="urn:microsoft.com/office/officeart/2005/8/layout/cycle2"/>
    <dgm:cxn modelId="{572C84A8-8146-44D0-BD9B-5B0FD3D31106}" srcId="{E728C5E9-ECEB-4439-B32D-2137C33E62DB}" destId="{2FDA0901-4B3F-43B7-92E3-826A13E165C7}" srcOrd="3" destOrd="0" parTransId="{C4D075C9-2DCC-43EE-A912-54832ABD614F}" sibTransId="{C14A1D2A-AAC7-4B33-A391-C9F0B9ACA39C}"/>
    <dgm:cxn modelId="{D2C96BBA-FBEA-46F8-A235-FFD335419AB9}" type="presOf" srcId="{94B69B0E-D8F0-4F16-B4FC-224B88E9FACB}" destId="{FA14B928-6492-48F8-8D75-F12233A580BE}" srcOrd="0" destOrd="0" presId="urn:microsoft.com/office/officeart/2005/8/layout/cycle2"/>
    <dgm:cxn modelId="{06D912C0-03F9-42FF-9865-8BA2F4092FA0}" type="presOf" srcId="{2FDA0901-4B3F-43B7-92E3-826A13E165C7}" destId="{8D9D7911-B42D-49F9-BF24-8C33FEA9F735}" srcOrd="0" destOrd="0" presId="urn:microsoft.com/office/officeart/2005/8/layout/cycle2"/>
    <dgm:cxn modelId="{A3B0CFC0-BE5C-4DE8-B4D8-5D50D74DDE39}" srcId="{E728C5E9-ECEB-4439-B32D-2137C33E62DB}" destId="{946B5299-BC4C-4E16-87E2-1389B731DE3F}" srcOrd="1" destOrd="0" parTransId="{ABF7158F-429E-4F63-85C2-C660F7E8BC59}" sibTransId="{5D87F428-DEF9-4707-8908-56E9585D969A}"/>
    <dgm:cxn modelId="{043451DF-7585-4D44-87D8-B9CFEEEF57FF}" srcId="{E728C5E9-ECEB-4439-B32D-2137C33E62DB}" destId="{FB67D74E-D5D5-43F8-88C1-2AC920D58926}" srcOrd="2" destOrd="0" parTransId="{716CE70C-1576-44B0-A105-E55895110E4F}" sibTransId="{C666BFD9-FFCC-4F8B-B20A-E643C6CD8C9F}"/>
    <dgm:cxn modelId="{D8AC60E3-6F49-42D3-B2B9-3F03F97A4F03}" type="presOf" srcId="{5D87F428-DEF9-4707-8908-56E9585D969A}" destId="{134EECFE-759F-43C9-8E95-FA3C168056D3}" srcOrd="0" destOrd="0" presId="urn:microsoft.com/office/officeart/2005/8/layout/cycle2"/>
    <dgm:cxn modelId="{1F67A3E6-EBE6-4961-8676-F8EB3E06D25C}" type="presOf" srcId="{C14A1D2A-AAC7-4B33-A391-C9F0B9ACA39C}" destId="{673A0969-51E5-4190-B2BB-9262F8B58988}" srcOrd="1" destOrd="0" presId="urn:microsoft.com/office/officeart/2005/8/layout/cycle2"/>
    <dgm:cxn modelId="{FCA02FE8-78C1-4D91-A01E-D35C15C4933D}" srcId="{E728C5E9-ECEB-4439-B32D-2137C33E62DB}" destId="{94B69B0E-D8F0-4F16-B4FC-224B88E9FACB}" srcOrd="0" destOrd="0" parTransId="{7278355E-C634-4F23-BDA9-5A6BF8343783}" sibTransId="{14001AF3-E78C-4D53-B379-36DF1BDC5D99}"/>
    <dgm:cxn modelId="{123155F4-DFCF-4E42-B28B-A8166F6F15A3}" type="presOf" srcId="{14001AF3-E78C-4D53-B379-36DF1BDC5D99}" destId="{D4ED0D9D-4FAE-4D6E-806E-4E47A33A83A9}" srcOrd="0" destOrd="0" presId="urn:microsoft.com/office/officeart/2005/8/layout/cycle2"/>
    <dgm:cxn modelId="{F19916F9-9906-4790-91BC-759C6B5FE20E}" type="presOf" srcId="{946B5299-BC4C-4E16-87E2-1389B731DE3F}" destId="{056B6EC9-F536-486A-9733-1222CDA63F29}" srcOrd="0" destOrd="0" presId="urn:microsoft.com/office/officeart/2005/8/layout/cycle2"/>
    <dgm:cxn modelId="{E60F3D03-4AD0-4FAB-9797-8434B9134A6C}" type="presParOf" srcId="{EC90BE61-C590-48C8-98B9-91C106CF46F9}" destId="{FA14B928-6492-48F8-8D75-F12233A580BE}" srcOrd="0" destOrd="0" presId="urn:microsoft.com/office/officeart/2005/8/layout/cycle2"/>
    <dgm:cxn modelId="{A17E6AAA-7C45-4B9E-919D-7C641B505ECF}" type="presParOf" srcId="{EC90BE61-C590-48C8-98B9-91C106CF46F9}" destId="{D4ED0D9D-4FAE-4D6E-806E-4E47A33A83A9}" srcOrd="1" destOrd="0" presId="urn:microsoft.com/office/officeart/2005/8/layout/cycle2"/>
    <dgm:cxn modelId="{0733E68E-BCB5-41AE-AF8D-5AE57B86B16F}" type="presParOf" srcId="{D4ED0D9D-4FAE-4D6E-806E-4E47A33A83A9}" destId="{90396A44-01CD-4524-ADBE-07ADE6CF9404}" srcOrd="0" destOrd="0" presId="urn:microsoft.com/office/officeart/2005/8/layout/cycle2"/>
    <dgm:cxn modelId="{F4B48AF4-2591-4F9B-8F2E-19B34F896068}" type="presParOf" srcId="{EC90BE61-C590-48C8-98B9-91C106CF46F9}" destId="{056B6EC9-F536-486A-9733-1222CDA63F29}" srcOrd="2" destOrd="0" presId="urn:microsoft.com/office/officeart/2005/8/layout/cycle2"/>
    <dgm:cxn modelId="{72A18542-9326-4F9A-84B6-164A5D9C8F5C}" type="presParOf" srcId="{EC90BE61-C590-48C8-98B9-91C106CF46F9}" destId="{134EECFE-759F-43C9-8E95-FA3C168056D3}" srcOrd="3" destOrd="0" presId="urn:microsoft.com/office/officeart/2005/8/layout/cycle2"/>
    <dgm:cxn modelId="{2E3391E5-3AB0-4413-9897-1276F3E68700}" type="presParOf" srcId="{134EECFE-759F-43C9-8E95-FA3C168056D3}" destId="{AA5B2779-578D-40AE-8D83-738F88612205}" srcOrd="0" destOrd="0" presId="urn:microsoft.com/office/officeart/2005/8/layout/cycle2"/>
    <dgm:cxn modelId="{8BFEB4AD-FE62-49BB-9F6E-5F8DCB5EAF4D}" type="presParOf" srcId="{EC90BE61-C590-48C8-98B9-91C106CF46F9}" destId="{D1B6CDBC-82DD-4BF7-B1BE-1C516CE2044B}" srcOrd="4" destOrd="0" presId="urn:microsoft.com/office/officeart/2005/8/layout/cycle2"/>
    <dgm:cxn modelId="{5ED4216A-55CA-47FF-AEB3-55848BC472C9}" type="presParOf" srcId="{EC90BE61-C590-48C8-98B9-91C106CF46F9}" destId="{1029590F-6AC0-4667-90A0-587FE49E3CBE}" srcOrd="5" destOrd="0" presId="urn:microsoft.com/office/officeart/2005/8/layout/cycle2"/>
    <dgm:cxn modelId="{D9401023-20E0-4E66-BC28-2560CE55E1DC}" type="presParOf" srcId="{1029590F-6AC0-4667-90A0-587FE49E3CBE}" destId="{974A0E9F-1F07-4DD9-A83D-BAF718E0D565}" srcOrd="0" destOrd="0" presId="urn:microsoft.com/office/officeart/2005/8/layout/cycle2"/>
    <dgm:cxn modelId="{43C1A223-800E-41C3-907A-05BDE90A1852}" type="presParOf" srcId="{EC90BE61-C590-48C8-98B9-91C106CF46F9}" destId="{8D9D7911-B42D-49F9-BF24-8C33FEA9F735}" srcOrd="6" destOrd="0" presId="urn:microsoft.com/office/officeart/2005/8/layout/cycle2"/>
    <dgm:cxn modelId="{5B48FC1E-E0DD-4AB7-B9B1-AD8D023E5F59}" type="presParOf" srcId="{EC90BE61-C590-48C8-98B9-91C106CF46F9}" destId="{FEEE508E-F46E-4CA9-AF4E-2AFF0C794305}" srcOrd="7" destOrd="0" presId="urn:microsoft.com/office/officeart/2005/8/layout/cycle2"/>
    <dgm:cxn modelId="{EF055322-AF54-47C6-8850-03CF1E981DDC}" type="presParOf" srcId="{FEEE508E-F46E-4CA9-AF4E-2AFF0C794305}" destId="{673A0969-51E5-4190-B2BB-9262F8B58988}" srcOrd="0" destOrd="0" presId="urn:microsoft.com/office/officeart/2005/8/layout/cycle2"/>
    <dgm:cxn modelId="{CF4C6355-4884-4B39-8C16-9FFA58C41019}" type="presParOf" srcId="{EC90BE61-C590-48C8-98B9-91C106CF46F9}" destId="{B050C3C0-21A7-4BE2-8880-F5C2824893AC}" srcOrd="8" destOrd="0" presId="urn:microsoft.com/office/officeart/2005/8/layout/cycle2"/>
    <dgm:cxn modelId="{B854FA16-E4CD-4CA0-A44D-1FF025815819}" type="presParOf" srcId="{EC90BE61-C590-48C8-98B9-91C106CF46F9}" destId="{83CECB71-970A-41AD-B358-26F46DB1FD4D}" srcOrd="9" destOrd="0" presId="urn:microsoft.com/office/officeart/2005/8/layout/cycle2"/>
    <dgm:cxn modelId="{703F9846-F904-4DFA-B1D0-5AB2E4BEBEAE}" type="presParOf" srcId="{83CECB71-970A-41AD-B358-26F46DB1FD4D}" destId="{5457A421-41E4-4F09-9B68-46DAD0E5D00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5B6604-1386-4B54-9562-A9D80318149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EC3B2A-2A96-4295-921E-4BCD864622C4}">
      <dgm:prSet phldrT="[Text]"/>
      <dgm:spPr/>
      <dgm:t>
        <a:bodyPr/>
        <a:lstStyle/>
        <a:p>
          <a:r>
            <a:rPr lang="en-US" dirty="0"/>
            <a:t>Willing to work without sick days or vacation days?</a:t>
          </a:r>
        </a:p>
      </dgm:t>
    </dgm:pt>
    <dgm:pt modelId="{0C8A8F55-CB8E-473B-997B-663F7769B55C}" type="parTrans" cxnId="{8300A41B-D869-4644-8EB4-DD1AA85CED5B}">
      <dgm:prSet/>
      <dgm:spPr/>
      <dgm:t>
        <a:bodyPr/>
        <a:lstStyle/>
        <a:p>
          <a:endParaRPr lang="en-US"/>
        </a:p>
      </dgm:t>
    </dgm:pt>
    <dgm:pt modelId="{DE9F9D9D-BBC0-4132-B231-280D879A7B89}" type="sibTrans" cxnId="{8300A41B-D869-4644-8EB4-DD1AA85CED5B}">
      <dgm:prSet/>
      <dgm:spPr/>
      <dgm:t>
        <a:bodyPr/>
        <a:lstStyle/>
        <a:p>
          <a:endParaRPr lang="en-US"/>
        </a:p>
      </dgm:t>
    </dgm:pt>
    <dgm:pt modelId="{A4D0A484-D23C-496D-8F91-1D2EA02ABFF7}">
      <dgm:prSet phldrT="[Text]"/>
      <dgm:spPr/>
      <dgm:t>
        <a:bodyPr/>
        <a:lstStyle/>
        <a:p>
          <a:r>
            <a:rPr lang="en-US" dirty="0"/>
            <a:t>No need for you to pay unemployment benefits or workers compensation?</a:t>
          </a:r>
        </a:p>
      </dgm:t>
    </dgm:pt>
    <dgm:pt modelId="{1DA5AB5D-2F31-4842-AF3B-5214DDEC2B7B}" type="parTrans" cxnId="{57F3FC9C-0922-4D93-8355-EEB7B9A08233}">
      <dgm:prSet/>
      <dgm:spPr/>
      <dgm:t>
        <a:bodyPr/>
        <a:lstStyle/>
        <a:p>
          <a:endParaRPr lang="en-US"/>
        </a:p>
      </dgm:t>
    </dgm:pt>
    <dgm:pt modelId="{A34847EB-8691-422A-9937-60D11E7DC661}" type="sibTrans" cxnId="{57F3FC9C-0922-4D93-8355-EEB7B9A08233}">
      <dgm:prSet/>
      <dgm:spPr/>
      <dgm:t>
        <a:bodyPr/>
        <a:lstStyle/>
        <a:p>
          <a:endParaRPr lang="en-US"/>
        </a:p>
      </dgm:t>
    </dgm:pt>
    <dgm:pt modelId="{B4E4E59F-2B3A-495B-9D9F-759BF8345307}">
      <dgm:prSet phldrT="[Text]"/>
      <dgm:spPr/>
      <dgm:t>
        <a:bodyPr/>
        <a:lstStyle/>
        <a:p>
          <a:r>
            <a:rPr lang="en-US" dirty="0"/>
            <a:t>Doesn’t require health benefits?</a:t>
          </a:r>
        </a:p>
      </dgm:t>
    </dgm:pt>
    <dgm:pt modelId="{44E3EA12-C4F6-4C77-8265-0AB1D886FCC1}" type="parTrans" cxnId="{E1EE8CDC-1785-49D8-85D0-999406B1E3E3}">
      <dgm:prSet/>
      <dgm:spPr/>
      <dgm:t>
        <a:bodyPr/>
        <a:lstStyle/>
        <a:p>
          <a:endParaRPr lang="en-US"/>
        </a:p>
      </dgm:t>
    </dgm:pt>
    <dgm:pt modelId="{1422FDDE-AFD4-425B-8D24-194195CAC178}" type="sibTrans" cxnId="{E1EE8CDC-1785-49D8-85D0-999406B1E3E3}">
      <dgm:prSet/>
      <dgm:spPr/>
      <dgm:t>
        <a:bodyPr/>
        <a:lstStyle/>
        <a:p>
          <a:endParaRPr lang="en-US"/>
        </a:p>
      </dgm:t>
    </dgm:pt>
    <dgm:pt modelId="{89FD8751-6C88-4C56-A6C3-38227D28B722}">
      <dgm:prSet phldrT="[Text]"/>
      <dgm:spPr/>
      <dgm:t>
        <a:bodyPr/>
        <a:lstStyle/>
        <a:p>
          <a:r>
            <a:rPr lang="en-US" dirty="0"/>
            <a:t>No need for a retirement plan?</a:t>
          </a:r>
        </a:p>
      </dgm:t>
    </dgm:pt>
    <dgm:pt modelId="{14C16A83-ED22-4AE5-A53B-C1481AC34B37}" type="parTrans" cxnId="{3B79C675-0E4A-46AC-8E4A-8F595EB45089}">
      <dgm:prSet/>
      <dgm:spPr/>
      <dgm:t>
        <a:bodyPr/>
        <a:lstStyle/>
        <a:p>
          <a:endParaRPr lang="en-US"/>
        </a:p>
      </dgm:t>
    </dgm:pt>
    <dgm:pt modelId="{A4CBE45B-D3DF-4B65-AE3E-C4FCE98DCF1C}" type="sibTrans" cxnId="{3B79C675-0E4A-46AC-8E4A-8F595EB45089}">
      <dgm:prSet/>
      <dgm:spPr/>
      <dgm:t>
        <a:bodyPr/>
        <a:lstStyle/>
        <a:p>
          <a:endParaRPr lang="en-US"/>
        </a:p>
      </dgm:t>
    </dgm:pt>
    <dgm:pt modelId="{40445A6C-8E99-412D-A127-D75D3C266A38}" type="pres">
      <dgm:prSet presAssocID="{985B6604-1386-4B54-9562-A9D803181494}" presName="linear" presStyleCnt="0">
        <dgm:presLayoutVars>
          <dgm:dir/>
          <dgm:animLvl val="lvl"/>
          <dgm:resizeHandles val="exact"/>
        </dgm:presLayoutVars>
      </dgm:prSet>
      <dgm:spPr/>
    </dgm:pt>
    <dgm:pt modelId="{D595731A-54DD-448E-9E8F-0145E0ADC380}" type="pres">
      <dgm:prSet presAssocID="{B4E4E59F-2B3A-495B-9D9F-759BF8345307}" presName="parentLin" presStyleCnt="0"/>
      <dgm:spPr/>
    </dgm:pt>
    <dgm:pt modelId="{28533934-9EA3-496C-A39A-FD009A06CE9B}" type="pres">
      <dgm:prSet presAssocID="{B4E4E59F-2B3A-495B-9D9F-759BF8345307}" presName="parentLeftMargin" presStyleLbl="node1" presStyleIdx="0" presStyleCnt="4"/>
      <dgm:spPr/>
    </dgm:pt>
    <dgm:pt modelId="{B2D1E1D2-D50E-4353-A37F-56FBA8606E70}" type="pres">
      <dgm:prSet presAssocID="{B4E4E59F-2B3A-495B-9D9F-759BF8345307}" presName="parentText" presStyleLbl="node1" presStyleIdx="0" presStyleCnt="4">
        <dgm:presLayoutVars>
          <dgm:chMax val="0"/>
          <dgm:bulletEnabled val="1"/>
        </dgm:presLayoutVars>
      </dgm:prSet>
      <dgm:spPr/>
    </dgm:pt>
    <dgm:pt modelId="{BA000916-2465-48AE-8DFA-3CDCB445EF79}" type="pres">
      <dgm:prSet presAssocID="{B4E4E59F-2B3A-495B-9D9F-759BF8345307}" presName="negativeSpace" presStyleCnt="0"/>
      <dgm:spPr/>
    </dgm:pt>
    <dgm:pt modelId="{3AF5C6A5-F5A1-4460-8178-0B2F8441E19F}" type="pres">
      <dgm:prSet presAssocID="{B4E4E59F-2B3A-495B-9D9F-759BF8345307}" presName="childText" presStyleLbl="conFgAcc1" presStyleIdx="0" presStyleCnt="4">
        <dgm:presLayoutVars>
          <dgm:bulletEnabled val="1"/>
        </dgm:presLayoutVars>
      </dgm:prSet>
      <dgm:spPr/>
    </dgm:pt>
    <dgm:pt modelId="{0B3F6C58-2B4F-4842-B52F-C6CED510E11F}" type="pres">
      <dgm:prSet presAssocID="{1422FDDE-AFD4-425B-8D24-194195CAC178}" presName="spaceBetweenRectangles" presStyleCnt="0"/>
      <dgm:spPr/>
    </dgm:pt>
    <dgm:pt modelId="{73AA5B05-2BB6-4028-BA9D-B282079A9729}" type="pres">
      <dgm:prSet presAssocID="{89FD8751-6C88-4C56-A6C3-38227D28B722}" presName="parentLin" presStyleCnt="0"/>
      <dgm:spPr/>
    </dgm:pt>
    <dgm:pt modelId="{7154A6A8-0DCC-49BE-8A4E-D1B064AFEBFF}" type="pres">
      <dgm:prSet presAssocID="{89FD8751-6C88-4C56-A6C3-38227D28B722}" presName="parentLeftMargin" presStyleLbl="node1" presStyleIdx="0" presStyleCnt="4"/>
      <dgm:spPr/>
    </dgm:pt>
    <dgm:pt modelId="{1BA8746C-2976-4595-87B9-E16C4F29CE6A}" type="pres">
      <dgm:prSet presAssocID="{89FD8751-6C88-4C56-A6C3-38227D28B722}" presName="parentText" presStyleLbl="node1" presStyleIdx="1" presStyleCnt="4">
        <dgm:presLayoutVars>
          <dgm:chMax val="0"/>
          <dgm:bulletEnabled val="1"/>
        </dgm:presLayoutVars>
      </dgm:prSet>
      <dgm:spPr/>
    </dgm:pt>
    <dgm:pt modelId="{BB8327B3-5845-4327-BD23-B29A56A272FB}" type="pres">
      <dgm:prSet presAssocID="{89FD8751-6C88-4C56-A6C3-38227D28B722}" presName="negativeSpace" presStyleCnt="0"/>
      <dgm:spPr/>
    </dgm:pt>
    <dgm:pt modelId="{269FA298-F05C-4EA3-809B-CC912727E71A}" type="pres">
      <dgm:prSet presAssocID="{89FD8751-6C88-4C56-A6C3-38227D28B722}" presName="childText" presStyleLbl="conFgAcc1" presStyleIdx="1" presStyleCnt="4">
        <dgm:presLayoutVars>
          <dgm:bulletEnabled val="1"/>
        </dgm:presLayoutVars>
      </dgm:prSet>
      <dgm:spPr/>
    </dgm:pt>
    <dgm:pt modelId="{5A2E94FA-0C91-4EA7-B30D-DC6F20059C66}" type="pres">
      <dgm:prSet presAssocID="{A4CBE45B-D3DF-4B65-AE3E-C4FCE98DCF1C}" presName="spaceBetweenRectangles" presStyleCnt="0"/>
      <dgm:spPr/>
    </dgm:pt>
    <dgm:pt modelId="{416C7B6F-0F6B-4C53-823A-7526FC8E9C54}" type="pres">
      <dgm:prSet presAssocID="{C7EC3B2A-2A96-4295-921E-4BCD864622C4}" presName="parentLin" presStyleCnt="0"/>
      <dgm:spPr/>
    </dgm:pt>
    <dgm:pt modelId="{7DC4AB4D-7F1B-4B67-98D0-7B81614AAAF5}" type="pres">
      <dgm:prSet presAssocID="{C7EC3B2A-2A96-4295-921E-4BCD864622C4}" presName="parentLeftMargin" presStyleLbl="node1" presStyleIdx="1" presStyleCnt="4"/>
      <dgm:spPr/>
    </dgm:pt>
    <dgm:pt modelId="{4F3005E9-F707-4724-9ED4-43BA299C03A2}" type="pres">
      <dgm:prSet presAssocID="{C7EC3B2A-2A96-4295-921E-4BCD864622C4}" presName="parentText" presStyleLbl="node1" presStyleIdx="2" presStyleCnt="4">
        <dgm:presLayoutVars>
          <dgm:chMax val="0"/>
          <dgm:bulletEnabled val="1"/>
        </dgm:presLayoutVars>
      </dgm:prSet>
      <dgm:spPr/>
    </dgm:pt>
    <dgm:pt modelId="{BE75D960-B64E-4F32-8D58-B1C56745AF6C}" type="pres">
      <dgm:prSet presAssocID="{C7EC3B2A-2A96-4295-921E-4BCD864622C4}" presName="negativeSpace" presStyleCnt="0"/>
      <dgm:spPr/>
    </dgm:pt>
    <dgm:pt modelId="{927532BD-83CA-45E7-8A58-E22395D66422}" type="pres">
      <dgm:prSet presAssocID="{C7EC3B2A-2A96-4295-921E-4BCD864622C4}" presName="childText" presStyleLbl="conFgAcc1" presStyleIdx="2" presStyleCnt="4">
        <dgm:presLayoutVars>
          <dgm:bulletEnabled val="1"/>
        </dgm:presLayoutVars>
      </dgm:prSet>
      <dgm:spPr/>
    </dgm:pt>
    <dgm:pt modelId="{45FF07A0-8EFB-4C67-8BE1-8421019DA939}" type="pres">
      <dgm:prSet presAssocID="{DE9F9D9D-BBC0-4132-B231-280D879A7B89}" presName="spaceBetweenRectangles" presStyleCnt="0"/>
      <dgm:spPr/>
    </dgm:pt>
    <dgm:pt modelId="{252916CF-F9D6-456B-8E06-BF8B3630370D}" type="pres">
      <dgm:prSet presAssocID="{A4D0A484-D23C-496D-8F91-1D2EA02ABFF7}" presName="parentLin" presStyleCnt="0"/>
      <dgm:spPr/>
    </dgm:pt>
    <dgm:pt modelId="{E212852D-D393-4C69-A996-C6FCA188BE6B}" type="pres">
      <dgm:prSet presAssocID="{A4D0A484-D23C-496D-8F91-1D2EA02ABFF7}" presName="parentLeftMargin" presStyleLbl="node1" presStyleIdx="2" presStyleCnt="4"/>
      <dgm:spPr/>
    </dgm:pt>
    <dgm:pt modelId="{B3016486-306E-4DC3-A913-F1C1FA79F5CF}" type="pres">
      <dgm:prSet presAssocID="{A4D0A484-D23C-496D-8F91-1D2EA02ABFF7}" presName="parentText" presStyleLbl="node1" presStyleIdx="3" presStyleCnt="4">
        <dgm:presLayoutVars>
          <dgm:chMax val="0"/>
          <dgm:bulletEnabled val="1"/>
        </dgm:presLayoutVars>
      </dgm:prSet>
      <dgm:spPr/>
    </dgm:pt>
    <dgm:pt modelId="{ECE052A8-8455-4662-8FC6-1B72AE5840AA}" type="pres">
      <dgm:prSet presAssocID="{A4D0A484-D23C-496D-8F91-1D2EA02ABFF7}" presName="negativeSpace" presStyleCnt="0"/>
      <dgm:spPr/>
    </dgm:pt>
    <dgm:pt modelId="{9EF6F8EA-55CB-4BB1-A85E-376A7BBB390F}" type="pres">
      <dgm:prSet presAssocID="{A4D0A484-D23C-496D-8F91-1D2EA02ABFF7}" presName="childText" presStyleLbl="conFgAcc1" presStyleIdx="3" presStyleCnt="4">
        <dgm:presLayoutVars>
          <dgm:bulletEnabled val="1"/>
        </dgm:presLayoutVars>
      </dgm:prSet>
      <dgm:spPr/>
    </dgm:pt>
  </dgm:ptLst>
  <dgm:cxnLst>
    <dgm:cxn modelId="{8300A41B-D869-4644-8EB4-DD1AA85CED5B}" srcId="{985B6604-1386-4B54-9562-A9D803181494}" destId="{C7EC3B2A-2A96-4295-921E-4BCD864622C4}" srcOrd="2" destOrd="0" parTransId="{0C8A8F55-CB8E-473B-997B-663F7769B55C}" sibTransId="{DE9F9D9D-BBC0-4132-B231-280D879A7B89}"/>
    <dgm:cxn modelId="{768C551C-F424-4F55-8D49-F1F1BDEE0B7F}" type="presOf" srcId="{C7EC3B2A-2A96-4295-921E-4BCD864622C4}" destId="{4F3005E9-F707-4724-9ED4-43BA299C03A2}" srcOrd="1" destOrd="0" presId="urn:microsoft.com/office/officeart/2005/8/layout/list1"/>
    <dgm:cxn modelId="{394E8E2E-004E-42A9-9232-0C8BFFFB2451}" type="presOf" srcId="{B4E4E59F-2B3A-495B-9D9F-759BF8345307}" destId="{28533934-9EA3-496C-A39A-FD009A06CE9B}" srcOrd="0" destOrd="0" presId="urn:microsoft.com/office/officeart/2005/8/layout/list1"/>
    <dgm:cxn modelId="{C748F330-C0C6-4A7F-8111-C2D87828DFB7}" type="presOf" srcId="{89FD8751-6C88-4C56-A6C3-38227D28B722}" destId="{1BA8746C-2976-4595-87B9-E16C4F29CE6A}" srcOrd="1" destOrd="0" presId="urn:microsoft.com/office/officeart/2005/8/layout/list1"/>
    <dgm:cxn modelId="{3B79C675-0E4A-46AC-8E4A-8F595EB45089}" srcId="{985B6604-1386-4B54-9562-A9D803181494}" destId="{89FD8751-6C88-4C56-A6C3-38227D28B722}" srcOrd="1" destOrd="0" parTransId="{14C16A83-ED22-4AE5-A53B-C1481AC34B37}" sibTransId="{A4CBE45B-D3DF-4B65-AE3E-C4FCE98DCF1C}"/>
    <dgm:cxn modelId="{8B6E9993-5764-4F43-9E48-5D5A577DD0B9}" type="presOf" srcId="{985B6604-1386-4B54-9562-A9D803181494}" destId="{40445A6C-8E99-412D-A127-D75D3C266A38}" srcOrd="0" destOrd="0" presId="urn:microsoft.com/office/officeart/2005/8/layout/list1"/>
    <dgm:cxn modelId="{57F3FC9C-0922-4D93-8355-EEB7B9A08233}" srcId="{985B6604-1386-4B54-9562-A9D803181494}" destId="{A4D0A484-D23C-496D-8F91-1D2EA02ABFF7}" srcOrd="3" destOrd="0" parTransId="{1DA5AB5D-2F31-4842-AF3B-5214DDEC2B7B}" sibTransId="{A34847EB-8691-422A-9937-60D11E7DC661}"/>
    <dgm:cxn modelId="{A2A0B8BA-C8D8-46C6-A0F0-AAA0B158E5B5}" type="presOf" srcId="{C7EC3B2A-2A96-4295-921E-4BCD864622C4}" destId="{7DC4AB4D-7F1B-4B67-98D0-7B81614AAAF5}" srcOrd="0" destOrd="0" presId="urn:microsoft.com/office/officeart/2005/8/layout/list1"/>
    <dgm:cxn modelId="{A9EA49BE-A8EB-4914-85E6-1628E5E77A1A}" type="presOf" srcId="{B4E4E59F-2B3A-495B-9D9F-759BF8345307}" destId="{B2D1E1D2-D50E-4353-A37F-56FBA8606E70}" srcOrd="1" destOrd="0" presId="urn:microsoft.com/office/officeart/2005/8/layout/list1"/>
    <dgm:cxn modelId="{D53C51C2-C19D-45BE-B6E4-9CFE1DC813A2}" type="presOf" srcId="{A4D0A484-D23C-496D-8F91-1D2EA02ABFF7}" destId="{B3016486-306E-4DC3-A913-F1C1FA79F5CF}" srcOrd="1" destOrd="0" presId="urn:microsoft.com/office/officeart/2005/8/layout/list1"/>
    <dgm:cxn modelId="{1E0E2ADC-6844-471A-8109-0EB6A93A3C01}" type="presOf" srcId="{A4D0A484-D23C-496D-8F91-1D2EA02ABFF7}" destId="{E212852D-D393-4C69-A996-C6FCA188BE6B}" srcOrd="0" destOrd="0" presId="urn:microsoft.com/office/officeart/2005/8/layout/list1"/>
    <dgm:cxn modelId="{E1EE8CDC-1785-49D8-85D0-999406B1E3E3}" srcId="{985B6604-1386-4B54-9562-A9D803181494}" destId="{B4E4E59F-2B3A-495B-9D9F-759BF8345307}" srcOrd="0" destOrd="0" parTransId="{44E3EA12-C4F6-4C77-8265-0AB1D886FCC1}" sibTransId="{1422FDDE-AFD4-425B-8D24-194195CAC178}"/>
    <dgm:cxn modelId="{B2F55ADD-6149-4CEC-AD18-B3BC0E8DE873}" type="presOf" srcId="{89FD8751-6C88-4C56-A6C3-38227D28B722}" destId="{7154A6A8-0DCC-49BE-8A4E-D1B064AFEBFF}" srcOrd="0" destOrd="0" presId="urn:microsoft.com/office/officeart/2005/8/layout/list1"/>
    <dgm:cxn modelId="{092EAB9F-CA44-47B1-858D-5C6EE0D00C4A}" type="presParOf" srcId="{40445A6C-8E99-412D-A127-D75D3C266A38}" destId="{D595731A-54DD-448E-9E8F-0145E0ADC380}" srcOrd="0" destOrd="0" presId="urn:microsoft.com/office/officeart/2005/8/layout/list1"/>
    <dgm:cxn modelId="{CBFF978A-48F3-4FC7-BB35-C172DBE4C586}" type="presParOf" srcId="{D595731A-54DD-448E-9E8F-0145E0ADC380}" destId="{28533934-9EA3-496C-A39A-FD009A06CE9B}" srcOrd="0" destOrd="0" presId="urn:microsoft.com/office/officeart/2005/8/layout/list1"/>
    <dgm:cxn modelId="{013BE610-ED89-43BB-8B4C-AC481B62A22F}" type="presParOf" srcId="{D595731A-54DD-448E-9E8F-0145E0ADC380}" destId="{B2D1E1D2-D50E-4353-A37F-56FBA8606E70}" srcOrd="1" destOrd="0" presId="urn:microsoft.com/office/officeart/2005/8/layout/list1"/>
    <dgm:cxn modelId="{0B4B9868-0556-4731-B94A-0B4458D48FA9}" type="presParOf" srcId="{40445A6C-8E99-412D-A127-D75D3C266A38}" destId="{BA000916-2465-48AE-8DFA-3CDCB445EF79}" srcOrd="1" destOrd="0" presId="urn:microsoft.com/office/officeart/2005/8/layout/list1"/>
    <dgm:cxn modelId="{59F8AAB6-84B0-41C9-902A-8EAB62B8F328}" type="presParOf" srcId="{40445A6C-8E99-412D-A127-D75D3C266A38}" destId="{3AF5C6A5-F5A1-4460-8178-0B2F8441E19F}" srcOrd="2" destOrd="0" presId="urn:microsoft.com/office/officeart/2005/8/layout/list1"/>
    <dgm:cxn modelId="{CA392FCD-8158-45D3-9ECD-AB7F9478B8DF}" type="presParOf" srcId="{40445A6C-8E99-412D-A127-D75D3C266A38}" destId="{0B3F6C58-2B4F-4842-B52F-C6CED510E11F}" srcOrd="3" destOrd="0" presId="urn:microsoft.com/office/officeart/2005/8/layout/list1"/>
    <dgm:cxn modelId="{71343F54-5B96-4E94-8B7C-299FEDE1DD53}" type="presParOf" srcId="{40445A6C-8E99-412D-A127-D75D3C266A38}" destId="{73AA5B05-2BB6-4028-BA9D-B282079A9729}" srcOrd="4" destOrd="0" presId="urn:microsoft.com/office/officeart/2005/8/layout/list1"/>
    <dgm:cxn modelId="{6A609A95-37B6-49A1-993A-7DD9681544AB}" type="presParOf" srcId="{73AA5B05-2BB6-4028-BA9D-B282079A9729}" destId="{7154A6A8-0DCC-49BE-8A4E-D1B064AFEBFF}" srcOrd="0" destOrd="0" presId="urn:microsoft.com/office/officeart/2005/8/layout/list1"/>
    <dgm:cxn modelId="{0EFFFF04-6881-4F4F-B7F8-09B2FF168764}" type="presParOf" srcId="{73AA5B05-2BB6-4028-BA9D-B282079A9729}" destId="{1BA8746C-2976-4595-87B9-E16C4F29CE6A}" srcOrd="1" destOrd="0" presId="urn:microsoft.com/office/officeart/2005/8/layout/list1"/>
    <dgm:cxn modelId="{54C8DB82-CC61-4240-B1CA-BA45E1C2E716}" type="presParOf" srcId="{40445A6C-8E99-412D-A127-D75D3C266A38}" destId="{BB8327B3-5845-4327-BD23-B29A56A272FB}" srcOrd="5" destOrd="0" presId="urn:microsoft.com/office/officeart/2005/8/layout/list1"/>
    <dgm:cxn modelId="{2996B62F-DB30-49F3-8FA2-80F450A5FE36}" type="presParOf" srcId="{40445A6C-8E99-412D-A127-D75D3C266A38}" destId="{269FA298-F05C-4EA3-809B-CC912727E71A}" srcOrd="6" destOrd="0" presId="urn:microsoft.com/office/officeart/2005/8/layout/list1"/>
    <dgm:cxn modelId="{0EFD271B-C8A3-483E-B3C7-7F34F20871A0}" type="presParOf" srcId="{40445A6C-8E99-412D-A127-D75D3C266A38}" destId="{5A2E94FA-0C91-4EA7-B30D-DC6F20059C66}" srcOrd="7" destOrd="0" presId="urn:microsoft.com/office/officeart/2005/8/layout/list1"/>
    <dgm:cxn modelId="{EBE56EA7-E68C-4412-B125-6A96882BEA74}" type="presParOf" srcId="{40445A6C-8E99-412D-A127-D75D3C266A38}" destId="{416C7B6F-0F6B-4C53-823A-7526FC8E9C54}" srcOrd="8" destOrd="0" presId="urn:microsoft.com/office/officeart/2005/8/layout/list1"/>
    <dgm:cxn modelId="{A46A329B-D4EE-427D-9617-860AE8D6763D}" type="presParOf" srcId="{416C7B6F-0F6B-4C53-823A-7526FC8E9C54}" destId="{7DC4AB4D-7F1B-4B67-98D0-7B81614AAAF5}" srcOrd="0" destOrd="0" presId="urn:microsoft.com/office/officeart/2005/8/layout/list1"/>
    <dgm:cxn modelId="{DC0F0767-44F7-453B-AEAA-6F5B7E0EF8A8}" type="presParOf" srcId="{416C7B6F-0F6B-4C53-823A-7526FC8E9C54}" destId="{4F3005E9-F707-4724-9ED4-43BA299C03A2}" srcOrd="1" destOrd="0" presId="urn:microsoft.com/office/officeart/2005/8/layout/list1"/>
    <dgm:cxn modelId="{49D124FD-9CC4-4DF1-83EB-D16FE94AB7EB}" type="presParOf" srcId="{40445A6C-8E99-412D-A127-D75D3C266A38}" destId="{BE75D960-B64E-4F32-8D58-B1C56745AF6C}" srcOrd="9" destOrd="0" presId="urn:microsoft.com/office/officeart/2005/8/layout/list1"/>
    <dgm:cxn modelId="{8C285992-1947-414A-B26F-D4FDB5BA2BEE}" type="presParOf" srcId="{40445A6C-8E99-412D-A127-D75D3C266A38}" destId="{927532BD-83CA-45E7-8A58-E22395D66422}" srcOrd="10" destOrd="0" presId="urn:microsoft.com/office/officeart/2005/8/layout/list1"/>
    <dgm:cxn modelId="{76401BF5-9D22-459E-BC7D-ED1118885AC7}" type="presParOf" srcId="{40445A6C-8E99-412D-A127-D75D3C266A38}" destId="{45FF07A0-8EFB-4C67-8BE1-8421019DA939}" srcOrd="11" destOrd="0" presId="urn:microsoft.com/office/officeart/2005/8/layout/list1"/>
    <dgm:cxn modelId="{4D7AB581-9BAE-4827-BC80-BF0F324AC37B}" type="presParOf" srcId="{40445A6C-8E99-412D-A127-D75D3C266A38}" destId="{252916CF-F9D6-456B-8E06-BF8B3630370D}" srcOrd="12" destOrd="0" presId="urn:microsoft.com/office/officeart/2005/8/layout/list1"/>
    <dgm:cxn modelId="{B336F0B2-EABB-4F49-91C5-DA85430A6775}" type="presParOf" srcId="{252916CF-F9D6-456B-8E06-BF8B3630370D}" destId="{E212852D-D393-4C69-A996-C6FCA188BE6B}" srcOrd="0" destOrd="0" presId="urn:microsoft.com/office/officeart/2005/8/layout/list1"/>
    <dgm:cxn modelId="{038F6A10-F287-4F15-A235-5F45EE0EE718}" type="presParOf" srcId="{252916CF-F9D6-456B-8E06-BF8B3630370D}" destId="{B3016486-306E-4DC3-A913-F1C1FA79F5CF}" srcOrd="1" destOrd="0" presId="urn:microsoft.com/office/officeart/2005/8/layout/list1"/>
    <dgm:cxn modelId="{9A8B9D1C-520C-45D3-A015-38F5E5902C7A}" type="presParOf" srcId="{40445A6C-8E99-412D-A127-D75D3C266A38}" destId="{ECE052A8-8455-4662-8FC6-1B72AE5840AA}" srcOrd="13" destOrd="0" presId="urn:microsoft.com/office/officeart/2005/8/layout/list1"/>
    <dgm:cxn modelId="{EAAF55C0-0CCB-44CF-9BC9-216DECEAAF78}" type="presParOf" srcId="{40445A6C-8E99-412D-A127-D75D3C266A38}" destId="{9EF6F8EA-55CB-4BB1-A85E-376A7BBB390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E5B124-A355-49F0-9C96-394CA4B220CD}" type="doc">
      <dgm:prSet loTypeId="urn:microsoft.com/office/officeart/2005/8/layout/pyramid1" loCatId="pyramid" qsTypeId="urn:microsoft.com/office/officeart/2005/8/quickstyle/simple1" qsCatId="simple" csTypeId="urn:microsoft.com/office/officeart/2005/8/colors/accent1_2" csCatId="accent1" phldr="1"/>
      <dgm:spPr/>
    </dgm:pt>
    <dgm:pt modelId="{C6CA3BA2-E515-422E-8E47-A529A86378E9}">
      <dgm:prSet phldrT="[Text]"/>
      <dgm:spPr/>
      <dgm:t>
        <a:bodyPr/>
        <a:lstStyle/>
        <a:p>
          <a:r>
            <a:rPr lang="en-US" dirty="0"/>
            <a:t>$50.00</a:t>
          </a:r>
        </a:p>
        <a:p>
          <a:r>
            <a:rPr lang="en-US" dirty="0"/>
            <a:t>per hour?</a:t>
          </a:r>
        </a:p>
      </dgm:t>
    </dgm:pt>
    <dgm:pt modelId="{C384D345-8CAE-4BAA-A0B0-ECF4B6097EE5}" type="parTrans" cxnId="{102F2E76-1734-4EA4-B397-9D1E1E59FD88}">
      <dgm:prSet/>
      <dgm:spPr/>
      <dgm:t>
        <a:bodyPr/>
        <a:lstStyle/>
        <a:p>
          <a:endParaRPr lang="en-US"/>
        </a:p>
      </dgm:t>
    </dgm:pt>
    <dgm:pt modelId="{1AB73C40-8C52-4416-9CD8-98AB16F7AC63}" type="sibTrans" cxnId="{102F2E76-1734-4EA4-B397-9D1E1E59FD88}">
      <dgm:prSet/>
      <dgm:spPr/>
      <dgm:t>
        <a:bodyPr/>
        <a:lstStyle/>
        <a:p>
          <a:endParaRPr lang="en-US"/>
        </a:p>
      </dgm:t>
    </dgm:pt>
    <dgm:pt modelId="{D6947FC0-8C8C-48CC-B6D3-B04B449F12BA}">
      <dgm:prSet phldrT="[Text]"/>
      <dgm:spPr/>
      <dgm:t>
        <a:bodyPr/>
        <a:lstStyle/>
        <a:p>
          <a:r>
            <a:rPr lang="en-US" dirty="0"/>
            <a:t>$20.00 </a:t>
          </a:r>
        </a:p>
        <a:p>
          <a:r>
            <a:rPr lang="en-US" dirty="0"/>
            <a:t>per hour?</a:t>
          </a:r>
        </a:p>
      </dgm:t>
    </dgm:pt>
    <dgm:pt modelId="{4D95E058-E077-4E37-A2D7-951BB2053F54}" type="parTrans" cxnId="{60912928-0C1A-4070-B172-8D338898DF8C}">
      <dgm:prSet/>
      <dgm:spPr/>
      <dgm:t>
        <a:bodyPr/>
        <a:lstStyle/>
        <a:p>
          <a:endParaRPr lang="en-US"/>
        </a:p>
      </dgm:t>
    </dgm:pt>
    <dgm:pt modelId="{39222AEE-C7EA-40C6-A58D-1F0E7488A5AD}" type="sibTrans" cxnId="{60912928-0C1A-4070-B172-8D338898DF8C}">
      <dgm:prSet/>
      <dgm:spPr/>
      <dgm:t>
        <a:bodyPr/>
        <a:lstStyle/>
        <a:p>
          <a:endParaRPr lang="en-US"/>
        </a:p>
      </dgm:t>
    </dgm:pt>
    <dgm:pt modelId="{23FBEACD-11BE-4A84-A297-CAFF77055C06}">
      <dgm:prSet phldrT="[Text]"/>
      <dgm:spPr/>
      <dgm:t>
        <a:bodyPr/>
        <a:lstStyle/>
        <a:p>
          <a:r>
            <a:rPr lang="en-US" dirty="0"/>
            <a:t>$15.00  </a:t>
          </a:r>
        </a:p>
        <a:p>
          <a:r>
            <a:rPr lang="en-US" dirty="0"/>
            <a:t>per hour?</a:t>
          </a:r>
        </a:p>
      </dgm:t>
    </dgm:pt>
    <dgm:pt modelId="{1A84C6E1-1120-4C6D-932C-AFE38F089379}" type="parTrans" cxnId="{A7C8CDB7-BE7B-462D-B3CA-0A1680F74AE7}">
      <dgm:prSet/>
      <dgm:spPr/>
      <dgm:t>
        <a:bodyPr/>
        <a:lstStyle/>
        <a:p>
          <a:endParaRPr lang="en-US"/>
        </a:p>
      </dgm:t>
    </dgm:pt>
    <dgm:pt modelId="{068ABC4E-9AC2-44B3-8F5D-C952DFA74C24}" type="sibTrans" cxnId="{A7C8CDB7-BE7B-462D-B3CA-0A1680F74AE7}">
      <dgm:prSet/>
      <dgm:spPr/>
      <dgm:t>
        <a:bodyPr/>
        <a:lstStyle/>
        <a:p>
          <a:endParaRPr lang="en-US"/>
        </a:p>
      </dgm:t>
    </dgm:pt>
    <dgm:pt modelId="{54B58678-4EA5-4E38-AF2B-7E81F8446B7F}" type="pres">
      <dgm:prSet presAssocID="{5DE5B124-A355-49F0-9C96-394CA4B220CD}" presName="Name0" presStyleCnt="0">
        <dgm:presLayoutVars>
          <dgm:dir/>
          <dgm:animLvl val="lvl"/>
          <dgm:resizeHandles val="exact"/>
        </dgm:presLayoutVars>
      </dgm:prSet>
      <dgm:spPr/>
    </dgm:pt>
    <dgm:pt modelId="{326991B9-5D16-47FA-997D-65D2B9351CF2}" type="pres">
      <dgm:prSet presAssocID="{C6CA3BA2-E515-422E-8E47-A529A86378E9}" presName="Name8" presStyleCnt="0"/>
      <dgm:spPr/>
    </dgm:pt>
    <dgm:pt modelId="{8941F312-3E6F-46B3-A63D-362798F6ED36}" type="pres">
      <dgm:prSet presAssocID="{C6CA3BA2-E515-422E-8E47-A529A86378E9}" presName="level" presStyleLbl="node1" presStyleIdx="0" presStyleCnt="3">
        <dgm:presLayoutVars>
          <dgm:chMax val="1"/>
          <dgm:bulletEnabled val="1"/>
        </dgm:presLayoutVars>
      </dgm:prSet>
      <dgm:spPr/>
    </dgm:pt>
    <dgm:pt modelId="{53D117B8-C203-4CBB-B007-1F36709AC856}" type="pres">
      <dgm:prSet presAssocID="{C6CA3BA2-E515-422E-8E47-A529A86378E9}" presName="levelTx" presStyleLbl="revTx" presStyleIdx="0" presStyleCnt="0">
        <dgm:presLayoutVars>
          <dgm:chMax val="1"/>
          <dgm:bulletEnabled val="1"/>
        </dgm:presLayoutVars>
      </dgm:prSet>
      <dgm:spPr/>
    </dgm:pt>
    <dgm:pt modelId="{6986E293-9CEE-4419-A1B1-8D5D188EB8D7}" type="pres">
      <dgm:prSet presAssocID="{D6947FC0-8C8C-48CC-B6D3-B04B449F12BA}" presName="Name8" presStyleCnt="0"/>
      <dgm:spPr/>
    </dgm:pt>
    <dgm:pt modelId="{0385B787-16EE-47B7-9E98-B346B8050B6D}" type="pres">
      <dgm:prSet presAssocID="{D6947FC0-8C8C-48CC-B6D3-B04B449F12BA}" presName="level" presStyleLbl="node1" presStyleIdx="1" presStyleCnt="3">
        <dgm:presLayoutVars>
          <dgm:chMax val="1"/>
          <dgm:bulletEnabled val="1"/>
        </dgm:presLayoutVars>
      </dgm:prSet>
      <dgm:spPr/>
    </dgm:pt>
    <dgm:pt modelId="{92B2F797-88B1-4DDA-BE8F-623D2E8BB061}" type="pres">
      <dgm:prSet presAssocID="{D6947FC0-8C8C-48CC-B6D3-B04B449F12BA}" presName="levelTx" presStyleLbl="revTx" presStyleIdx="0" presStyleCnt="0">
        <dgm:presLayoutVars>
          <dgm:chMax val="1"/>
          <dgm:bulletEnabled val="1"/>
        </dgm:presLayoutVars>
      </dgm:prSet>
      <dgm:spPr/>
    </dgm:pt>
    <dgm:pt modelId="{48467F60-9BD7-4CC6-A2A2-98EF2C61C553}" type="pres">
      <dgm:prSet presAssocID="{23FBEACD-11BE-4A84-A297-CAFF77055C06}" presName="Name8" presStyleCnt="0"/>
      <dgm:spPr/>
    </dgm:pt>
    <dgm:pt modelId="{229F5A53-662D-43A9-AED5-A4BDD59D3C57}" type="pres">
      <dgm:prSet presAssocID="{23FBEACD-11BE-4A84-A297-CAFF77055C06}" presName="level" presStyleLbl="node1" presStyleIdx="2" presStyleCnt="3">
        <dgm:presLayoutVars>
          <dgm:chMax val="1"/>
          <dgm:bulletEnabled val="1"/>
        </dgm:presLayoutVars>
      </dgm:prSet>
      <dgm:spPr/>
    </dgm:pt>
    <dgm:pt modelId="{82857EF3-0B73-4D6B-8171-B882C19304F6}" type="pres">
      <dgm:prSet presAssocID="{23FBEACD-11BE-4A84-A297-CAFF77055C06}" presName="levelTx" presStyleLbl="revTx" presStyleIdx="0" presStyleCnt="0">
        <dgm:presLayoutVars>
          <dgm:chMax val="1"/>
          <dgm:bulletEnabled val="1"/>
        </dgm:presLayoutVars>
      </dgm:prSet>
      <dgm:spPr/>
    </dgm:pt>
  </dgm:ptLst>
  <dgm:cxnLst>
    <dgm:cxn modelId="{60912928-0C1A-4070-B172-8D338898DF8C}" srcId="{5DE5B124-A355-49F0-9C96-394CA4B220CD}" destId="{D6947FC0-8C8C-48CC-B6D3-B04B449F12BA}" srcOrd="1" destOrd="0" parTransId="{4D95E058-E077-4E37-A2D7-951BB2053F54}" sibTransId="{39222AEE-C7EA-40C6-A58D-1F0E7488A5AD}"/>
    <dgm:cxn modelId="{C2616E2C-8877-43BA-A76D-294BC615BA49}" type="presOf" srcId="{C6CA3BA2-E515-422E-8E47-A529A86378E9}" destId="{8941F312-3E6F-46B3-A63D-362798F6ED36}" srcOrd="0" destOrd="0" presId="urn:microsoft.com/office/officeart/2005/8/layout/pyramid1"/>
    <dgm:cxn modelId="{A216F060-3CAD-490F-808E-FF9E54E5B99C}" type="presOf" srcId="{C6CA3BA2-E515-422E-8E47-A529A86378E9}" destId="{53D117B8-C203-4CBB-B007-1F36709AC856}" srcOrd="1" destOrd="0" presId="urn:microsoft.com/office/officeart/2005/8/layout/pyramid1"/>
    <dgm:cxn modelId="{102F2E76-1734-4EA4-B397-9D1E1E59FD88}" srcId="{5DE5B124-A355-49F0-9C96-394CA4B220CD}" destId="{C6CA3BA2-E515-422E-8E47-A529A86378E9}" srcOrd="0" destOrd="0" parTransId="{C384D345-8CAE-4BAA-A0B0-ECF4B6097EE5}" sibTransId="{1AB73C40-8C52-4416-9CD8-98AB16F7AC63}"/>
    <dgm:cxn modelId="{42005B88-C471-41FB-BA1B-2444812A057E}" type="presOf" srcId="{5DE5B124-A355-49F0-9C96-394CA4B220CD}" destId="{54B58678-4EA5-4E38-AF2B-7E81F8446B7F}" srcOrd="0" destOrd="0" presId="urn:microsoft.com/office/officeart/2005/8/layout/pyramid1"/>
    <dgm:cxn modelId="{60005B8D-594B-4131-AA03-2E3F276B925D}" type="presOf" srcId="{D6947FC0-8C8C-48CC-B6D3-B04B449F12BA}" destId="{92B2F797-88B1-4DDA-BE8F-623D2E8BB061}" srcOrd="1" destOrd="0" presId="urn:microsoft.com/office/officeart/2005/8/layout/pyramid1"/>
    <dgm:cxn modelId="{44FC20A1-F4B1-4B5B-BC86-376018AD4523}" type="presOf" srcId="{D6947FC0-8C8C-48CC-B6D3-B04B449F12BA}" destId="{0385B787-16EE-47B7-9E98-B346B8050B6D}" srcOrd="0" destOrd="0" presId="urn:microsoft.com/office/officeart/2005/8/layout/pyramid1"/>
    <dgm:cxn modelId="{A7C8CDB7-BE7B-462D-B3CA-0A1680F74AE7}" srcId="{5DE5B124-A355-49F0-9C96-394CA4B220CD}" destId="{23FBEACD-11BE-4A84-A297-CAFF77055C06}" srcOrd="2" destOrd="0" parTransId="{1A84C6E1-1120-4C6D-932C-AFE38F089379}" sibTransId="{068ABC4E-9AC2-44B3-8F5D-C952DFA74C24}"/>
    <dgm:cxn modelId="{63A754BF-131D-45C1-82FA-F20E383758FA}" type="presOf" srcId="{23FBEACD-11BE-4A84-A297-CAFF77055C06}" destId="{229F5A53-662D-43A9-AED5-A4BDD59D3C57}" srcOrd="0" destOrd="0" presId="urn:microsoft.com/office/officeart/2005/8/layout/pyramid1"/>
    <dgm:cxn modelId="{921623CC-3E2D-4AF8-A758-6D39CCD66C09}" type="presOf" srcId="{23FBEACD-11BE-4A84-A297-CAFF77055C06}" destId="{82857EF3-0B73-4D6B-8171-B882C19304F6}" srcOrd="1" destOrd="0" presId="urn:microsoft.com/office/officeart/2005/8/layout/pyramid1"/>
    <dgm:cxn modelId="{E5E63D8C-63EC-4DE3-9084-D971DFA92E11}" type="presParOf" srcId="{54B58678-4EA5-4E38-AF2B-7E81F8446B7F}" destId="{326991B9-5D16-47FA-997D-65D2B9351CF2}" srcOrd="0" destOrd="0" presId="urn:microsoft.com/office/officeart/2005/8/layout/pyramid1"/>
    <dgm:cxn modelId="{C91C34BA-87AA-4247-8FFA-DD3F5818DBBC}" type="presParOf" srcId="{326991B9-5D16-47FA-997D-65D2B9351CF2}" destId="{8941F312-3E6F-46B3-A63D-362798F6ED36}" srcOrd="0" destOrd="0" presId="urn:microsoft.com/office/officeart/2005/8/layout/pyramid1"/>
    <dgm:cxn modelId="{BAD8A456-7C55-484C-B776-ED777DBE8D01}" type="presParOf" srcId="{326991B9-5D16-47FA-997D-65D2B9351CF2}" destId="{53D117B8-C203-4CBB-B007-1F36709AC856}" srcOrd="1" destOrd="0" presId="urn:microsoft.com/office/officeart/2005/8/layout/pyramid1"/>
    <dgm:cxn modelId="{734C8C9C-F0C1-4933-AE66-1C17CCBC441C}" type="presParOf" srcId="{54B58678-4EA5-4E38-AF2B-7E81F8446B7F}" destId="{6986E293-9CEE-4419-A1B1-8D5D188EB8D7}" srcOrd="1" destOrd="0" presId="urn:microsoft.com/office/officeart/2005/8/layout/pyramid1"/>
    <dgm:cxn modelId="{21EA7359-A963-4FE8-823B-CEB8FFD29BAE}" type="presParOf" srcId="{6986E293-9CEE-4419-A1B1-8D5D188EB8D7}" destId="{0385B787-16EE-47B7-9E98-B346B8050B6D}" srcOrd="0" destOrd="0" presId="urn:microsoft.com/office/officeart/2005/8/layout/pyramid1"/>
    <dgm:cxn modelId="{EB89BCFA-A7E3-4603-8B47-C57C3FADF9B9}" type="presParOf" srcId="{6986E293-9CEE-4419-A1B1-8D5D188EB8D7}" destId="{92B2F797-88B1-4DDA-BE8F-623D2E8BB061}" srcOrd="1" destOrd="0" presId="urn:microsoft.com/office/officeart/2005/8/layout/pyramid1"/>
    <dgm:cxn modelId="{E3050D46-56C1-42DF-9D7D-9AF20BA41C44}" type="presParOf" srcId="{54B58678-4EA5-4E38-AF2B-7E81F8446B7F}" destId="{48467F60-9BD7-4CC6-A2A2-98EF2C61C553}" srcOrd="2" destOrd="0" presId="urn:microsoft.com/office/officeart/2005/8/layout/pyramid1"/>
    <dgm:cxn modelId="{9D270BF1-9791-47C9-8281-ECEA33609F19}" type="presParOf" srcId="{48467F60-9BD7-4CC6-A2A2-98EF2C61C553}" destId="{229F5A53-662D-43A9-AED5-A4BDD59D3C57}" srcOrd="0" destOrd="0" presId="urn:microsoft.com/office/officeart/2005/8/layout/pyramid1"/>
    <dgm:cxn modelId="{94565C26-1EFE-4729-AA5A-10F26DD457F0}" type="presParOf" srcId="{48467F60-9BD7-4CC6-A2A2-98EF2C61C553}" destId="{82857EF3-0B73-4D6B-8171-B882C19304F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EEBE23-FDD4-405B-B490-0D2D2816C62D}"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CD0820E9-8F62-44B9-A6FA-12D947AB6DDD}">
      <dgm:prSet phldrT="[Text]" custT="1"/>
      <dgm:spPr>
        <a:ln>
          <a:solidFill>
            <a:schemeClr val="bg2">
              <a:lumMod val="50000"/>
            </a:schemeClr>
          </a:solidFill>
        </a:ln>
      </dgm:spPr>
      <dgm:t>
        <a:bodyPr/>
        <a:lstStyle/>
        <a:p>
          <a:r>
            <a:rPr lang="en-US" sz="2800" dirty="0"/>
            <a:t>Sole proprietor	</a:t>
          </a:r>
        </a:p>
      </dgm:t>
    </dgm:pt>
    <dgm:pt modelId="{2353281B-AF8D-44EC-A0F6-29B82E844D90}" type="parTrans" cxnId="{A08E4B61-2CA5-4827-BA1C-EAF442F25FED}">
      <dgm:prSet/>
      <dgm:spPr/>
      <dgm:t>
        <a:bodyPr/>
        <a:lstStyle/>
        <a:p>
          <a:endParaRPr lang="en-US" sz="2400">
            <a:solidFill>
              <a:schemeClr val="bg2"/>
            </a:solidFill>
          </a:endParaRPr>
        </a:p>
      </dgm:t>
    </dgm:pt>
    <dgm:pt modelId="{1058D2E2-571E-475B-AE0E-C2085A5213C3}" type="sibTrans" cxnId="{A08E4B61-2CA5-4827-BA1C-EAF442F25FED}">
      <dgm:prSet/>
      <dgm:spPr/>
      <dgm:t>
        <a:bodyPr/>
        <a:lstStyle/>
        <a:p>
          <a:endParaRPr lang="en-US" sz="2400">
            <a:solidFill>
              <a:schemeClr val="bg2"/>
            </a:solidFill>
          </a:endParaRPr>
        </a:p>
      </dgm:t>
    </dgm:pt>
    <dgm:pt modelId="{9105A57B-B3A9-4A1C-A18E-0DA76FD8748F}">
      <dgm:prSet phldrT="[Text]" custT="1"/>
      <dgm:spPr>
        <a:ln>
          <a:solidFill>
            <a:schemeClr val="bg2">
              <a:lumMod val="50000"/>
            </a:schemeClr>
          </a:solidFill>
        </a:ln>
      </dgm:spPr>
      <dgm:t>
        <a:bodyPr/>
        <a:lstStyle/>
        <a:p>
          <a:r>
            <a:rPr lang="en-US" sz="2800" dirty="0"/>
            <a:t>Partnership</a:t>
          </a:r>
        </a:p>
      </dgm:t>
    </dgm:pt>
    <dgm:pt modelId="{A7EA5ED8-8F72-4703-8DCA-9AE27A7C4437}" type="parTrans" cxnId="{4EEA70E5-45E8-458D-888B-0AD8177A889B}">
      <dgm:prSet/>
      <dgm:spPr/>
      <dgm:t>
        <a:bodyPr/>
        <a:lstStyle/>
        <a:p>
          <a:endParaRPr lang="en-US" sz="2400">
            <a:solidFill>
              <a:schemeClr val="bg2"/>
            </a:solidFill>
          </a:endParaRPr>
        </a:p>
      </dgm:t>
    </dgm:pt>
    <dgm:pt modelId="{DDED62DC-C840-444F-8C0B-FC59505F5D3D}" type="sibTrans" cxnId="{4EEA70E5-45E8-458D-888B-0AD8177A889B}">
      <dgm:prSet/>
      <dgm:spPr/>
      <dgm:t>
        <a:bodyPr/>
        <a:lstStyle/>
        <a:p>
          <a:endParaRPr lang="en-US" sz="2400">
            <a:solidFill>
              <a:schemeClr val="bg2"/>
            </a:solidFill>
          </a:endParaRPr>
        </a:p>
      </dgm:t>
    </dgm:pt>
    <dgm:pt modelId="{4C10BC9C-1397-4BC2-B71C-F118ACF9139E}">
      <dgm:prSet phldrT="[Text]" custT="1"/>
      <dgm:spPr>
        <a:ln>
          <a:solidFill>
            <a:schemeClr val="bg2">
              <a:lumMod val="50000"/>
            </a:schemeClr>
          </a:solidFill>
        </a:ln>
      </dgm:spPr>
      <dgm:t>
        <a:bodyPr/>
        <a:lstStyle/>
        <a:p>
          <a:r>
            <a:rPr lang="en-US" sz="2800" dirty="0"/>
            <a:t>Limited Liability Corporation (LLC)</a:t>
          </a:r>
        </a:p>
      </dgm:t>
    </dgm:pt>
    <dgm:pt modelId="{3EEB250B-7449-4F48-BF52-15F7D2EA5870}" type="parTrans" cxnId="{5A64666F-4DB7-449E-BFC5-7FAC9B9BB9AD}">
      <dgm:prSet/>
      <dgm:spPr/>
      <dgm:t>
        <a:bodyPr/>
        <a:lstStyle/>
        <a:p>
          <a:endParaRPr lang="en-US" sz="2400">
            <a:solidFill>
              <a:schemeClr val="bg2"/>
            </a:solidFill>
          </a:endParaRPr>
        </a:p>
      </dgm:t>
    </dgm:pt>
    <dgm:pt modelId="{7D19ED4A-1BEE-4DB9-B7D3-AA9702459A28}" type="sibTrans" cxnId="{5A64666F-4DB7-449E-BFC5-7FAC9B9BB9AD}">
      <dgm:prSet/>
      <dgm:spPr/>
      <dgm:t>
        <a:bodyPr/>
        <a:lstStyle/>
        <a:p>
          <a:endParaRPr lang="en-US" sz="2400">
            <a:solidFill>
              <a:schemeClr val="bg2"/>
            </a:solidFill>
          </a:endParaRPr>
        </a:p>
      </dgm:t>
    </dgm:pt>
    <dgm:pt modelId="{F086E872-C668-4714-AA90-AB2538877C5D}">
      <dgm:prSet custT="1"/>
      <dgm:spPr>
        <a:ln>
          <a:solidFill>
            <a:schemeClr val="bg2">
              <a:lumMod val="50000"/>
            </a:schemeClr>
          </a:solidFill>
        </a:ln>
      </dgm:spPr>
      <dgm:t>
        <a:bodyPr/>
        <a:lstStyle/>
        <a:p>
          <a:r>
            <a:rPr lang="en-US" sz="2800" dirty="0"/>
            <a:t>C Corporation</a:t>
          </a:r>
        </a:p>
      </dgm:t>
    </dgm:pt>
    <dgm:pt modelId="{7514FE0E-F949-40E3-9E6B-95A9A35EEC57}" type="sibTrans" cxnId="{96C4455B-E8F7-44A1-968A-F43E47EA4C87}">
      <dgm:prSet/>
      <dgm:spPr/>
      <dgm:t>
        <a:bodyPr/>
        <a:lstStyle/>
        <a:p>
          <a:endParaRPr lang="en-US" sz="2400">
            <a:solidFill>
              <a:schemeClr val="bg2"/>
            </a:solidFill>
          </a:endParaRPr>
        </a:p>
      </dgm:t>
    </dgm:pt>
    <dgm:pt modelId="{01CADE4E-5540-4AEC-A0E0-A9F2B82ED63E}" type="parTrans" cxnId="{96C4455B-E8F7-44A1-968A-F43E47EA4C87}">
      <dgm:prSet/>
      <dgm:spPr/>
      <dgm:t>
        <a:bodyPr/>
        <a:lstStyle/>
        <a:p>
          <a:endParaRPr lang="en-US" sz="2400">
            <a:solidFill>
              <a:schemeClr val="bg2"/>
            </a:solidFill>
          </a:endParaRPr>
        </a:p>
      </dgm:t>
    </dgm:pt>
    <dgm:pt modelId="{F18D5BDF-A4B7-4083-9A6D-C4F0B8A71041}">
      <dgm:prSet custT="1"/>
      <dgm:spPr>
        <a:ln>
          <a:solidFill>
            <a:schemeClr val="bg2">
              <a:lumMod val="50000"/>
            </a:schemeClr>
          </a:solidFill>
        </a:ln>
      </dgm:spPr>
      <dgm:t>
        <a:bodyPr/>
        <a:lstStyle/>
        <a:p>
          <a:r>
            <a:rPr lang="en-US" sz="2800" b="0" dirty="0"/>
            <a:t>S Corporation </a:t>
          </a:r>
        </a:p>
      </dgm:t>
    </dgm:pt>
    <dgm:pt modelId="{BE48286D-CCCE-4B10-A4F7-9A44D079A8C2}" type="sibTrans" cxnId="{9C363987-53FB-454E-BF5A-74D965B8938B}">
      <dgm:prSet/>
      <dgm:spPr/>
      <dgm:t>
        <a:bodyPr/>
        <a:lstStyle/>
        <a:p>
          <a:endParaRPr lang="en-US" sz="2400">
            <a:solidFill>
              <a:schemeClr val="bg2"/>
            </a:solidFill>
          </a:endParaRPr>
        </a:p>
      </dgm:t>
    </dgm:pt>
    <dgm:pt modelId="{3385E28F-2326-4768-96E8-9CA779EBF5BE}" type="parTrans" cxnId="{9C363987-53FB-454E-BF5A-74D965B8938B}">
      <dgm:prSet/>
      <dgm:spPr/>
      <dgm:t>
        <a:bodyPr/>
        <a:lstStyle/>
        <a:p>
          <a:endParaRPr lang="en-US" sz="2400">
            <a:solidFill>
              <a:schemeClr val="bg2"/>
            </a:solidFill>
          </a:endParaRPr>
        </a:p>
      </dgm:t>
    </dgm:pt>
    <dgm:pt modelId="{C3F27313-B585-4A74-A6B4-A0DCA13CEEBC}" type="pres">
      <dgm:prSet presAssocID="{91EEBE23-FDD4-405B-B490-0D2D2816C62D}" presName="Name0" presStyleCnt="0">
        <dgm:presLayoutVars>
          <dgm:chMax val="7"/>
          <dgm:chPref val="7"/>
          <dgm:dir/>
        </dgm:presLayoutVars>
      </dgm:prSet>
      <dgm:spPr/>
    </dgm:pt>
    <dgm:pt modelId="{5318A3B7-E515-48E6-8506-A89F22F8DD1D}" type="pres">
      <dgm:prSet presAssocID="{91EEBE23-FDD4-405B-B490-0D2D2816C62D}" presName="Name1" presStyleCnt="0"/>
      <dgm:spPr/>
    </dgm:pt>
    <dgm:pt modelId="{1F200BC1-B0AE-44B2-A6BD-AEAACBFA9B2E}" type="pres">
      <dgm:prSet presAssocID="{91EEBE23-FDD4-405B-B490-0D2D2816C62D}" presName="cycle" presStyleCnt="0"/>
      <dgm:spPr/>
    </dgm:pt>
    <dgm:pt modelId="{C1BF1C96-A8BD-42AB-93A2-947F0C752CC7}" type="pres">
      <dgm:prSet presAssocID="{91EEBE23-FDD4-405B-B490-0D2D2816C62D}" presName="srcNode" presStyleLbl="node1" presStyleIdx="0" presStyleCnt="5"/>
      <dgm:spPr/>
    </dgm:pt>
    <dgm:pt modelId="{8C088751-8A4B-4CA6-B2D5-CC0CEB41B89E}" type="pres">
      <dgm:prSet presAssocID="{91EEBE23-FDD4-405B-B490-0D2D2816C62D}" presName="conn" presStyleLbl="parChTrans1D2" presStyleIdx="0" presStyleCnt="1"/>
      <dgm:spPr/>
    </dgm:pt>
    <dgm:pt modelId="{5B86736C-7685-41A9-B1D3-485CC6F4C71C}" type="pres">
      <dgm:prSet presAssocID="{91EEBE23-FDD4-405B-B490-0D2D2816C62D}" presName="extraNode" presStyleLbl="node1" presStyleIdx="0" presStyleCnt="5"/>
      <dgm:spPr/>
    </dgm:pt>
    <dgm:pt modelId="{4F22ACF1-CE79-4807-B912-E269B9428F28}" type="pres">
      <dgm:prSet presAssocID="{91EEBE23-FDD4-405B-B490-0D2D2816C62D}" presName="dstNode" presStyleLbl="node1" presStyleIdx="0" presStyleCnt="5"/>
      <dgm:spPr/>
    </dgm:pt>
    <dgm:pt modelId="{58E9A700-12FC-4E6D-BF70-D678BF4E4017}" type="pres">
      <dgm:prSet presAssocID="{CD0820E9-8F62-44B9-A6FA-12D947AB6DDD}" presName="text_1" presStyleLbl="node1" presStyleIdx="0" presStyleCnt="5">
        <dgm:presLayoutVars>
          <dgm:bulletEnabled val="1"/>
        </dgm:presLayoutVars>
      </dgm:prSet>
      <dgm:spPr/>
    </dgm:pt>
    <dgm:pt modelId="{2AA534A6-E10D-4A4F-B195-034F3D40D359}" type="pres">
      <dgm:prSet presAssocID="{CD0820E9-8F62-44B9-A6FA-12D947AB6DDD}" presName="accent_1" presStyleCnt="0"/>
      <dgm:spPr/>
    </dgm:pt>
    <dgm:pt modelId="{AEF92804-6906-42EA-83AF-7E198B7AE823}" type="pres">
      <dgm:prSet presAssocID="{CD0820E9-8F62-44B9-A6FA-12D947AB6DDD}" presName="accentRepeatNode" presStyleLbl="solidFgAcc1" presStyleIdx="0" presStyleCnt="5"/>
      <dgm:spPr>
        <a:solidFill>
          <a:schemeClr val="bg2"/>
        </a:solidFill>
      </dgm:spPr>
    </dgm:pt>
    <dgm:pt modelId="{6FE363BE-43AA-4FCF-B333-A5890FBF4EAE}" type="pres">
      <dgm:prSet presAssocID="{9105A57B-B3A9-4A1C-A18E-0DA76FD8748F}" presName="text_2" presStyleLbl="node1" presStyleIdx="1" presStyleCnt="5">
        <dgm:presLayoutVars>
          <dgm:bulletEnabled val="1"/>
        </dgm:presLayoutVars>
      </dgm:prSet>
      <dgm:spPr/>
    </dgm:pt>
    <dgm:pt modelId="{566C20A6-89D8-45A9-B699-6227A0EF1FE3}" type="pres">
      <dgm:prSet presAssocID="{9105A57B-B3A9-4A1C-A18E-0DA76FD8748F}" presName="accent_2" presStyleCnt="0"/>
      <dgm:spPr/>
    </dgm:pt>
    <dgm:pt modelId="{D9EDD6A1-C288-45AB-8036-E5885493CC00}" type="pres">
      <dgm:prSet presAssocID="{9105A57B-B3A9-4A1C-A18E-0DA76FD8748F}" presName="accentRepeatNode" presStyleLbl="solidFgAcc1" presStyleIdx="1" presStyleCnt="5"/>
      <dgm:spPr>
        <a:solidFill>
          <a:schemeClr val="bg2"/>
        </a:solidFill>
      </dgm:spPr>
    </dgm:pt>
    <dgm:pt modelId="{46496E4C-04D1-463D-ADCF-E2FB3DBC7C19}" type="pres">
      <dgm:prSet presAssocID="{4C10BC9C-1397-4BC2-B71C-F118ACF9139E}" presName="text_3" presStyleLbl="node1" presStyleIdx="2" presStyleCnt="5">
        <dgm:presLayoutVars>
          <dgm:bulletEnabled val="1"/>
        </dgm:presLayoutVars>
      </dgm:prSet>
      <dgm:spPr/>
    </dgm:pt>
    <dgm:pt modelId="{E0EA3DEB-C0F7-4A55-981C-C3B9067790AA}" type="pres">
      <dgm:prSet presAssocID="{4C10BC9C-1397-4BC2-B71C-F118ACF9139E}" presName="accent_3" presStyleCnt="0"/>
      <dgm:spPr/>
    </dgm:pt>
    <dgm:pt modelId="{857C5251-1FA7-493E-B2EB-B35F67F31B89}" type="pres">
      <dgm:prSet presAssocID="{4C10BC9C-1397-4BC2-B71C-F118ACF9139E}" presName="accentRepeatNode" presStyleLbl="solidFgAcc1" presStyleIdx="2" presStyleCnt="5"/>
      <dgm:spPr>
        <a:solidFill>
          <a:schemeClr val="bg2"/>
        </a:solidFill>
      </dgm:spPr>
    </dgm:pt>
    <dgm:pt modelId="{4C87EC22-24AC-4ACB-B44E-AD5FD6BCB113}" type="pres">
      <dgm:prSet presAssocID="{F086E872-C668-4714-AA90-AB2538877C5D}" presName="text_4" presStyleLbl="node1" presStyleIdx="3" presStyleCnt="5">
        <dgm:presLayoutVars>
          <dgm:bulletEnabled val="1"/>
        </dgm:presLayoutVars>
      </dgm:prSet>
      <dgm:spPr/>
    </dgm:pt>
    <dgm:pt modelId="{42D25DB1-563C-4180-A98F-02155D806E93}" type="pres">
      <dgm:prSet presAssocID="{F086E872-C668-4714-AA90-AB2538877C5D}" presName="accent_4" presStyleCnt="0"/>
      <dgm:spPr/>
    </dgm:pt>
    <dgm:pt modelId="{209B447F-B985-4905-91A7-A5FC82C7E9A2}" type="pres">
      <dgm:prSet presAssocID="{F086E872-C668-4714-AA90-AB2538877C5D}" presName="accentRepeatNode" presStyleLbl="solidFgAcc1" presStyleIdx="3" presStyleCnt="5"/>
      <dgm:spPr>
        <a:solidFill>
          <a:schemeClr val="bg2"/>
        </a:solidFill>
      </dgm:spPr>
    </dgm:pt>
    <dgm:pt modelId="{229718DE-6F5D-4256-A1C1-7E1AF755EEDD}" type="pres">
      <dgm:prSet presAssocID="{F18D5BDF-A4B7-4083-9A6D-C4F0B8A71041}" presName="text_5" presStyleLbl="node1" presStyleIdx="4" presStyleCnt="5">
        <dgm:presLayoutVars>
          <dgm:bulletEnabled val="1"/>
        </dgm:presLayoutVars>
      </dgm:prSet>
      <dgm:spPr/>
    </dgm:pt>
    <dgm:pt modelId="{B21927D3-DE2E-4692-8F0F-6D1E41C882E4}" type="pres">
      <dgm:prSet presAssocID="{F18D5BDF-A4B7-4083-9A6D-C4F0B8A71041}" presName="accent_5" presStyleCnt="0"/>
      <dgm:spPr/>
    </dgm:pt>
    <dgm:pt modelId="{B2853020-3E17-44E8-B180-47F7F584E672}" type="pres">
      <dgm:prSet presAssocID="{F18D5BDF-A4B7-4083-9A6D-C4F0B8A71041}" presName="accentRepeatNode" presStyleLbl="solidFgAcc1" presStyleIdx="4" presStyleCnt="5"/>
      <dgm:spPr>
        <a:solidFill>
          <a:schemeClr val="bg2"/>
        </a:solidFill>
      </dgm:spPr>
    </dgm:pt>
  </dgm:ptLst>
  <dgm:cxnLst>
    <dgm:cxn modelId="{D8495A13-9959-46AA-B9A6-07A5ED5F3BE4}" type="presOf" srcId="{F18D5BDF-A4B7-4083-9A6D-C4F0B8A71041}" destId="{229718DE-6F5D-4256-A1C1-7E1AF755EEDD}" srcOrd="0" destOrd="0" presId="urn:microsoft.com/office/officeart/2008/layout/VerticalCurvedList"/>
    <dgm:cxn modelId="{FB739F36-9C9B-45F6-A2EF-3FFDD6E2573F}" type="presOf" srcId="{4C10BC9C-1397-4BC2-B71C-F118ACF9139E}" destId="{46496E4C-04D1-463D-ADCF-E2FB3DBC7C19}" srcOrd="0" destOrd="0" presId="urn:microsoft.com/office/officeart/2008/layout/VerticalCurvedList"/>
    <dgm:cxn modelId="{96C4455B-E8F7-44A1-968A-F43E47EA4C87}" srcId="{91EEBE23-FDD4-405B-B490-0D2D2816C62D}" destId="{F086E872-C668-4714-AA90-AB2538877C5D}" srcOrd="3" destOrd="0" parTransId="{01CADE4E-5540-4AEC-A0E0-A9F2B82ED63E}" sibTransId="{7514FE0E-F949-40E3-9E6B-95A9A35EEC57}"/>
    <dgm:cxn modelId="{A08E4B61-2CA5-4827-BA1C-EAF442F25FED}" srcId="{91EEBE23-FDD4-405B-B490-0D2D2816C62D}" destId="{CD0820E9-8F62-44B9-A6FA-12D947AB6DDD}" srcOrd="0" destOrd="0" parTransId="{2353281B-AF8D-44EC-A0F6-29B82E844D90}" sibTransId="{1058D2E2-571E-475B-AE0E-C2085A5213C3}"/>
    <dgm:cxn modelId="{F943B268-7FC2-4E7F-AE7A-9DDF403FEC33}" type="presOf" srcId="{F086E872-C668-4714-AA90-AB2538877C5D}" destId="{4C87EC22-24AC-4ACB-B44E-AD5FD6BCB113}" srcOrd="0" destOrd="0" presId="urn:microsoft.com/office/officeart/2008/layout/VerticalCurvedList"/>
    <dgm:cxn modelId="{5A64666F-4DB7-449E-BFC5-7FAC9B9BB9AD}" srcId="{91EEBE23-FDD4-405B-B490-0D2D2816C62D}" destId="{4C10BC9C-1397-4BC2-B71C-F118ACF9139E}" srcOrd="2" destOrd="0" parTransId="{3EEB250B-7449-4F48-BF52-15F7D2EA5870}" sibTransId="{7D19ED4A-1BEE-4DB9-B7D3-AA9702459A28}"/>
    <dgm:cxn modelId="{FAF15B7E-FD38-40E5-945C-CCD0E15FD706}" type="presOf" srcId="{9105A57B-B3A9-4A1C-A18E-0DA76FD8748F}" destId="{6FE363BE-43AA-4FCF-B333-A5890FBF4EAE}" srcOrd="0" destOrd="0" presId="urn:microsoft.com/office/officeart/2008/layout/VerticalCurvedList"/>
    <dgm:cxn modelId="{D17D0684-B4CA-40A9-A7D8-F4B2FDCDC3E6}" type="presOf" srcId="{CD0820E9-8F62-44B9-A6FA-12D947AB6DDD}" destId="{58E9A700-12FC-4E6D-BF70-D678BF4E4017}" srcOrd="0" destOrd="0" presId="urn:microsoft.com/office/officeart/2008/layout/VerticalCurvedList"/>
    <dgm:cxn modelId="{9C363987-53FB-454E-BF5A-74D965B8938B}" srcId="{91EEBE23-FDD4-405B-B490-0D2D2816C62D}" destId="{F18D5BDF-A4B7-4083-9A6D-C4F0B8A71041}" srcOrd="4" destOrd="0" parTransId="{3385E28F-2326-4768-96E8-9CA779EBF5BE}" sibTransId="{BE48286D-CCCE-4B10-A4F7-9A44D079A8C2}"/>
    <dgm:cxn modelId="{D006CAE2-40C2-41B9-9D64-A417559A6495}" type="presOf" srcId="{91EEBE23-FDD4-405B-B490-0D2D2816C62D}" destId="{C3F27313-B585-4A74-A6B4-A0DCA13CEEBC}" srcOrd="0" destOrd="0" presId="urn:microsoft.com/office/officeart/2008/layout/VerticalCurvedList"/>
    <dgm:cxn modelId="{4EEA70E5-45E8-458D-888B-0AD8177A889B}" srcId="{91EEBE23-FDD4-405B-B490-0D2D2816C62D}" destId="{9105A57B-B3A9-4A1C-A18E-0DA76FD8748F}" srcOrd="1" destOrd="0" parTransId="{A7EA5ED8-8F72-4703-8DCA-9AE27A7C4437}" sibTransId="{DDED62DC-C840-444F-8C0B-FC59505F5D3D}"/>
    <dgm:cxn modelId="{2C001BFD-06DE-4430-81D2-BBFE97166ADF}" type="presOf" srcId="{1058D2E2-571E-475B-AE0E-C2085A5213C3}" destId="{8C088751-8A4B-4CA6-B2D5-CC0CEB41B89E}" srcOrd="0" destOrd="0" presId="urn:microsoft.com/office/officeart/2008/layout/VerticalCurvedList"/>
    <dgm:cxn modelId="{62CB3421-2F9F-401F-82CE-980C61680691}" type="presParOf" srcId="{C3F27313-B585-4A74-A6B4-A0DCA13CEEBC}" destId="{5318A3B7-E515-48E6-8506-A89F22F8DD1D}" srcOrd="0" destOrd="0" presId="urn:microsoft.com/office/officeart/2008/layout/VerticalCurvedList"/>
    <dgm:cxn modelId="{B485092D-1CFD-4D7F-B5ED-98E8CE2F98DB}" type="presParOf" srcId="{5318A3B7-E515-48E6-8506-A89F22F8DD1D}" destId="{1F200BC1-B0AE-44B2-A6BD-AEAACBFA9B2E}" srcOrd="0" destOrd="0" presId="urn:microsoft.com/office/officeart/2008/layout/VerticalCurvedList"/>
    <dgm:cxn modelId="{93A2A39E-53C7-4079-9DB1-9B0E9808B1FC}" type="presParOf" srcId="{1F200BC1-B0AE-44B2-A6BD-AEAACBFA9B2E}" destId="{C1BF1C96-A8BD-42AB-93A2-947F0C752CC7}" srcOrd="0" destOrd="0" presId="urn:microsoft.com/office/officeart/2008/layout/VerticalCurvedList"/>
    <dgm:cxn modelId="{90AA75B3-D9D8-4F46-A2D7-8066B9A790E5}" type="presParOf" srcId="{1F200BC1-B0AE-44B2-A6BD-AEAACBFA9B2E}" destId="{8C088751-8A4B-4CA6-B2D5-CC0CEB41B89E}" srcOrd="1" destOrd="0" presId="urn:microsoft.com/office/officeart/2008/layout/VerticalCurvedList"/>
    <dgm:cxn modelId="{FA0E1D08-2DE8-4ACF-B73C-C5512C71651E}" type="presParOf" srcId="{1F200BC1-B0AE-44B2-A6BD-AEAACBFA9B2E}" destId="{5B86736C-7685-41A9-B1D3-485CC6F4C71C}" srcOrd="2" destOrd="0" presId="urn:microsoft.com/office/officeart/2008/layout/VerticalCurvedList"/>
    <dgm:cxn modelId="{24F491BF-FD6B-4CF0-80FC-05D8BC716C5E}" type="presParOf" srcId="{1F200BC1-B0AE-44B2-A6BD-AEAACBFA9B2E}" destId="{4F22ACF1-CE79-4807-B912-E269B9428F28}" srcOrd="3" destOrd="0" presId="urn:microsoft.com/office/officeart/2008/layout/VerticalCurvedList"/>
    <dgm:cxn modelId="{93E169D7-F64D-467B-92AD-7FB6BFF8C755}" type="presParOf" srcId="{5318A3B7-E515-48E6-8506-A89F22F8DD1D}" destId="{58E9A700-12FC-4E6D-BF70-D678BF4E4017}" srcOrd="1" destOrd="0" presId="urn:microsoft.com/office/officeart/2008/layout/VerticalCurvedList"/>
    <dgm:cxn modelId="{32A29F1D-7090-4DB1-A1C9-328F9854A221}" type="presParOf" srcId="{5318A3B7-E515-48E6-8506-A89F22F8DD1D}" destId="{2AA534A6-E10D-4A4F-B195-034F3D40D359}" srcOrd="2" destOrd="0" presId="urn:microsoft.com/office/officeart/2008/layout/VerticalCurvedList"/>
    <dgm:cxn modelId="{82511C33-E587-4C3C-A8FF-E51ED5EC990D}" type="presParOf" srcId="{2AA534A6-E10D-4A4F-B195-034F3D40D359}" destId="{AEF92804-6906-42EA-83AF-7E198B7AE823}" srcOrd="0" destOrd="0" presId="urn:microsoft.com/office/officeart/2008/layout/VerticalCurvedList"/>
    <dgm:cxn modelId="{8FC09542-1936-4872-A344-EE79326DC8AC}" type="presParOf" srcId="{5318A3B7-E515-48E6-8506-A89F22F8DD1D}" destId="{6FE363BE-43AA-4FCF-B333-A5890FBF4EAE}" srcOrd="3" destOrd="0" presId="urn:microsoft.com/office/officeart/2008/layout/VerticalCurvedList"/>
    <dgm:cxn modelId="{A4B0A171-D77A-4FED-9BDB-C86759C47F98}" type="presParOf" srcId="{5318A3B7-E515-48E6-8506-A89F22F8DD1D}" destId="{566C20A6-89D8-45A9-B699-6227A0EF1FE3}" srcOrd="4" destOrd="0" presId="urn:microsoft.com/office/officeart/2008/layout/VerticalCurvedList"/>
    <dgm:cxn modelId="{C8563D59-EF2C-459D-9EFB-681ADE83F130}" type="presParOf" srcId="{566C20A6-89D8-45A9-B699-6227A0EF1FE3}" destId="{D9EDD6A1-C288-45AB-8036-E5885493CC00}" srcOrd="0" destOrd="0" presId="urn:microsoft.com/office/officeart/2008/layout/VerticalCurvedList"/>
    <dgm:cxn modelId="{A5542C2A-2727-481B-90AB-3CB2C854990E}" type="presParOf" srcId="{5318A3B7-E515-48E6-8506-A89F22F8DD1D}" destId="{46496E4C-04D1-463D-ADCF-E2FB3DBC7C19}" srcOrd="5" destOrd="0" presId="urn:microsoft.com/office/officeart/2008/layout/VerticalCurvedList"/>
    <dgm:cxn modelId="{146624B3-042B-44FC-AD9A-F6B4A024EA18}" type="presParOf" srcId="{5318A3B7-E515-48E6-8506-A89F22F8DD1D}" destId="{E0EA3DEB-C0F7-4A55-981C-C3B9067790AA}" srcOrd="6" destOrd="0" presId="urn:microsoft.com/office/officeart/2008/layout/VerticalCurvedList"/>
    <dgm:cxn modelId="{1824D62F-21CA-4C50-9891-5844D523B700}" type="presParOf" srcId="{E0EA3DEB-C0F7-4A55-981C-C3B9067790AA}" destId="{857C5251-1FA7-493E-B2EB-B35F67F31B89}" srcOrd="0" destOrd="0" presId="urn:microsoft.com/office/officeart/2008/layout/VerticalCurvedList"/>
    <dgm:cxn modelId="{E6F0B95B-D48D-445F-AF9E-BBE03D30F435}" type="presParOf" srcId="{5318A3B7-E515-48E6-8506-A89F22F8DD1D}" destId="{4C87EC22-24AC-4ACB-B44E-AD5FD6BCB113}" srcOrd="7" destOrd="0" presId="urn:microsoft.com/office/officeart/2008/layout/VerticalCurvedList"/>
    <dgm:cxn modelId="{490E2B87-EBEE-4438-AEA7-06BE51811118}" type="presParOf" srcId="{5318A3B7-E515-48E6-8506-A89F22F8DD1D}" destId="{42D25DB1-563C-4180-A98F-02155D806E93}" srcOrd="8" destOrd="0" presId="urn:microsoft.com/office/officeart/2008/layout/VerticalCurvedList"/>
    <dgm:cxn modelId="{C45876FF-618F-4CDD-A030-A61080EE2F50}" type="presParOf" srcId="{42D25DB1-563C-4180-A98F-02155D806E93}" destId="{209B447F-B985-4905-91A7-A5FC82C7E9A2}" srcOrd="0" destOrd="0" presId="urn:microsoft.com/office/officeart/2008/layout/VerticalCurvedList"/>
    <dgm:cxn modelId="{7F392BF8-A173-494F-9B75-6F560E9B560C}" type="presParOf" srcId="{5318A3B7-E515-48E6-8506-A89F22F8DD1D}" destId="{229718DE-6F5D-4256-A1C1-7E1AF755EEDD}" srcOrd="9" destOrd="0" presId="urn:microsoft.com/office/officeart/2008/layout/VerticalCurvedList"/>
    <dgm:cxn modelId="{C6EFFC5D-3D80-4EF4-9BB8-E7B79A2EA6F5}" type="presParOf" srcId="{5318A3B7-E515-48E6-8506-A89F22F8DD1D}" destId="{B21927D3-DE2E-4692-8F0F-6D1E41C882E4}" srcOrd="10" destOrd="0" presId="urn:microsoft.com/office/officeart/2008/layout/VerticalCurvedList"/>
    <dgm:cxn modelId="{E1DE6D60-A48D-493F-8D42-AE7AD0C9A2F6}" type="presParOf" srcId="{B21927D3-DE2E-4692-8F0F-6D1E41C882E4}" destId="{B2853020-3E17-44E8-B180-47F7F584E6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E89621-C61F-4CAE-82E3-6CBE9098E034}" type="doc">
      <dgm:prSet loTypeId="urn:microsoft.com/office/officeart/2005/8/layout/equation1" loCatId="process" qsTypeId="urn:microsoft.com/office/officeart/2005/8/quickstyle/simple1" qsCatId="simple" csTypeId="urn:microsoft.com/office/officeart/2005/8/colors/accent1_2" csCatId="accent1" phldr="1"/>
      <dgm:spPr/>
    </dgm:pt>
    <dgm:pt modelId="{F093E5AD-516B-4D53-8B6E-457E757457D1}">
      <dgm:prSet phldrT="[Text]"/>
      <dgm:spPr>
        <a:solidFill>
          <a:srgbClr val="98002E"/>
        </a:solidFill>
        <a:ln>
          <a:solidFill>
            <a:schemeClr val="bg2"/>
          </a:solidFill>
        </a:ln>
      </dgm:spPr>
      <dgm:t>
        <a:bodyPr/>
        <a:lstStyle/>
        <a:p>
          <a:pPr algn="ctr"/>
          <a:r>
            <a:rPr lang="en-US" b="1" dirty="0">
              <a:solidFill>
                <a:schemeClr val="bg2"/>
              </a:solidFill>
            </a:rPr>
            <a:t>Double Bonus</a:t>
          </a:r>
        </a:p>
        <a:p>
          <a:pPr algn="l"/>
          <a:r>
            <a:rPr lang="en-US" b="0" dirty="0">
              <a:solidFill>
                <a:schemeClr val="bg2"/>
              </a:solidFill>
            </a:rPr>
            <a:t>     $</a:t>
          </a:r>
          <a:r>
            <a:rPr lang="en-US" b="0" u="none" dirty="0">
              <a:solidFill>
                <a:schemeClr val="bg2"/>
              </a:solidFill>
            </a:rPr>
            <a:t>100,000</a:t>
          </a:r>
        </a:p>
        <a:p>
          <a:pPr algn="l"/>
          <a:r>
            <a:rPr lang="en-US" b="0" dirty="0">
              <a:solidFill>
                <a:schemeClr val="bg2"/>
              </a:solidFill>
            </a:rPr>
            <a:t>        1 - .40</a:t>
          </a:r>
        </a:p>
      </dgm:t>
    </dgm:pt>
    <dgm:pt modelId="{BD8E4CA6-90A8-492A-8A52-3627BEA55F61}" type="parTrans" cxnId="{E163AABA-DBBA-4846-A623-DC504DE401FD}">
      <dgm:prSet/>
      <dgm:spPr/>
      <dgm:t>
        <a:bodyPr/>
        <a:lstStyle/>
        <a:p>
          <a:endParaRPr lang="en-US"/>
        </a:p>
      </dgm:t>
    </dgm:pt>
    <dgm:pt modelId="{19255F46-6B3F-4120-870D-02D17B7F0EB0}" type="sibTrans" cxnId="{E163AABA-DBBA-4846-A623-DC504DE401FD}">
      <dgm:prSet/>
      <dgm:spPr/>
      <dgm:t>
        <a:bodyPr/>
        <a:lstStyle/>
        <a:p>
          <a:endParaRPr lang="en-US"/>
        </a:p>
      </dgm:t>
    </dgm:pt>
    <dgm:pt modelId="{EFB073B2-A993-4EF0-B405-7CC64ADA986A}" type="pres">
      <dgm:prSet presAssocID="{69E89621-C61F-4CAE-82E3-6CBE9098E034}" presName="linearFlow" presStyleCnt="0">
        <dgm:presLayoutVars>
          <dgm:dir/>
          <dgm:resizeHandles val="exact"/>
        </dgm:presLayoutVars>
      </dgm:prSet>
      <dgm:spPr/>
    </dgm:pt>
    <dgm:pt modelId="{E23B525D-424A-47AC-9ADB-9E143D376108}" type="pres">
      <dgm:prSet presAssocID="{F093E5AD-516B-4D53-8B6E-457E757457D1}" presName="node" presStyleLbl="node1" presStyleIdx="0" presStyleCnt="1" custScaleX="328811" custLinFactNeighborX="1791" custLinFactNeighborY="-891">
        <dgm:presLayoutVars>
          <dgm:bulletEnabled val="1"/>
        </dgm:presLayoutVars>
      </dgm:prSet>
      <dgm:spPr>
        <a:prstGeom prst="rect">
          <a:avLst/>
        </a:prstGeom>
      </dgm:spPr>
    </dgm:pt>
  </dgm:ptLst>
  <dgm:cxnLst>
    <dgm:cxn modelId="{A5FF4593-651E-4B90-A40D-AC2A9555947F}" type="presOf" srcId="{F093E5AD-516B-4D53-8B6E-457E757457D1}" destId="{E23B525D-424A-47AC-9ADB-9E143D376108}" srcOrd="0" destOrd="0" presId="urn:microsoft.com/office/officeart/2005/8/layout/equation1"/>
    <dgm:cxn modelId="{E163AABA-DBBA-4846-A623-DC504DE401FD}" srcId="{69E89621-C61F-4CAE-82E3-6CBE9098E034}" destId="{F093E5AD-516B-4D53-8B6E-457E757457D1}" srcOrd="0" destOrd="0" parTransId="{BD8E4CA6-90A8-492A-8A52-3627BEA55F61}" sibTransId="{19255F46-6B3F-4120-870D-02D17B7F0EB0}"/>
    <dgm:cxn modelId="{C84364DC-758B-4724-8AC6-806662BB3A27}" type="presOf" srcId="{69E89621-C61F-4CAE-82E3-6CBE9098E034}" destId="{EFB073B2-A993-4EF0-B405-7CC64ADA986A}" srcOrd="0" destOrd="0" presId="urn:microsoft.com/office/officeart/2005/8/layout/equation1"/>
    <dgm:cxn modelId="{343F3DB1-06A6-4BB9-97BA-3C4C546A7AF9}" type="presParOf" srcId="{EFB073B2-A993-4EF0-B405-7CC64ADA986A}" destId="{E23B525D-424A-47AC-9ADB-9E143D376108}" srcOrd="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A6D1B-BC2A-4F78-AA8A-DBE905B3730B}">
      <dsp:nvSpPr>
        <dsp:cNvPr id="0" name=""/>
        <dsp:cNvSpPr/>
      </dsp:nvSpPr>
      <dsp:spPr>
        <a:xfrm>
          <a:off x="1957334" y="-124070"/>
          <a:ext cx="2110250" cy="9982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Husband’s</a:t>
          </a:r>
        </a:p>
        <a:p>
          <a:pPr marL="0" lvl="0" indent="0" algn="ctr" defTabSz="666750">
            <a:lnSpc>
              <a:spcPct val="90000"/>
            </a:lnSpc>
            <a:spcBef>
              <a:spcPct val="0"/>
            </a:spcBef>
            <a:spcAft>
              <a:spcPct val="35000"/>
            </a:spcAft>
            <a:buNone/>
          </a:pPr>
          <a:r>
            <a:rPr lang="en-US" sz="1500" kern="1200" dirty="0"/>
            <a:t>Total Need</a:t>
          </a:r>
        </a:p>
        <a:p>
          <a:pPr marL="0" lvl="0" indent="0" algn="ctr" defTabSz="666750">
            <a:lnSpc>
              <a:spcPct val="90000"/>
            </a:lnSpc>
            <a:spcBef>
              <a:spcPct val="0"/>
            </a:spcBef>
            <a:spcAft>
              <a:spcPct val="35000"/>
            </a:spcAft>
            <a:buNone/>
          </a:pPr>
          <a:r>
            <a:rPr lang="en-US" sz="1500" kern="1200" dirty="0"/>
            <a:t>$2.3M</a:t>
          </a:r>
        </a:p>
      </dsp:txBody>
      <dsp:txXfrm>
        <a:off x="1986573" y="-94831"/>
        <a:ext cx="2051772" cy="939807"/>
      </dsp:txXfrm>
    </dsp:sp>
    <dsp:sp modelId="{C3C8D977-5B81-4891-BABE-CC035F519558}">
      <dsp:nvSpPr>
        <dsp:cNvPr id="0" name=""/>
        <dsp:cNvSpPr/>
      </dsp:nvSpPr>
      <dsp:spPr>
        <a:xfrm rot="3600000">
          <a:off x="3110935" y="1373772"/>
          <a:ext cx="1123459" cy="28961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97821" y="1431696"/>
        <a:ext cx="949687" cy="173771"/>
      </dsp:txXfrm>
    </dsp:sp>
    <dsp:sp modelId="{A56E6A46-7E1A-4CC5-A061-7280B2986157}">
      <dsp:nvSpPr>
        <dsp:cNvPr id="0" name=""/>
        <dsp:cNvSpPr/>
      </dsp:nvSpPr>
      <dsp:spPr>
        <a:xfrm>
          <a:off x="3205485" y="2162949"/>
          <a:ext cx="2345835" cy="11560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Key Person</a:t>
          </a:r>
        </a:p>
        <a:p>
          <a:pPr marL="0" lvl="0" indent="0" algn="ctr" defTabSz="666750">
            <a:lnSpc>
              <a:spcPct val="90000"/>
            </a:lnSpc>
            <a:spcBef>
              <a:spcPct val="0"/>
            </a:spcBef>
            <a:spcAft>
              <a:spcPct val="35000"/>
            </a:spcAft>
            <a:buNone/>
          </a:pPr>
          <a:r>
            <a:rPr lang="en-US" sz="1500" kern="1200" dirty="0"/>
            <a:t>(Salary $210k)</a:t>
          </a:r>
        </a:p>
        <a:p>
          <a:pPr marL="0" lvl="0" indent="0" algn="ctr" defTabSz="666750">
            <a:lnSpc>
              <a:spcPct val="90000"/>
            </a:lnSpc>
            <a:spcBef>
              <a:spcPct val="0"/>
            </a:spcBef>
            <a:spcAft>
              <a:spcPct val="35000"/>
            </a:spcAft>
            <a:buNone/>
          </a:pPr>
          <a:r>
            <a:rPr lang="en-US" sz="1500" kern="1200" dirty="0"/>
            <a:t>$2.1M</a:t>
          </a:r>
        </a:p>
      </dsp:txBody>
      <dsp:txXfrm>
        <a:off x="3239343" y="2196807"/>
        <a:ext cx="2278119" cy="1088296"/>
      </dsp:txXfrm>
    </dsp:sp>
    <dsp:sp modelId="{DCD43006-83A8-49DF-A20C-7832C14C9BE8}">
      <dsp:nvSpPr>
        <dsp:cNvPr id="0" name=""/>
        <dsp:cNvSpPr/>
      </dsp:nvSpPr>
      <dsp:spPr>
        <a:xfrm rot="10800000">
          <a:off x="2794066" y="2596146"/>
          <a:ext cx="365705" cy="289619"/>
        </a:xfrm>
        <a:prstGeom prst="lef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880952" y="2654070"/>
        <a:ext cx="191933" cy="173771"/>
      </dsp:txXfrm>
    </dsp:sp>
    <dsp:sp modelId="{5421FFED-2A18-4C09-AA69-39FE0B9C1DC6}">
      <dsp:nvSpPr>
        <dsp:cNvPr id="0" name=""/>
        <dsp:cNvSpPr/>
      </dsp:nvSpPr>
      <dsp:spPr>
        <a:xfrm>
          <a:off x="544679" y="2174960"/>
          <a:ext cx="2203673" cy="11319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One Way </a:t>
          </a:r>
        </a:p>
        <a:p>
          <a:pPr marL="0" lvl="0" indent="0" algn="ctr" defTabSz="666750">
            <a:lnSpc>
              <a:spcPct val="90000"/>
            </a:lnSpc>
            <a:spcBef>
              <a:spcPct val="0"/>
            </a:spcBef>
            <a:spcAft>
              <a:spcPct val="35000"/>
            </a:spcAft>
            <a:buNone/>
          </a:pPr>
          <a:r>
            <a:rPr lang="en-US" sz="1500" kern="1200" dirty="0"/>
            <a:t>Buy-Sell</a:t>
          </a:r>
        </a:p>
        <a:p>
          <a:pPr marL="0" lvl="0" indent="0" algn="ctr" defTabSz="666750">
            <a:lnSpc>
              <a:spcPct val="90000"/>
            </a:lnSpc>
            <a:spcBef>
              <a:spcPct val="0"/>
            </a:spcBef>
            <a:spcAft>
              <a:spcPct val="35000"/>
            </a:spcAft>
            <a:buNone/>
          </a:pPr>
          <a:r>
            <a:rPr lang="en-US" sz="1500" kern="1200" dirty="0"/>
            <a:t>$1.03M</a:t>
          </a:r>
        </a:p>
      </dsp:txBody>
      <dsp:txXfrm>
        <a:off x="577834" y="2208115"/>
        <a:ext cx="2137363" cy="1065680"/>
      </dsp:txXfrm>
    </dsp:sp>
    <dsp:sp modelId="{650EE28D-44C8-40DD-B6B7-F5EEB3106FF8}">
      <dsp:nvSpPr>
        <dsp:cNvPr id="0" name=""/>
        <dsp:cNvSpPr/>
      </dsp:nvSpPr>
      <dsp:spPr>
        <a:xfrm rot="18000000">
          <a:off x="1775469" y="1379778"/>
          <a:ext cx="1146634" cy="28961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862355" y="1437702"/>
        <a:ext cx="972862" cy="173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E91FB-CD0C-4A7C-AE47-FCB33B52859C}">
      <dsp:nvSpPr>
        <dsp:cNvPr id="0" name=""/>
        <dsp:cNvSpPr/>
      </dsp:nvSpPr>
      <dsp:spPr>
        <a:xfrm>
          <a:off x="1190" y="1281311"/>
          <a:ext cx="2539007" cy="1523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Key Person Insurance</a:t>
          </a:r>
        </a:p>
        <a:p>
          <a:pPr marL="0" lvl="0" indent="0" algn="ctr" defTabSz="1155700">
            <a:lnSpc>
              <a:spcPct val="90000"/>
            </a:lnSpc>
            <a:spcBef>
              <a:spcPct val="0"/>
            </a:spcBef>
            <a:spcAft>
              <a:spcPct val="35000"/>
            </a:spcAft>
            <a:buNone/>
          </a:pPr>
          <a:r>
            <a:rPr lang="en-US" sz="2600" kern="1200" dirty="0"/>
            <a:t>$2,000,000 </a:t>
          </a:r>
        </a:p>
      </dsp:txBody>
      <dsp:txXfrm>
        <a:off x="45809" y="1325930"/>
        <a:ext cx="2449769" cy="1434166"/>
      </dsp:txXfrm>
    </dsp:sp>
    <dsp:sp modelId="{4146780C-691C-4265-99EF-E4D540CFDA61}">
      <dsp:nvSpPr>
        <dsp:cNvPr id="0" name=""/>
        <dsp:cNvSpPr/>
      </dsp:nvSpPr>
      <dsp:spPr>
        <a:xfrm rot="21589348">
          <a:off x="2794097" y="1722622"/>
          <a:ext cx="538272" cy="6296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794097" y="1848807"/>
        <a:ext cx="376790" cy="377803"/>
      </dsp:txXfrm>
    </dsp:sp>
    <dsp:sp modelId="{1E4725B4-7192-44F9-A925-EEC6F70A4E49}">
      <dsp:nvSpPr>
        <dsp:cNvPr id="0" name=""/>
        <dsp:cNvSpPr/>
      </dsp:nvSpPr>
      <dsp:spPr>
        <a:xfrm>
          <a:off x="3555801" y="1270297"/>
          <a:ext cx="2539007" cy="1523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Non-Qualified Plan</a:t>
          </a:r>
        </a:p>
      </dsp:txBody>
      <dsp:txXfrm>
        <a:off x="3600420" y="1314916"/>
        <a:ext cx="2449769" cy="1434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FBE06-04A9-4F53-AB6F-3EEC38251E5A}">
      <dsp:nvSpPr>
        <dsp:cNvPr id="0" name=""/>
        <dsp:cNvSpPr/>
      </dsp:nvSpPr>
      <dsp:spPr>
        <a:xfrm>
          <a:off x="916483"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Hard Worker</a:t>
          </a:r>
        </a:p>
      </dsp:txBody>
      <dsp:txXfrm>
        <a:off x="916483" y="1984"/>
        <a:ext cx="2030015" cy="1218009"/>
      </dsp:txXfrm>
    </dsp:sp>
    <dsp:sp modelId="{32DF333E-D4CC-4422-8B46-DD59B831EDC7}">
      <dsp:nvSpPr>
        <dsp:cNvPr id="0" name=""/>
        <dsp:cNvSpPr/>
      </dsp:nvSpPr>
      <dsp:spPr>
        <a:xfrm>
          <a:off x="3149500"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Team Player</a:t>
          </a:r>
        </a:p>
      </dsp:txBody>
      <dsp:txXfrm>
        <a:off x="3149500" y="1984"/>
        <a:ext cx="2030015" cy="1218009"/>
      </dsp:txXfrm>
    </dsp:sp>
    <dsp:sp modelId="{7FB781BC-1823-4878-B16A-461401365847}">
      <dsp:nvSpPr>
        <dsp:cNvPr id="0" name=""/>
        <dsp:cNvSpPr/>
      </dsp:nvSpPr>
      <dsp:spPr>
        <a:xfrm>
          <a:off x="916483"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Skilled</a:t>
          </a:r>
        </a:p>
      </dsp:txBody>
      <dsp:txXfrm>
        <a:off x="916483" y="1422995"/>
        <a:ext cx="2030015" cy="1218009"/>
      </dsp:txXfrm>
    </dsp:sp>
    <dsp:sp modelId="{3F216124-09C6-4111-99F4-8DAFC79B1DAD}">
      <dsp:nvSpPr>
        <dsp:cNvPr id="0" name=""/>
        <dsp:cNvSpPr/>
      </dsp:nvSpPr>
      <dsp:spPr>
        <a:xfrm>
          <a:off x="3149500"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Loyal</a:t>
          </a:r>
        </a:p>
      </dsp:txBody>
      <dsp:txXfrm>
        <a:off x="3149500" y="1422995"/>
        <a:ext cx="2030015" cy="1218009"/>
      </dsp:txXfrm>
    </dsp:sp>
    <dsp:sp modelId="{8651D501-C5B3-4C66-8D0C-17387F315A56}">
      <dsp:nvSpPr>
        <dsp:cNvPr id="0" name=""/>
        <dsp:cNvSpPr/>
      </dsp:nvSpPr>
      <dsp:spPr>
        <a:xfrm>
          <a:off x="2032992"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Honest</a:t>
          </a:r>
        </a:p>
      </dsp:txBody>
      <dsp:txXfrm>
        <a:off x="2032992" y="2844006"/>
        <a:ext cx="2030015" cy="12180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5C6A5-F5A1-4460-8178-0B2F8441E19F}">
      <dsp:nvSpPr>
        <dsp:cNvPr id="0" name=""/>
        <dsp:cNvSpPr/>
      </dsp:nvSpPr>
      <dsp:spPr>
        <a:xfrm>
          <a:off x="0" y="713319"/>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D1E1D2-D50E-4353-A37F-56FBA8606E70}">
      <dsp:nvSpPr>
        <dsp:cNvPr id="0" name=""/>
        <dsp:cNvSpPr/>
      </dsp:nvSpPr>
      <dsp:spPr>
        <a:xfrm>
          <a:off x="304800" y="447639"/>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Doesn’t require health benefits?</a:t>
          </a:r>
        </a:p>
      </dsp:txBody>
      <dsp:txXfrm>
        <a:off x="330739" y="473578"/>
        <a:ext cx="4215322" cy="479482"/>
      </dsp:txXfrm>
    </dsp:sp>
    <dsp:sp modelId="{269FA298-F05C-4EA3-809B-CC912727E71A}">
      <dsp:nvSpPr>
        <dsp:cNvPr id="0" name=""/>
        <dsp:cNvSpPr/>
      </dsp:nvSpPr>
      <dsp:spPr>
        <a:xfrm>
          <a:off x="0" y="1529799"/>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A8746C-2976-4595-87B9-E16C4F29CE6A}">
      <dsp:nvSpPr>
        <dsp:cNvPr id="0" name=""/>
        <dsp:cNvSpPr/>
      </dsp:nvSpPr>
      <dsp:spPr>
        <a:xfrm>
          <a:off x="304800" y="1264120"/>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No need for a retirement plan?</a:t>
          </a:r>
        </a:p>
      </dsp:txBody>
      <dsp:txXfrm>
        <a:off x="330739" y="1290059"/>
        <a:ext cx="4215322" cy="479482"/>
      </dsp:txXfrm>
    </dsp:sp>
    <dsp:sp modelId="{927532BD-83CA-45E7-8A58-E22395D66422}">
      <dsp:nvSpPr>
        <dsp:cNvPr id="0" name=""/>
        <dsp:cNvSpPr/>
      </dsp:nvSpPr>
      <dsp:spPr>
        <a:xfrm>
          <a:off x="0" y="2346280"/>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3005E9-F707-4724-9ED4-43BA299C03A2}">
      <dsp:nvSpPr>
        <dsp:cNvPr id="0" name=""/>
        <dsp:cNvSpPr/>
      </dsp:nvSpPr>
      <dsp:spPr>
        <a:xfrm>
          <a:off x="304800" y="2080600"/>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Willing to work without sick days or vacation days?</a:t>
          </a:r>
        </a:p>
      </dsp:txBody>
      <dsp:txXfrm>
        <a:off x="330739" y="2106539"/>
        <a:ext cx="4215322" cy="479482"/>
      </dsp:txXfrm>
    </dsp:sp>
    <dsp:sp modelId="{9EF6F8EA-55CB-4BB1-A85E-376A7BBB390F}">
      <dsp:nvSpPr>
        <dsp:cNvPr id="0" name=""/>
        <dsp:cNvSpPr/>
      </dsp:nvSpPr>
      <dsp:spPr>
        <a:xfrm>
          <a:off x="0" y="3162760"/>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16486-306E-4DC3-A913-F1C1FA79F5CF}">
      <dsp:nvSpPr>
        <dsp:cNvPr id="0" name=""/>
        <dsp:cNvSpPr/>
      </dsp:nvSpPr>
      <dsp:spPr>
        <a:xfrm>
          <a:off x="304800" y="2897080"/>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No need for you to pay unemployment benefits or workers compensation?</a:t>
          </a:r>
        </a:p>
      </dsp:txBody>
      <dsp:txXfrm>
        <a:off x="330739" y="2923019"/>
        <a:ext cx="4215322"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1F312-3E6F-46B3-A63D-362798F6ED36}">
      <dsp:nvSpPr>
        <dsp:cNvPr id="0" name=""/>
        <dsp:cNvSpPr/>
      </dsp:nvSpPr>
      <dsp:spPr>
        <a:xfrm>
          <a:off x="2032000" y="0"/>
          <a:ext cx="2032000" cy="1354666"/>
        </a:xfrm>
        <a:prstGeom prst="trapezoid">
          <a:avLst>
            <a:gd name="adj" fmla="val 7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$50.00</a:t>
          </a:r>
        </a:p>
        <a:p>
          <a:pPr marL="0" lvl="0" indent="0" algn="ctr" defTabSz="1555750">
            <a:lnSpc>
              <a:spcPct val="90000"/>
            </a:lnSpc>
            <a:spcBef>
              <a:spcPct val="0"/>
            </a:spcBef>
            <a:spcAft>
              <a:spcPct val="35000"/>
            </a:spcAft>
            <a:buNone/>
          </a:pPr>
          <a:r>
            <a:rPr lang="en-US" sz="3500" kern="1200" dirty="0"/>
            <a:t>per hour?</a:t>
          </a:r>
        </a:p>
      </dsp:txBody>
      <dsp:txXfrm>
        <a:off x="2032000" y="0"/>
        <a:ext cx="2032000" cy="1354666"/>
      </dsp:txXfrm>
    </dsp:sp>
    <dsp:sp modelId="{0385B787-16EE-47B7-9E98-B346B8050B6D}">
      <dsp:nvSpPr>
        <dsp:cNvPr id="0" name=""/>
        <dsp:cNvSpPr/>
      </dsp:nvSpPr>
      <dsp:spPr>
        <a:xfrm>
          <a:off x="1015999" y="1354666"/>
          <a:ext cx="4064000" cy="1354666"/>
        </a:xfrm>
        <a:prstGeom prst="trapezoid">
          <a:avLst>
            <a:gd name="adj" fmla="val 7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$20.00 </a:t>
          </a:r>
        </a:p>
        <a:p>
          <a:pPr marL="0" lvl="0" indent="0" algn="ctr" defTabSz="1555750">
            <a:lnSpc>
              <a:spcPct val="90000"/>
            </a:lnSpc>
            <a:spcBef>
              <a:spcPct val="0"/>
            </a:spcBef>
            <a:spcAft>
              <a:spcPct val="35000"/>
            </a:spcAft>
            <a:buNone/>
          </a:pPr>
          <a:r>
            <a:rPr lang="en-US" sz="3500" kern="1200" dirty="0"/>
            <a:t>per hour?</a:t>
          </a:r>
        </a:p>
      </dsp:txBody>
      <dsp:txXfrm>
        <a:off x="1727199" y="1354666"/>
        <a:ext cx="2641600" cy="1354666"/>
      </dsp:txXfrm>
    </dsp:sp>
    <dsp:sp modelId="{229F5A53-662D-43A9-AED5-A4BDD59D3C57}">
      <dsp:nvSpPr>
        <dsp:cNvPr id="0" name=""/>
        <dsp:cNvSpPr/>
      </dsp:nvSpPr>
      <dsp:spPr>
        <a:xfrm>
          <a:off x="0" y="2709333"/>
          <a:ext cx="6096000" cy="1354666"/>
        </a:xfrm>
        <a:prstGeom prst="trapezoid">
          <a:avLst>
            <a:gd name="adj" fmla="val 7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$15.00  </a:t>
          </a:r>
        </a:p>
        <a:p>
          <a:pPr marL="0" lvl="0" indent="0" algn="ctr" defTabSz="1555750">
            <a:lnSpc>
              <a:spcPct val="90000"/>
            </a:lnSpc>
            <a:spcBef>
              <a:spcPct val="0"/>
            </a:spcBef>
            <a:spcAft>
              <a:spcPct val="35000"/>
            </a:spcAft>
            <a:buNone/>
          </a:pPr>
          <a:r>
            <a:rPr lang="en-US" sz="3500" kern="1200" dirty="0"/>
            <a:t>per hour?</a:t>
          </a:r>
        </a:p>
      </dsp:txBody>
      <dsp:txXfrm>
        <a:off x="1066799" y="2709333"/>
        <a:ext cx="3962400" cy="13546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88751-8A4B-4CA6-B2D5-CC0CEB41B89E}">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E9A700-12FC-4E6D-BF70-D678BF4E4017}">
      <dsp:nvSpPr>
        <dsp:cNvPr id="0" name=""/>
        <dsp:cNvSpPr/>
      </dsp:nvSpPr>
      <dsp:spPr>
        <a:xfrm>
          <a:off x="384538" y="253918"/>
          <a:ext cx="6513090" cy="508162"/>
        </a:xfrm>
        <a:prstGeom prst="rect">
          <a:avLst/>
        </a:prstGeom>
        <a:solidFill>
          <a:schemeClr val="dk2">
            <a:hueOff val="0"/>
            <a:satOff val="0"/>
            <a:lumOff val="0"/>
            <a:alphaOff val="0"/>
          </a:schemeClr>
        </a:solidFill>
        <a:ln w="2540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Sole proprietor	</a:t>
          </a:r>
        </a:p>
      </dsp:txBody>
      <dsp:txXfrm>
        <a:off x="384538" y="253918"/>
        <a:ext cx="6513090" cy="508162"/>
      </dsp:txXfrm>
    </dsp:sp>
    <dsp:sp modelId="{AEF92804-6906-42EA-83AF-7E198B7AE823}">
      <dsp:nvSpPr>
        <dsp:cNvPr id="0" name=""/>
        <dsp:cNvSpPr/>
      </dsp:nvSpPr>
      <dsp:spPr>
        <a:xfrm>
          <a:off x="66936" y="190398"/>
          <a:ext cx="635203" cy="635203"/>
        </a:xfrm>
        <a:prstGeom prst="ellipse">
          <a:avLst/>
        </a:prstGeom>
        <a:solidFill>
          <a:schemeClr val="bg2"/>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E363BE-43AA-4FCF-B333-A5890FBF4EAE}">
      <dsp:nvSpPr>
        <dsp:cNvPr id="0" name=""/>
        <dsp:cNvSpPr/>
      </dsp:nvSpPr>
      <dsp:spPr>
        <a:xfrm>
          <a:off x="748672" y="1015918"/>
          <a:ext cx="6148955" cy="508162"/>
        </a:xfrm>
        <a:prstGeom prst="rect">
          <a:avLst/>
        </a:prstGeom>
        <a:solidFill>
          <a:schemeClr val="dk2">
            <a:hueOff val="0"/>
            <a:satOff val="0"/>
            <a:lumOff val="0"/>
            <a:alphaOff val="0"/>
          </a:schemeClr>
        </a:solidFill>
        <a:ln w="2540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Partnership</a:t>
          </a:r>
        </a:p>
      </dsp:txBody>
      <dsp:txXfrm>
        <a:off x="748672" y="1015918"/>
        <a:ext cx="6148955" cy="508162"/>
      </dsp:txXfrm>
    </dsp:sp>
    <dsp:sp modelId="{D9EDD6A1-C288-45AB-8036-E5885493CC00}">
      <dsp:nvSpPr>
        <dsp:cNvPr id="0" name=""/>
        <dsp:cNvSpPr/>
      </dsp:nvSpPr>
      <dsp:spPr>
        <a:xfrm>
          <a:off x="431071" y="952398"/>
          <a:ext cx="635203" cy="635203"/>
        </a:xfrm>
        <a:prstGeom prst="ellipse">
          <a:avLst/>
        </a:prstGeom>
        <a:solidFill>
          <a:schemeClr val="bg2"/>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96E4C-04D1-463D-ADCF-E2FB3DBC7C19}">
      <dsp:nvSpPr>
        <dsp:cNvPr id="0" name=""/>
        <dsp:cNvSpPr/>
      </dsp:nvSpPr>
      <dsp:spPr>
        <a:xfrm>
          <a:off x="860432" y="1777918"/>
          <a:ext cx="6037195" cy="508162"/>
        </a:xfrm>
        <a:prstGeom prst="rect">
          <a:avLst/>
        </a:prstGeom>
        <a:solidFill>
          <a:schemeClr val="dk2">
            <a:hueOff val="0"/>
            <a:satOff val="0"/>
            <a:lumOff val="0"/>
            <a:alphaOff val="0"/>
          </a:schemeClr>
        </a:solidFill>
        <a:ln w="2540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Limited Liability Corporation (LLC)</a:t>
          </a:r>
        </a:p>
      </dsp:txBody>
      <dsp:txXfrm>
        <a:off x="860432" y="1777918"/>
        <a:ext cx="6037195" cy="508162"/>
      </dsp:txXfrm>
    </dsp:sp>
    <dsp:sp modelId="{857C5251-1FA7-493E-B2EB-B35F67F31B89}">
      <dsp:nvSpPr>
        <dsp:cNvPr id="0" name=""/>
        <dsp:cNvSpPr/>
      </dsp:nvSpPr>
      <dsp:spPr>
        <a:xfrm>
          <a:off x="542831" y="1714398"/>
          <a:ext cx="635203" cy="635203"/>
        </a:xfrm>
        <a:prstGeom prst="ellipse">
          <a:avLst/>
        </a:prstGeom>
        <a:solidFill>
          <a:schemeClr val="bg2"/>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87EC22-24AC-4ACB-B44E-AD5FD6BCB113}">
      <dsp:nvSpPr>
        <dsp:cNvPr id="0" name=""/>
        <dsp:cNvSpPr/>
      </dsp:nvSpPr>
      <dsp:spPr>
        <a:xfrm>
          <a:off x="748672" y="2539918"/>
          <a:ext cx="6148955" cy="508162"/>
        </a:xfrm>
        <a:prstGeom prst="rect">
          <a:avLst/>
        </a:prstGeom>
        <a:solidFill>
          <a:schemeClr val="dk2">
            <a:hueOff val="0"/>
            <a:satOff val="0"/>
            <a:lumOff val="0"/>
            <a:alphaOff val="0"/>
          </a:schemeClr>
        </a:solidFill>
        <a:ln w="2540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 Corporation</a:t>
          </a:r>
        </a:p>
      </dsp:txBody>
      <dsp:txXfrm>
        <a:off x="748672" y="2539918"/>
        <a:ext cx="6148955" cy="508162"/>
      </dsp:txXfrm>
    </dsp:sp>
    <dsp:sp modelId="{209B447F-B985-4905-91A7-A5FC82C7E9A2}">
      <dsp:nvSpPr>
        <dsp:cNvPr id="0" name=""/>
        <dsp:cNvSpPr/>
      </dsp:nvSpPr>
      <dsp:spPr>
        <a:xfrm>
          <a:off x="431071" y="2476398"/>
          <a:ext cx="635203" cy="635203"/>
        </a:xfrm>
        <a:prstGeom prst="ellipse">
          <a:avLst/>
        </a:prstGeom>
        <a:solidFill>
          <a:schemeClr val="bg2"/>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9718DE-6F5D-4256-A1C1-7E1AF755EEDD}">
      <dsp:nvSpPr>
        <dsp:cNvPr id="0" name=""/>
        <dsp:cNvSpPr/>
      </dsp:nvSpPr>
      <dsp:spPr>
        <a:xfrm>
          <a:off x="384538" y="3301918"/>
          <a:ext cx="6513090" cy="508162"/>
        </a:xfrm>
        <a:prstGeom prst="rect">
          <a:avLst/>
        </a:prstGeom>
        <a:solidFill>
          <a:schemeClr val="dk2">
            <a:hueOff val="0"/>
            <a:satOff val="0"/>
            <a:lumOff val="0"/>
            <a:alphaOff val="0"/>
          </a:schemeClr>
        </a:solidFill>
        <a:ln w="2540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t>S Corporation </a:t>
          </a:r>
        </a:p>
      </dsp:txBody>
      <dsp:txXfrm>
        <a:off x="384538" y="3301918"/>
        <a:ext cx="6513090" cy="508162"/>
      </dsp:txXfrm>
    </dsp:sp>
    <dsp:sp modelId="{B2853020-3E17-44E8-B180-47F7F584E672}">
      <dsp:nvSpPr>
        <dsp:cNvPr id="0" name=""/>
        <dsp:cNvSpPr/>
      </dsp:nvSpPr>
      <dsp:spPr>
        <a:xfrm>
          <a:off x="66936" y="3238398"/>
          <a:ext cx="635203" cy="635203"/>
        </a:xfrm>
        <a:prstGeom prst="ellipse">
          <a:avLst/>
        </a:prstGeom>
        <a:solidFill>
          <a:schemeClr val="bg2"/>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B525D-424A-47AC-9ADB-9E143D376108}">
      <dsp:nvSpPr>
        <dsp:cNvPr id="0" name=""/>
        <dsp:cNvSpPr/>
      </dsp:nvSpPr>
      <dsp:spPr>
        <a:xfrm>
          <a:off x="516925" y="0"/>
          <a:ext cx="5426059" cy="1650206"/>
        </a:xfrm>
        <a:prstGeom prst="rect">
          <a:avLst/>
        </a:prstGeom>
        <a:solidFill>
          <a:srgbClr val="98002E"/>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bg2"/>
              </a:solidFill>
            </a:rPr>
            <a:t>Double Bonus</a:t>
          </a:r>
        </a:p>
        <a:p>
          <a:pPr marL="0" lvl="0" indent="0" algn="l" defTabSz="1289050">
            <a:lnSpc>
              <a:spcPct val="90000"/>
            </a:lnSpc>
            <a:spcBef>
              <a:spcPct val="0"/>
            </a:spcBef>
            <a:spcAft>
              <a:spcPct val="35000"/>
            </a:spcAft>
            <a:buNone/>
          </a:pPr>
          <a:r>
            <a:rPr lang="en-US" sz="2900" b="0" kern="1200" dirty="0">
              <a:solidFill>
                <a:schemeClr val="bg2"/>
              </a:solidFill>
            </a:rPr>
            <a:t>     $</a:t>
          </a:r>
          <a:r>
            <a:rPr lang="en-US" sz="2900" b="0" u="none" kern="1200" dirty="0">
              <a:solidFill>
                <a:schemeClr val="bg2"/>
              </a:solidFill>
            </a:rPr>
            <a:t>100,000</a:t>
          </a:r>
        </a:p>
        <a:p>
          <a:pPr marL="0" lvl="0" indent="0" algn="l" defTabSz="1289050">
            <a:lnSpc>
              <a:spcPct val="90000"/>
            </a:lnSpc>
            <a:spcBef>
              <a:spcPct val="0"/>
            </a:spcBef>
            <a:spcAft>
              <a:spcPct val="35000"/>
            </a:spcAft>
            <a:buNone/>
          </a:pPr>
          <a:r>
            <a:rPr lang="en-US" sz="2900" b="0" kern="1200" dirty="0">
              <a:solidFill>
                <a:schemeClr val="bg2"/>
              </a:solidFill>
            </a:rPr>
            <a:t>        1 - .40</a:t>
          </a:r>
        </a:p>
      </dsp:txBody>
      <dsp:txXfrm>
        <a:off x="516925" y="0"/>
        <a:ext cx="5426059" cy="165020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9" tIns="46660" rIns="93319" bIns="46660"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9" tIns="46660" rIns="93319" bIns="46660" rtlCol="0"/>
          <a:lstStyle>
            <a:lvl1pPr algn="r">
              <a:defRPr sz="1200"/>
            </a:lvl1pPr>
          </a:lstStyle>
          <a:p>
            <a:fld id="{A62D071C-62DA-1E40-889A-7A352E7EEFE9}" type="datetimeFigureOut">
              <a:rPr lang="en-US" smtClean="0"/>
              <a:t>5/17/2017</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19" tIns="46660" rIns="93319" bIns="46660"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19" tIns="46660" rIns="93319" bIns="46660" rtlCol="0" anchor="b"/>
          <a:lstStyle>
            <a:lvl1pPr algn="r">
              <a:defRPr sz="1200"/>
            </a:lvl1pPr>
          </a:lstStyle>
          <a:p>
            <a:fld id="{87C57509-B498-694C-BF4C-D9B59421582C}" type="slidenum">
              <a:rPr lang="en-US" smtClean="0"/>
              <a:t>‹#›</a:t>
            </a:fld>
            <a:endParaRPr lang="en-US"/>
          </a:p>
        </p:txBody>
      </p:sp>
    </p:spTree>
    <p:extLst>
      <p:ext uri="{BB962C8B-B14F-4D97-AF65-F5344CB8AC3E}">
        <p14:creationId xmlns:p14="http://schemas.microsoft.com/office/powerpoint/2010/main" val="3500556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9" tIns="46660" rIns="93319" bIns="46660"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9" tIns="46660" rIns="93319" bIns="46660" rtlCol="0"/>
          <a:lstStyle>
            <a:lvl1pPr algn="r">
              <a:defRPr sz="1200"/>
            </a:lvl1pPr>
          </a:lstStyle>
          <a:p>
            <a:fld id="{7E9955B8-8F57-7C4D-8105-90AE58928882}" type="datetimeFigureOut">
              <a:rPr lang="en-US" smtClean="0"/>
              <a:t>5/17/2017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9" tIns="46660" rIns="93319" bIns="46660"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9" tIns="46660" rIns="93319" bIns="466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19" tIns="46660" rIns="93319" bIns="46660"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9" tIns="46660" rIns="93319" bIns="46660" rtlCol="0" anchor="b"/>
          <a:lstStyle>
            <a:lvl1pPr algn="r">
              <a:defRPr sz="1200"/>
            </a:lvl1pPr>
          </a:lstStyle>
          <a:p>
            <a:fld id="{E24C2B2C-38E7-6645-8EC2-7A497A515162}" type="slidenum">
              <a:rPr lang="en-US" smtClean="0"/>
              <a:t>‹#›</a:t>
            </a:fld>
            <a:endParaRPr lang="en-US"/>
          </a:p>
        </p:txBody>
      </p:sp>
    </p:spTree>
    <p:extLst>
      <p:ext uri="{BB962C8B-B14F-4D97-AF65-F5344CB8AC3E}">
        <p14:creationId xmlns:p14="http://schemas.microsoft.com/office/powerpoint/2010/main" val="8193574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 Target="../slides/slide123.xml"/><Relationship Id="rId4"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 Target="../slides/slide124.xml"/><Relationship Id="rId4"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slide" Target="../slides/slide125.xml"/><Relationship Id="rId4"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slide" Target="../slides/slide126.xml"/><Relationship Id="rId4"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pinpoint the value-add you will bring to the organization,  your next focus will be to ask questions around their processes... You’ll want to understand both the sales and service side of the P&amp;C operation, then think about how to integrate your solutions into their processes.</a:t>
            </a:r>
          </a:p>
          <a:p>
            <a:endParaRPr lang="en-US" dirty="0"/>
          </a:p>
          <a:p>
            <a:r>
              <a:rPr lang="en-US" b="1" dirty="0"/>
              <a:t>One of the best ways to build trust within an organization is to engage in activities that allow you to become part of the team.  Whether you’re housed in their offices, or not – you should find ways to share you expertise with both sales and service staff, provide them with simple approach tools to introduce the new offering they will make available, and attend their sales and service meetings – at least quarterly.    </a:t>
            </a:r>
          </a:p>
          <a:p>
            <a:endParaRPr lang="en-US" dirty="0"/>
          </a:p>
          <a:p>
            <a:pPr defTabSz="1002754" fontAlgn="base">
              <a:spcBef>
                <a:spcPct val="20000"/>
              </a:spcBef>
              <a:spcAft>
                <a:spcPct val="0"/>
              </a:spcAft>
              <a:buClr>
                <a:srgbClr val="CF7600"/>
              </a:buClr>
            </a:pPr>
            <a:r>
              <a:rPr lang="en-US" dirty="0"/>
              <a:t>Ideas to build trust and become part of the team –  Offer:</a:t>
            </a:r>
          </a:p>
          <a:p>
            <a:pPr marL="689394" lvl="1" indent="-188016" defTabSz="1002754" fontAlgn="base">
              <a:spcBef>
                <a:spcPct val="20000"/>
              </a:spcBef>
              <a:spcAft>
                <a:spcPct val="0"/>
              </a:spcAft>
              <a:buClr>
                <a:srgbClr val="CF7600"/>
              </a:buClr>
              <a:buFont typeface="Wingdings" panose="05000000000000000000" pitchFamily="2" charset="2"/>
              <a:buChar char="ü"/>
            </a:pPr>
            <a:r>
              <a:rPr lang="en-US" dirty="0"/>
              <a:t>  V</a:t>
            </a:r>
            <a:r>
              <a:rPr lang="en-US" sz="1700" dirty="0">
                <a:solidFill>
                  <a:srgbClr val="16266A"/>
                </a:solidFill>
                <a:latin typeface="Arial" charset="0"/>
              </a:rPr>
              <a:t>alue-added services/Expertise</a:t>
            </a:r>
          </a:p>
          <a:p>
            <a:pPr marL="814738" lvl="1" indent="-313360" defTabSz="1002754" fontAlgn="base">
              <a:spcBef>
                <a:spcPct val="20000"/>
              </a:spcBef>
              <a:spcAft>
                <a:spcPct val="0"/>
              </a:spcAft>
              <a:buClr>
                <a:srgbClr val="CF7600"/>
              </a:buClr>
              <a:buFont typeface="Wingdings" panose="05000000000000000000" pitchFamily="2" charset="2"/>
              <a:buChar char="ü"/>
              <a:defRPr/>
            </a:pPr>
            <a:r>
              <a:rPr lang="en-US" sz="1700" dirty="0">
                <a:solidFill>
                  <a:srgbClr val="16266A"/>
                </a:solidFill>
                <a:latin typeface="Arial" charset="0"/>
              </a:rPr>
              <a:t>Simple approach tools </a:t>
            </a:r>
            <a:r>
              <a:rPr lang="en-US" sz="1500" dirty="0">
                <a:solidFill>
                  <a:srgbClr val="16266A"/>
                </a:solidFill>
                <a:latin typeface="Arial" charset="0"/>
              </a:rPr>
              <a:t>(checklists/ calculators)</a:t>
            </a:r>
          </a:p>
          <a:p>
            <a:pPr marL="814738" lvl="1" indent="-313360" defTabSz="1002754" fontAlgn="base">
              <a:spcBef>
                <a:spcPct val="20000"/>
              </a:spcBef>
              <a:spcAft>
                <a:spcPct val="0"/>
              </a:spcAft>
              <a:buClr>
                <a:srgbClr val="CF7600"/>
              </a:buClr>
              <a:buFont typeface="Wingdings" panose="05000000000000000000" pitchFamily="2" charset="2"/>
              <a:buChar char="ü"/>
            </a:pPr>
            <a:r>
              <a:rPr lang="en-US" sz="1700" dirty="0">
                <a:solidFill>
                  <a:srgbClr val="16266A"/>
                </a:solidFill>
                <a:latin typeface="Arial" charset="0"/>
              </a:rPr>
              <a:t>Attend sales meetings</a:t>
            </a:r>
          </a:p>
          <a:p>
            <a:pPr marL="814738" lvl="1" indent="-313360" defTabSz="1002754" fontAlgn="base">
              <a:spcBef>
                <a:spcPct val="20000"/>
              </a:spcBef>
              <a:spcAft>
                <a:spcPct val="0"/>
              </a:spcAft>
              <a:buClr>
                <a:srgbClr val="CF7600"/>
              </a:buClr>
              <a:buFont typeface="Wingdings" panose="05000000000000000000" pitchFamily="2" charset="2"/>
              <a:buChar char="ü"/>
            </a:pPr>
            <a:r>
              <a:rPr lang="en-US" sz="1700" dirty="0">
                <a:solidFill>
                  <a:srgbClr val="16266A"/>
                </a:solidFill>
                <a:latin typeface="Arial" charset="0"/>
              </a:rPr>
              <a:t>Present lunch &amp; learns</a:t>
            </a:r>
          </a:p>
          <a:p>
            <a:pPr marL="814738" lvl="1" indent="-313360" defTabSz="1002754" fontAlgn="base">
              <a:spcBef>
                <a:spcPct val="20000"/>
              </a:spcBef>
              <a:spcAft>
                <a:spcPct val="0"/>
              </a:spcAft>
              <a:buClr>
                <a:srgbClr val="CF7600"/>
              </a:buClr>
              <a:buFont typeface="Wingdings" panose="05000000000000000000" pitchFamily="2" charset="2"/>
              <a:buChar char="ü"/>
            </a:pPr>
            <a:r>
              <a:rPr lang="en-US" sz="1700" dirty="0">
                <a:solidFill>
                  <a:srgbClr val="16266A"/>
                </a:solidFill>
                <a:latin typeface="Arial" charset="0"/>
              </a:rPr>
              <a:t>Co-host Client Briefings/Appreciation Events </a:t>
            </a:r>
          </a:p>
          <a:p>
            <a:endParaRPr lang="en-US" b="1" dirty="0">
              <a:solidFill>
                <a:srgbClr val="C00000"/>
              </a:solidFill>
            </a:endParaRPr>
          </a:p>
          <a:p>
            <a:endParaRPr lang="en-US" b="1" dirty="0">
              <a:solidFill>
                <a:srgbClr val="C00000"/>
              </a:solidFill>
            </a:endParaRPr>
          </a:p>
          <a:p>
            <a:r>
              <a:rPr lang="en-US" b="1" dirty="0">
                <a:solidFill>
                  <a:srgbClr val="C00000"/>
                </a:solidFill>
              </a:rPr>
              <a:t>Handout to use:  BB11771 and BB11774</a:t>
            </a:r>
          </a:p>
          <a:p>
            <a:endParaRPr lang="en-US" dirty="0"/>
          </a:p>
        </p:txBody>
      </p:sp>
      <p:sp>
        <p:nvSpPr>
          <p:cNvPr id="4" name="Slide Number Placeholder 3"/>
          <p:cNvSpPr>
            <a:spLocks noGrp="1"/>
          </p:cNvSpPr>
          <p:nvPr>
            <p:ph type="sldNum" sz="quarter" idx="10"/>
          </p:nvPr>
        </p:nvSpPr>
        <p:spPr/>
        <p:txBody>
          <a:bodyPr/>
          <a:lstStyle/>
          <a:p>
            <a:fld id="{E24C2B2C-38E7-6645-8EC2-7A497A515162}" type="slidenum">
              <a:rPr lang="en-US" smtClean="0"/>
              <a:t>4</a:t>
            </a:fld>
            <a:endParaRPr lang="en-US"/>
          </a:p>
        </p:txBody>
      </p:sp>
    </p:spTree>
    <p:extLst>
      <p:ext uri="{BB962C8B-B14F-4D97-AF65-F5344CB8AC3E}">
        <p14:creationId xmlns:p14="http://schemas.microsoft.com/office/powerpoint/2010/main" val="3227301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4307">
              <a:defRPr/>
            </a:pPr>
            <a:r>
              <a:rPr lang="en-US" dirty="0"/>
              <a:t>Over</a:t>
            </a:r>
            <a:r>
              <a:rPr lang="en-US" baseline="0" dirty="0"/>
              <a:t> time, w</a:t>
            </a:r>
            <a:r>
              <a:rPr lang="en-US" dirty="0"/>
              <a:t>e</a:t>
            </a:r>
            <a:r>
              <a:rPr lang="en-US" baseline="0" dirty="0"/>
              <a:t> have carefully built up a consistent, competitive portfolio of products that you can offer your clients. We have also recently added and enhanced our product portfolio to provide your clients with flexible products. Columbus Life is primarily a universal life carrier, with individual and joint-life options that focus on everything from death benefit to cash value accumulation. Our Nautical Term is known for its competitive pricing paired with access to a return of premium rider and flexible conversion privileges. For those in the annuity market, we offer three varieties of fixed, single-premium deferred annuities, and one SPIA with many distribution options along with our new Fixed Indexed Annuity. Lets first look at the strong income potential of our IUL product the Indexed Explorer Plus and it’s index strategy.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66</a:t>
            </a:fld>
            <a:endParaRPr lang="en-US"/>
          </a:p>
        </p:txBody>
      </p:sp>
    </p:spTree>
    <p:extLst>
      <p:ext uri="{BB962C8B-B14F-4D97-AF65-F5344CB8AC3E}">
        <p14:creationId xmlns:p14="http://schemas.microsoft.com/office/powerpoint/2010/main" val="8150751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171</a:t>
            </a:fld>
            <a:endParaRPr lang="en-US"/>
          </a:p>
        </p:txBody>
      </p:sp>
    </p:spTree>
    <p:extLst>
      <p:ext uri="{BB962C8B-B14F-4D97-AF65-F5344CB8AC3E}">
        <p14:creationId xmlns:p14="http://schemas.microsoft.com/office/powerpoint/2010/main" val="2987361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172</a:t>
            </a:fld>
            <a:endParaRPr lang="en-US"/>
          </a:p>
        </p:txBody>
      </p:sp>
    </p:spTree>
    <p:extLst>
      <p:ext uri="{BB962C8B-B14F-4D97-AF65-F5344CB8AC3E}">
        <p14:creationId xmlns:p14="http://schemas.microsoft.com/office/powerpoint/2010/main" val="7710879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173</a:t>
            </a:fld>
            <a:endParaRPr lang="en-US"/>
          </a:p>
        </p:txBody>
      </p:sp>
    </p:spTree>
    <p:extLst>
      <p:ext uri="{BB962C8B-B14F-4D97-AF65-F5344CB8AC3E}">
        <p14:creationId xmlns:p14="http://schemas.microsoft.com/office/powerpoint/2010/main" val="28974704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174</a:t>
            </a:fld>
            <a:endParaRPr lang="en-US"/>
          </a:p>
        </p:txBody>
      </p:sp>
    </p:spTree>
    <p:extLst>
      <p:ext uri="{BB962C8B-B14F-4D97-AF65-F5344CB8AC3E}">
        <p14:creationId xmlns:p14="http://schemas.microsoft.com/office/powerpoint/2010/main" val="1645880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175</a:t>
            </a:fld>
            <a:endParaRPr lang="en-US"/>
          </a:p>
        </p:txBody>
      </p:sp>
    </p:spTree>
    <p:extLst>
      <p:ext uri="{BB962C8B-B14F-4D97-AF65-F5344CB8AC3E}">
        <p14:creationId xmlns:p14="http://schemas.microsoft.com/office/powerpoint/2010/main" val="29214772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176</a:t>
            </a:fld>
            <a:endParaRPr lang="en-US"/>
          </a:p>
        </p:txBody>
      </p:sp>
    </p:spTree>
    <p:extLst>
      <p:ext uri="{BB962C8B-B14F-4D97-AF65-F5344CB8AC3E}">
        <p14:creationId xmlns:p14="http://schemas.microsoft.com/office/powerpoint/2010/main" val="5319682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177</a:t>
            </a:fld>
            <a:endParaRPr lang="en-US"/>
          </a:p>
        </p:txBody>
      </p:sp>
    </p:spTree>
    <p:extLst>
      <p:ext uri="{BB962C8B-B14F-4D97-AF65-F5344CB8AC3E}">
        <p14:creationId xmlns:p14="http://schemas.microsoft.com/office/powerpoint/2010/main" val="15505164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p:spPr>
        <p:txBody>
          <a:bodyPr>
            <a:spAutoFit/>
          </a:body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26057991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40080" y="5155920"/>
            <a:ext cx="6047640" cy="4811040"/>
          </a:xfrm>
        </p:spPr>
        <p:txBody>
          <a:bodyPr>
            <a:spAutoFit/>
          </a:bodyPr>
          <a:lstStyle/>
          <a:p>
            <a:pPr marL="216000" lvl="0" indent="-216000">
              <a:spcAft>
                <a:spcPts val="799"/>
              </a:spcAft>
            </a:pPr>
            <a:r>
              <a:rPr lang="en-US" sz="1400">
                <a:latin typeface="Minion Pro" pitchFamily="18"/>
              </a:rPr>
              <a:t>You usually don’t pay a monthly premium for Part A coverage if you or your spouse paid Medicare taxes while working. This is sometimes called premium-free Part A. If you aren’t eligible for premium-free Part A, you may be able to buy Part A.</a:t>
            </a:r>
          </a:p>
          <a:p>
            <a:pPr marL="216000" lvl="0" indent="-216000">
              <a:spcAft>
                <a:spcPts val="799"/>
              </a:spcAft>
            </a:pPr>
            <a:r>
              <a:rPr lang="en-US" sz="1400">
                <a:latin typeface="Minion Pro" pitchFamily="18"/>
              </a:rPr>
              <a:t>In most cases, if you choose to </a:t>
            </a:r>
            <a:r>
              <a:rPr lang="en-US" sz="1400" b="1">
                <a:latin typeface="Minion Pro" pitchFamily="18"/>
              </a:rPr>
              <a:t>buy </a:t>
            </a:r>
            <a:r>
              <a:rPr lang="en-US" sz="1400">
                <a:latin typeface="Minion Pro" pitchFamily="18"/>
              </a:rPr>
              <a:t>Part A, you must also have Part B and pay monthly premiums for both.</a:t>
            </a:r>
          </a:p>
          <a:p>
            <a:pPr marL="216000" lvl="0" indent="-216000">
              <a:spcAft>
                <a:spcPts val="799"/>
              </a:spcAft>
            </a:pPr>
            <a:r>
              <a:rPr lang="en-US" sz="2810">
                <a:latin typeface="Albany" pitchFamily="18"/>
                <a:cs typeface="Tahoma" pitchFamily="2"/>
              </a:rPr>
              <a:t>People who have to buy Part A will pay up to $413 each month in 2017.</a:t>
            </a:r>
          </a:p>
          <a:p>
            <a:pPr marL="216000" lvl="0" indent="-216000">
              <a:spcAft>
                <a:spcPts val="799"/>
              </a:spcAft>
            </a:pPr>
            <a:r>
              <a:rPr lang="en-US" sz="2810">
                <a:latin typeface="Albany" pitchFamily="18"/>
                <a:cs typeface="Tahoma" pitchFamily="2"/>
              </a:rPr>
              <a:t>Part A deductible $1316</a:t>
            </a:r>
          </a:p>
          <a:p>
            <a:pPr marL="216000" lvl="0" indent="-216000">
              <a:spcAft>
                <a:spcPts val="799"/>
              </a:spcAft>
            </a:pPr>
            <a:r>
              <a:rPr lang="en-US" sz="2810">
                <a:latin typeface="Albany" pitchFamily="18"/>
                <a:cs typeface="Tahoma" pitchFamily="2"/>
              </a:rPr>
              <a:t>Part B deductible $183</a:t>
            </a:r>
          </a:p>
          <a:p>
            <a:pPr marL="216000" lvl="0" indent="-216000">
              <a:spcAft>
                <a:spcPts val="799"/>
              </a:spcAft>
            </a:pPr>
            <a:endParaRPr lang="en-US" sz="2810">
              <a:latin typeface="Albany" pitchFamily="18"/>
              <a:cs typeface="Tahoma" pitchFamily="2"/>
            </a:endParaRPr>
          </a:p>
        </p:txBody>
      </p:sp>
    </p:spTree>
    <p:extLst>
      <p:ext uri="{BB962C8B-B14F-4D97-AF65-F5344CB8AC3E}">
        <p14:creationId xmlns:p14="http://schemas.microsoft.com/office/powerpoint/2010/main" val="3749202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p:spPr>
        <p:txBody>
          <a:bodyPr>
            <a:spAutoFit/>
          </a:body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60388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dirty="0"/>
              <a:t>Alright so we have talked primarily about our</a:t>
            </a:r>
            <a:r>
              <a:rPr lang="en-US" baseline="0" dirty="0"/>
              <a:t> products so far in the presentation lets switch gears to two of our most popular riders. Our Life Plus ADBR and our Capital Transfer rider. </a:t>
            </a:r>
            <a:r>
              <a:rPr lang="en-US" dirty="0"/>
              <a:t>Columbus</a:t>
            </a:r>
            <a:r>
              <a:rPr lang="en-US" baseline="0" dirty="0"/>
              <a:t> Life’s products can be customized with a variety of riders that you’ve come to expect from any carrier you do business with. However, we’ve developed a few riders that's features and flexibility help us stand out among the competition.  Lets start with taking a quick look at our Life Plus Accelerated Death Benefit Rider and then we will comeback to the Capital Transfer Rider a little later in the presentation. </a:t>
            </a:r>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67</a:t>
            </a:fld>
            <a:endParaRPr lang="en-US"/>
          </a:p>
        </p:txBody>
      </p:sp>
    </p:spTree>
    <p:extLst>
      <p:ext uri="{BB962C8B-B14F-4D97-AF65-F5344CB8AC3E}">
        <p14:creationId xmlns:p14="http://schemas.microsoft.com/office/powerpoint/2010/main" val="18673899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p:spPr>
        <p:txBody>
          <a:bodyPr>
            <a:spAutoFit/>
          </a:body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35031984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p:spPr>
        <p:txBody>
          <a:bodyPr>
            <a:spAutoFit/>
          </a:body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30919371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p:spPr>
        <p:txBody>
          <a:bodyPr>
            <a:spAutoFit/>
          </a:body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29558826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p:spPr>
        <p:txBody>
          <a:bodyPr>
            <a:spAutoFit/>
          </a:bodyPr>
          <a:lstStyle/>
          <a:p>
            <a:pPr marL="216000" indent="-216000"/>
            <a:endParaRPr lang="en-US" sz="2810">
              <a:latin typeface="Albany" pitchFamily="18"/>
              <a:cs typeface="Tahoma" pitchFamily="2"/>
            </a:endParaRPr>
          </a:p>
        </p:txBody>
      </p:sp>
    </p:spTree>
    <p:extLst>
      <p:ext uri="{BB962C8B-B14F-4D97-AF65-F5344CB8AC3E}">
        <p14:creationId xmlns:p14="http://schemas.microsoft.com/office/powerpoint/2010/main" val="331346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5 differentiators</a:t>
            </a:r>
          </a:p>
        </p:txBody>
      </p:sp>
      <p:sp>
        <p:nvSpPr>
          <p:cNvPr id="4" name="Slide Number Placeholder 3"/>
          <p:cNvSpPr>
            <a:spLocks noGrp="1"/>
          </p:cNvSpPr>
          <p:nvPr>
            <p:ph type="sldNum" sz="quarter" idx="10"/>
          </p:nvPr>
        </p:nvSpPr>
        <p:spPr/>
        <p:txBody>
          <a:bodyPr/>
          <a:lstStyle/>
          <a:p>
            <a:fld id="{A29E607C-6725-42DF-B9CC-2D6CDBCFD16E}" type="slidenum">
              <a:rPr lang="en-US" smtClean="0"/>
              <a:pPr/>
              <a:t>68</a:t>
            </a:fld>
            <a:endParaRPr lang="en-US"/>
          </a:p>
        </p:txBody>
      </p:sp>
    </p:spTree>
    <p:extLst>
      <p:ext uri="{BB962C8B-B14F-4D97-AF65-F5344CB8AC3E}">
        <p14:creationId xmlns:p14="http://schemas.microsoft.com/office/powerpoint/2010/main" val="62927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dirty="0"/>
              <a:t>We are dedicated to </a:t>
            </a:r>
            <a:r>
              <a:rPr lang="en-US" baseline="0" dirty="0"/>
              <a:t>provide simple, effective common sense solutions to insurance needs. We offer products that your clients can understand, and as a result, are easier for you to sell. The guarantees we provide are outlined in clear language, and aren’t complicated by “shadow accounts” or complex calculations. Clients know, when purchasing a Columbus Life policy, what they are receiving and how it works. It’s a part of our culture, and how we do business. </a:t>
            </a:r>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69</a:t>
            </a:fld>
            <a:endParaRPr lang="en-US"/>
          </a:p>
        </p:txBody>
      </p:sp>
    </p:spTree>
    <p:extLst>
      <p:ext uri="{BB962C8B-B14F-4D97-AF65-F5344CB8AC3E}">
        <p14:creationId xmlns:p14="http://schemas.microsoft.com/office/powerpoint/2010/main" val="1748050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dirty="0"/>
              <a:t>Our first differentiator</a:t>
            </a:r>
            <a:r>
              <a:rPr lang="en-US" baseline="0" dirty="0"/>
              <a:t> is the </a:t>
            </a:r>
            <a:r>
              <a:rPr lang="en-US" dirty="0"/>
              <a:t>Indexed E</a:t>
            </a:r>
            <a:r>
              <a:rPr lang="en-US" baseline="0" dirty="0"/>
              <a:t>xplorer Plus® UL which is an IUL that provides competitive indexing options without the added complexity that makes some IULs more difficult to understand. It offers 4 allocation options…</a:t>
            </a:r>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70</a:t>
            </a:fld>
            <a:endParaRPr lang="en-US"/>
          </a:p>
        </p:txBody>
      </p:sp>
    </p:spTree>
    <p:extLst>
      <p:ext uri="{BB962C8B-B14F-4D97-AF65-F5344CB8AC3E}">
        <p14:creationId xmlns:p14="http://schemas.microsoft.com/office/powerpoint/2010/main" val="928991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9145">
              <a:defRPr/>
            </a:pPr>
            <a:r>
              <a:rPr lang="en-US" dirty="0"/>
              <a:t>Here  you can see w</a:t>
            </a:r>
            <a:r>
              <a:rPr lang="en-US" baseline="0" dirty="0"/>
              <a:t>e offer one fixed account and 3 indexed accounts, 2 of which are uncapped. </a:t>
            </a:r>
          </a:p>
          <a:p>
            <a:pPr defTabSz="919145">
              <a:defRPr/>
            </a:pPr>
            <a:endParaRPr lang="en-US" baseline="0" dirty="0"/>
          </a:p>
          <a:p>
            <a:pPr defTabSz="919145">
              <a:defRPr/>
            </a:pPr>
            <a:endParaRPr lang="en-US" baseline="0" dirty="0"/>
          </a:p>
          <a:p>
            <a:pPr defTabSz="919145">
              <a:defRPr/>
            </a:pPr>
            <a:r>
              <a:rPr lang="en-US" baseline="0" dirty="0"/>
              <a:t>Monies can be allocated into fixed, capped or uncapped indexed accounts. Monies in the fixed account can be moved into an indexed account prior to the start of any segment. Monies in an indexed account will remain in that segment for 12 months.</a:t>
            </a:r>
          </a:p>
          <a:p>
            <a:pPr defTabSz="919145">
              <a:defRPr/>
            </a:pPr>
            <a:endParaRPr lang="en-US" baseline="0" dirty="0"/>
          </a:p>
          <a:p>
            <a:pPr defTabSz="919145">
              <a:defRPr/>
            </a:pPr>
            <a:r>
              <a:rPr lang="en-US" baseline="0" dirty="0"/>
              <a:t>All three indexed account options use the S&amp;P500 index. We have a annual point-to-point capped account, an uncapped annual point-to-point account that has a threshold rate of 7% and a spread of 5%, and an uncapped monthly averaging account. </a:t>
            </a:r>
          </a:p>
        </p:txBody>
      </p:sp>
      <p:sp>
        <p:nvSpPr>
          <p:cNvPr id="4" name="Slide Number Placeholder 3"/>
          <p:cNvSpPr>
            <a:spLocks noGrp="1"/>
          </p:cNvSpPr>
          <p:nvPr>
            <p:ph type="sldNum" sz="quarter" idx="10"/>
          </p:nvPr>
        </p:nvSpPr>
        <p:spPr/>
        <p:txBody>
          <a:bodyPr/>
          <a:lstStyle/>
          <a:p>
            <a:fld id="{A29E607C-6725-42DF-B9CC-2D6CDBCFD16E}" type="slidenum">
              <a:rPr lang="en-US" smtClean="0"/>
              <a:pPr/>
              <a:t>71</a:t>
            </a:fld>
            <a:endParaRPr lang="en-US"/>
          </a:p>
        </p:txBody>
      </p:sp>
    </p:spTree>
    <p:extLst>
      <p:ext uri="{BB962C8B-B14F-4D97-AF65-F5344CB8AC3E}">
        <p14:creationId xmlns:p14="http://schemas.microsoft.com/office/powerpoint/2010/main" val="167580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take a look at 3 hypothetical examples. </a:t>
            </a:r>
            <a:r>
              <a:rPr lang="en-US" b="1" dirty="0"/>
              <a:t>(CLICK) </a:t>
            </a:r>
            <a:r>
              <a:rPr lang="en-US" dirty="0"/>
              <a:t>Lets</a:t>
            </a:r>
            <a:r>
              <a:rPr lang="en-US" baseline="0" dirty="0"/>
              <a:t> say we have Columbus Life’s Uncapped Annual Pt to Pt account with a 5% spread and 7% threshold rate and </a:t>
            </a:r>
            <a:r>
              <a:rPr lang="en-US" b="1" baseline="0" dirty="0"/>
              <a:t>(CLICK) </a:t>
            </a:r>
            <a:r>
              <a:rPr lang="en-US" baseline="0" dirty="0"/>
              <a:t>Company X who has a 5% spread rate starting at dollar 1. In </a:t>
            </a:r>
            <a:r>
              <a:rPr lang="en-US" sz="1800" b="1" i="1" u="sng" dirty="0"/>
              <a:t>EXAMPLE  1</a:t>
            </a:r>
            <a:r>
              <a:rPr lang="en-US" baseline="0" dirty="0"/>
              <a:t> </a:t>
            </a:r>
            <a:r>
              <a:rPr lang="en-US" b="1" baseline="0" dirty="0"/>
              <a:t>(CLICK) </a:t>
            </a:r>
            <a:r>
              <a:rPr lang="en-US" baseline="0" dirty="0"/>
              <a:t>there was a 20% return. </a:t>
            </a:r>
            <a:r>
              <a:rPr lang="en-US" b="1" baseline="0" dirty="0"/>
              <a:t>(CLICK) </a:t>
            </a:r>
            <a:r>
              <a:rPr lang="en-US" baseline="0" dirty="0"/>
              <a:t>With the Uncapped Annual pt to pt account with spread the client may receive 15% since you merely subtract the 5% spread from the S&amp;P 500 return. With Company X the client could also receive a return of 15%.. </a:t>
            </a:r>
            <a:r>
              <a:rPr lang="en-US" b="1" baseline="0" dirty="0"/>
              <a:t>(CLICK) </a:t>
            </a:r>
            <a:r>
              <a:rPr lang="en-US" baseline="0" dirty="0"/>
              <a:t>In  </a:t>
            </a:r>
            <a:r>
              <a:rPr lang="en-US" b="1" i="1" u="sng" baseline="0" dirty="0"/>
              <a:t>Example 2</a:t>
            </a:r>
            <a:r>
              <a:rPr lang="en-US" baseline="0" dirty="0"/>
              <a:t> there is a return of 8%. </a:t>
            </a:r>
            <a:r>
              <a:rPr lang="en-US" b="1" baseline="0" dirty="0"/>
              <a:t>(CLICK) </a:t>
            </a:r>
            <a:r>
              <a:rPr lang="en-US" baseline="0" dirty="0"/>
              <a:t>With our account the client may receive up to the 7% threshold rate and then Columbus Life would take the  1% spread. Now since Company X takes 5% at dollar one from the 8% that would leave the client with a 3% return. </a:t>
            </a:r>
            <a:r>
              <a:rPr lang="en-US" b="1" baseline="0" dirty="0"/>
              <a:t>(CLICK) </a:t>
            </a:r>
            <a:r>
              <a:rPr lang="en-US" baseline="0" dirty="0"/>
              <a:t>In our </a:t>
            </a:r>
            <a:r>
              <a:rPr lang="en-US" b="1" i="1" u="sng" baseline="0" dirty="0"/>
              <a:t>FINAL EXAMPLE </a:t>
            </a:r>
            <a:r>
              <a:rPr lang="en-US" baseline="0" dirty="0"/>
              <a:t>the S&amp;P 500 has a return of 6% and </a:t>
            </a:r>
            <a:r>
              <a:rPr lang="en-US" b="1" dirty="0"/>
              <a:t>(CLICK) </a:t>
            </a:r>
            <a:r>
              <a:rPr lang="en-US" baseline="0" dirty="0"/>
              <a:t>with our account the client may receive the full 6% since it is still within the threshold rate. Now since Company X takes 5% at dollar one from the 6% that would leave the client with a 1% return. </a:t>
            </a:r>
            <a:endParaRPr lang="en-US" dirty="0"/>
          </a:p>
        </p:txBody>
      </p:sp>
      <p:sp>
        <p:nvSpPr>
          <p:cNvPr id="4" name="Slide Number Placeholder 3"/>
          <p:cNvSpPr>
            <a:spLocks noGrp="1"/>
          </p:cNvSpPr>
          <p:nvPr>
            <p:ph type="sldNum" sz="quarter" idx="10"/>
          </p:nvPr>
        </p:nvSpPr>
        <p:spPr/>
        <p:txBody>
          <a:bodyPr/>
          <a:lstStyle/>
          <a:p>
            <a:fld id="{E240D819-4CE2-4E3A-B837-CF8354296373}" type="slidenum">
              <a:rPr lang="en-US" smtClean="0"/>
              <a:pPr/>
              <a:t>72</a:t>
            </a:fld>
            <a:endParaRPr lang="en-US"/>
          </a:p>
        </p:txBody>
      </p:sp>
    </p:spTree>
    <p:extLst>
      <p:ext uri="{BB962C8B-B14F-4D97-AF65-F5344CB8AC3E}">
        <p14:creationId xmlns:p14="http://schemas.microsoft.com/office/powerpoint/2010/main" val="1415964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So these examples illustrate that the Uncapped Annual pt to pt account with spread offers accumulation potential for when the S&amp;P has conservative  returns and for the handful of years when it has outstanding returns it is just as competitive as some of our top competitors. </a:t>
            </a:r>
          </a:p>
          <a:p>
            <a:endParaRPr lang="en-US" baseline="0" dirty="0"/>
          </a:p>
          <a:p>
            <a:r>
              <a:rPr lang="en-US" baseline="0" dirty="0"/>
              <a:t>We mentioned that the Uncapped Annual Point-to-Point was a unique index option let’s take a look at just how unique…</a:t>
            </a:r>
          </a:p>
          <a:p>
            <a:endParaRPr lang="en-US" baseline="0" dirty="0"/>
          </a:p>
        </p:txBody>
      </p:sp>
      <p:sp>
        <p:nvSpPr>
          <p:cNvPr id="4" name="Slide Number Placeholder 3"/>
          <p:cNvSpPr>
            <a:spLocks noGrp="1"/>
          </p:cNvSpPr>
          <p:nvPr>
            <p:ph type="sldNum" sz="quarter" idx="10"/>
          </p:nvPr>
        </p:nvSpPr>
        <p:spPr/>
        <p:txBody>
          <a:bodyPr/>
          <a:lstStyle/>
          <a:p>
            <a:fld id="{E240D819-4CE2-4E3A-B837-CF8354296373}" type="slidenum">
              <a:rPr lang="en-US" smtClean="0"/>
              <a:pPr/>
              <a:t>73</a:t>
            </a:fld>
            <a:endParaRPr lang="en-US"/>
          </a:p>
        </p:txBody>
      </p:sp>
    </p:spTree>
    <p:extLst>
      <p:ext uri="{BB962C8B-B14F-4D97-AF65-F5344CB8AC3E}">
        <p14:creationId xmlns:p14="http://schemas.microsoft.com/office/powerpoint/2010/main" val="1395653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of July 25th 2016, there were a total of 126 Indexed Universal Life products in the industry. </a:t>
            </a:r>
            <a:r>
              <a:rPr lang="en-US" b="1" dirty="0"/>
              <a:t>(CLICK)</a:t>
            </a:r>
          </a:p>
          <a:p>
            <a:endParaRPr lang="en-US" dirty="0"/>
          </a:p>
          <a:p>
            <a:r>
              <a:rPr lang="en-US" dirty="0"/>
              <a:t>Of those 126 product offerings, only 47</a:t>
            </a:r>
            <a:r>
              <a:rPr lang="en-US" baseline="0" dirty="0"/>
              <a:t> </a:t>
            </a:r>
            <a:r>
              <a:rPr lang="en-US" dirty="0"/>
              <a:t>companies offer IULs with S&amp;P 500 Annual Point-to-Point Strategies with  at least 100% participation. </a:t>
            </a:r>
            <a:r>
              <a:rPr lang="en-US" b="1" dirty="0"/>
              <a:t>(CLICK)</a:t>
            </a:r>
          </a:p>
          <a:p>
            <a:endParaRPr lang="en-US" dirty="0"/>
          </a:p>
          <a:p>
            <a:r>
              <a:rPr lang="en-US" dirty="0"/>
              <a:t>Of that 47, only 8 offer all of this on an uncapped account. </a:t>
            </a:r>
            <a:r>
              <a:rPr lang="en-US" b="1" dirty="0"/>
              <a:t>(CLICK)</a:t>
            </a:r>
          </a:p>
          <a:p>
            <a:endParaRPr lang="en-US" b="1" dirty="0"/>
          </a:p>
          <a:p>
            <a:r>
              <a:rPr lang="en-US" dirty="0"/>
              <a:t>In the end, there is only one carrier with a distinctly crafted indexed account option that can give your clients all of this and do it with gains from the first dollar — and that is </a:t>
            </a:r>
            <a:r>
              <a:rPr lang="en-US" b="1" dirty="0"/>
              <a:t>(CLICK) </a:t>
            </a:r>
            <a:r>
              <a:rPr lang="en-US" dirty="0"/>
              <a:t>Columbus Life.</a:t>
            </a:r>
          </a:p>
          <a:p>
            <a:endParaRPr lang="en-US" dirty="0"/>
          </a:p>
          <a:p>
            <a:r>
              <a:rPr lang="en-US" dirty="0"/>
              <a:t>Recently</a:t>
            </a:r>
            <a:r>
              <a:rPr lang="en-US" baseline="0" dirty="0"/>
              <a:t> another carrier has added an IUL with an Uncapped S&amp;P 500 Annual Pt-to-Pt  Allocation Option with 100% participation rate but their spread begins at dollar one. We are still the only one who strategically places the spread above the threshold rate, allowing maximum growth potential for clients from first dollar.</a:t>
            </a:r>
          </a:p>
          <a:p>
            <a:endParaRPr lang="en-US" baseline="0" dirty="0"/>
          </a:p>
          <a:p>
            <a:r>
              <a:rPr lang="en-US" baseline="0" dirty="0"/>
              <a:t>Now let’s look at the income potential that is offered on the Indexed Explorer </a:t>
            </a:r>
            <a:r>
              <a:rPr lang="en-US" i="1" baseline="0" dirty="0"/>
              <a:t>Plus</a:t>
            </a:r>
            <a:r>
              <a:rPr lang="en-US" baseline="0" dirty="0"/>
              <a:t> through…</a:t>
            </a:r>
            <a:endParaRPr lang="en-US" dirty="0"/>
          </a:p>
        </p:txBody>
      </p:sp>
      <p:sp>
        <p:nvSpPr>
          <p:cNvPr id="4" name="Slide Number Placeholder 3"/>
          <p:cNvSpPr>
            <a:spLocks noGrp="1"/>
          </p:cNvSpPr>
          <p:nvPr>
            <p:ph type="sldNum" sz="quarter" idx="10"/>
          </p:nvPr>
        </p:nvSpPr>
        <p:spPr/>
        <p:txBody>
          <a:bodyPr/>
          <a:lstStyle/>
          <a:p>
            <a:fld id="{8744BC1A-EC3C-4E45-8805-A8C6C0092221}" type="slidenum">
              <a:rPr lang="en-US" smtClean="0"/>
              <a:pPr/>
              <a:t>74</a:t>
            </a:fld>
            <a:endParaRPr lang="en-US"/>
          </a:p>
        </p:txBody>
      </p:sp>
    </p:spTree>
    <p:extLst>
      <p:ext uri="{BB962C8B-B14F-4D97-AF65-F5344CB8AC3E}">
        <p14:creationId xmlns:p14="http://schemas.microsoft.com/office/powerpoint/2010/main" val="3256491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709613"/>
            <a:ext cx="4733925" cy="3549650"/>
          </a:xfrm>
        </p:spPr>
      </p:sp>
      <p:sp>
        <p:nvSpPr>
          <p:cNvPr id="3" name="Notes Placeholder 2"/>
          <p:cNvSpPr>
            <a:spLocks noGrp="1"/>
          </p:cNvSpPr>
          <p:nvPr>
            <p:ph type="body" idx="1"/>
          </p:nvPr>
        </p:nvSpPr>
        <p:spPr/>
        <p:txBody>
          <a:bodyPr>
            <a:normAutofit/>
          </a:bodyPr>
          <a:lstStyle/>
          <a:p>
            <a:r>
              <a:rPr lang="en-US" baseline="0" dirty="0"/>
              <a:t>…Participating Index Loan. We have two types of loans the previously mentioned Participating Index and the Standard Loan. Lets take a look at the difference between the two and the income potential of the participating index loan in the example of…</a:t>
            </a:r>
            <a:endParaRPr lang="en-US" dirty="0"/>
          </a:p>
        </p:txBody>
      </p:sp>
      <p:sp>
        <p:nvSpPr>
          <p:cNvPr id="4" name="Slide Number Placeholder 3"/>
          <p:cNvSpPr>
            <a:spLocks noGrp="1"/>
          </p:cNvSpPr>
          <p:nvPr>
            <p:ph type="sldNum" sz="quarter" idx="10"/>
          </p:nvPr>
        </p:nvSpPr>
        <p:spPr/>
        <p:txBody>
          <a:bodyPr/>
          <a:lstStyle/>
          <a:p>
            <a:fld id="{7E439D5A-FFC8-4023-BFFA-C7F3C886EFA7}" type="slidenum">
              <a:rPr lang="en-US" smtClean="0"/>
              <a:pPr/>
              <a:t>76</a:t>
            </a:fld>
            <a:endParaRPr lang="en-US"/>
          </a:p>
        </p:txBody>
      </p:sp>
    </p:spTree>
    <p:extLst>
      <p:ext uri="{BB962C8B-B14F-4D97-AF65-F5344CB8AC3E}">
        <p14:creationId xmlns:p14="http://schemas.microsoft.com/office/powerpoint/2010/main" val="163915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519">
              <a:defRPr/>
            </a:pPr>
            <a:r>
              <a:rPr lang="en-US" dirty="0"/>
              <a:t>The time is right. Accumulation-focused IUL sales accounted for 42 percent of all UL premium in the first quarter 2016. (LIMRA 1</a:t>
            </a:r>
            <a:r>
              <a:rPr lang="en-US" baseline="30000" dirty="0"/>
              <a:t>st</a:t>
            </a:r>
            <a:r>
              <a:rPr lang="en-US" dirty="0"/>
              <a:t> Quarter Sales Report)</a:t>
            </a:r>
          </a:p>
          <a:p>
            <a:pPr defTabSz="484519">
              <a:defRPr/>
            </a:pPr>
            <a:endParaRPr lang="en-US" dirty="0"/>
          </a:p>
          <a:p>
            <a:pPr defTabSz="484519">
              <a:defRPr/>
            </a:pPr>
            <a:r>
              <a:rPr lang="en-US" dirty="0"/>
              <a:t>AG 49 introduced:</a:t>
            </a:r>
          </a:p>
          <a:p>
            <a:pPr lvl="1">
              <a:buClr>
                <a:srgbClr val="787878"/>
              </a:buClr>
              <a:buFont typeface="Arial" panose="020B0604020202020204" pitchFamily="34" charset="0"/>
              <a:buChar char="•"/>
            </a:pPr>
            <a:r>
              <a:rPr lang="en-US" sz="2000" dirty="0"/>
              <a:t>Standardized approach for maximum illustrated rates</a:t>
            </a:r>
          </a:p>
          <a:p>
            <a:pPr lvl="1">
              <a:buClr>
                <a:srgbClr val="787878"/>
              </a:buClr>
              <a:buFont typeface="Arial" panose="020B0604020202020204" pitchFamily="34" charset="0"/>
              <a:buChar char="•"/>
            </a:pPr>
            <a:r>
              <a:rPr lang="en-US" sz="2000" dirty="0"/>
              <a:t>100 bps. maximum spread for non-fixed loans</a:t>
            </a:r>
          </a:p>
          <a:p>
            <a:pPr lvl="1">
              <a:buClr>
                <a:srgbClr val="787878"/>
              </a:buClr>
              <a:buFont typeface="Arial" panose="020B0604020202020204" pitchFamily="34" charset="0"/>
              <a:buChar char="•"/>
            </a:pPr>
            <a:r>
              <a:rPr lang="en-US" sz="2000" dirty="0"/>
              <a:t>Alternative scale ledger</a:t>
            </a:r>
          </a:p>
          <a:p>
            <a:pPr lvl="1">
              <a:buClr>
                <a:srgbClr val="787878"/>
              </a:buClr>
              <a:buFont typeface="Arial" panose="020B0604020202020204" pitchFamily="34" charset="0"/>
              <a:buChar char="•"/>
            </a:pPr>
            <a:r>
              <a:rPr lang="en-US" sz="2000" dirty="0"/>
              <a:t>Historical percentiles</a:t>
            </a:r>
          </a:p>
          <a:p>
            <a:pPr defTabSz="484519">
              <a:defRPr/>
            </a:pPr>
            <a:endParaRPr lang="en-US" dirty="0"/>
          </a:p>
          <a:p>
            <a:pPr defTabSz="484519">
              <a:defRPr/>
            </a:pPr>
            <a:r>
              <a:rPr lang="en-US" dirty="0"/>
              <a:t>We have an accumulation product for any risk tolerance level – UL, VUL and now IUL. This product does not replace IUL Flex. IUL Flex is designed for affordable protection with moderate premium funding levels. </a:t>
            </a:r>
          </a:p>
          <a:p>
            <a:pPr defTabSz="484519">
              <a:defRPr/>
            </a:pPr>
            <a:endParaRPr lang="en-US" dirty="0"/>
          </a:p>
          <a:p>
            <a:pPr defTabSz="484519">
              <a:defRPr/>
            </a:pPr>
            <a:endParaRPr lang="en-US" dirty="0"/>
          </a:p>
          <a:p>
            <a:endParaRPr lang="en-US" dirty="0"/>
          </a:p>
        </p:txBody>
      </p:sp>
      <p:sp>
        <p:nvSpPr>
          <p:cNvPr id="4" name="Slide Number Placeholder 3"/>
          <p:cNvSpPr>
            <a:spLocks noGrp="1"/>
          </p:cNvSpPr>
          <p:nvPr>
            <p:ph type="sldNum" sz="quarter" idx="10"/>
          </p:nvPr>
        </p:nvSpPr>
        <p:spPr/>
        <p:txBody>
          <a:bodyPr/>
          <a:lstStyle/>
          <a:p>
            <a:fld id="{E24C2B2C-38E7-6645-8EC2-7A497A515162}" type="slidenum">
              <a:rPr lang="en-US" smtClean="0"/>
              <a:t>33</a:t>
            </a:fld>
            <a:endParaRPr lang="en-US"/>
          </a:p>
        </p:txBody>
      </p:sp>
    </p:spTree>
    <p:extLst>
      <p:ext uri="{BB962C8B-B14F-4D97-AF65-F5344CB8AC3E}">
        <p14:creationId xmlns:p14="http://schemas.microsoft.com/office/powerpoint/2010/main" val="420051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look at an example on how the Indexed Explorer</a:t>
            </a:r>
            <a:r>
              <a:rPr lang="en-US" baseline="0" dirty="0"/>
              <a:t> Plus with its participating index loan might benefit a 45 year old male looking for death benefit protection and a supplemental retirement income stream and look at how we fare compared to some of our top competitors. In this example we have </a:t>
            </a:r>
            <a:r>
              <a:rPr lang="en-US" dirty="0"/>
              <a:t>Dan who</a:t>
            </a:r>
            <a:r>
              <a:rPr lang="en-US" baseline="0" dirty="0"/>
              <a:t> may be able to get a tax-free 20-year income stream with his Indexed Universal Life policy through a or a participating loan. </a:t>
            </a:r>
          </a:p>
          <a:p>
            <a:endParaRPr lang="en-US" b="1" dirty="0"/>
          </a:p>
          <a:p>
            <a:r>
              <a:rPr lang="en-US" b="1" dirty="0"/>
              <a:t>(CLICK)</a:t>
            </a:r>
          </a:p>
          <a:p>
            <a:endParaRPr lang="en-US" baseline="0" dirty="0"/>
          </a:p>
          <a:p>
            <a:endParaRPr lang="en-US" baseline="0" dirty="0"/>
          </a:p>
          <a:p>
            <a:r>
              <a:rPr lang="en-US" baseline="0" dirty="0"/>
              <a:t>Read through the case study on the slide.</a:t>
            </a:r>
          </a:p>
          <a:p>
            <a:endParaRPr lang="en-US" baseline="0" dirty="0"/>
          </a:p>
          <a:p>
            <a:pPr defTabSz="933237">
              <a:defRPr/>
            </a:pPr>
            <a:r>
              <a:rPr lang="en-US" baseline="0" dirty="0"/>
              <a:t>These numbers are run based upon current assumptions, and may be more or less favorable dependant on policy performance.</a:t>
            </a:r>
          </a:p>
          <a:p>
            <a:pPr defTabSz="933237">
              <a:defRPr/>
            </a:pPr>
            <a:endParaRPr lang="en-US" baseline="0" dirty="0"/>
          </a:p>
          <a:p>
            <a:pPr defTabSz="933237">
              <a:defRPr/>
            </a:pPr>
            <a:r>
              <a:rPr lang="en-US" baseline="0" dirty="0"/>
              <a:t>Note that for our product we applied a 27% supplemental coverage rider to match the highest target premium of Minnesota Life. </a:t>
            </a:r>
          </a:p>
          <a:p>
            <a:endParaRPr lang="en-US" dirty="0"/>
          </a:p>
          <a:p>
            <a:r>
              <a:rPr lang="en-US" baseline="0" dirty="0"/>
              <a:t>Now let’s look at our next differentiator… </a:t>
            </a:r>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77</a:t>
            </a:fld>
            <a:endParaRPr lang="en-US"/>
          </a:p>
        </p:txBody>
      </p:sp>
    </p:spTree>
    <p:extLst>
      <p:ext uri="{BB962C8B-B14F-4D97-AF65-F5344CB8AC3E}">
        <p14:creationId xmlns:p14="http://schemas.microsoft.com/office/powerpoint/2010/main" val="2510866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 plan</a:t>
            </a:r>
            <a:r>
              <a:rPr lang="en-US" baseline="0" dirty="0"/>
              <a:t> is to reduce his death benefit to $250,000 but to take withdrawals for 4 years, 18 years from now when his grandchild is entering college. He still is only paying his premium for 30 years until age 75 and it has only increased by less than $500 annually for a lifetime coverage and supplemental college savings for his grandchild. John is able to take $7,000 for four years to help his grandchild with college expenses and age 90 he still has a current death benefit of $247,452. </a:t>
            </a:r>
            <a:endParaRPr lang="en-US" dirty="0"/>
          </a:p>
        </p:txBody>
      </p:sp>
      <p:sp>
        <p:nvSpPr>
          <p:cNvPr id="4" name="Slide Number Placeholder 3"/>
          <p:cNvSpPr>
            <a:spLocks noGrp="1"/>
          </p:cNvSpPr>
          <p:nvPr>
            <p:ph type="sldNum" sz="quarter" idx="10"/>
          </p:nvPr>
        </p:nvSpPr>
        <p:spPr/>
        <p:txBody>
          <a:bodyPr/>
          <a:lstStyle/>
          <a:p>
            <a:fld id="{43247C11-CC36-4AC6-A1D3-BEF51A542110}" type="slidenum">
              <a:rPr lang="en-US" smtClean="0"/>
              <a:pPr/>
              <a:t>78</a:t>
            </a:fld>
            <a:endParaRPr lang="en-US"/>
          </a:p>
        </p:txBody>
      </p:sp>
    </p:spTree>
    <p:extLst>
      <p:ext uri="{BB962C8B-B14F-4D97-AF65-F5344CB8AC3E}">
        <p14:creationId xmlns:p14="http://schemas.microsoft.com/office/powerpoint/2010/main" val="662283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 plan</a:t>
            </a:r>
            <a:r>
              <a:rPr lang="en-US" baseline="0" dirty="0"/>
              <a:t> is to reduce his death benefit to $250,000 but to take withdrawals for 4 years, 18 years from now when his grandchild is entering college. He still is only paying his premium for 30 years until age 75 and it has only increased by less than $500 annually for a lifetime coverage and supplemental college savings for his grandchild. John is able to take $7,000 for four years to help his grandchild with college expenses and age 90 he still has a current death benefit of $247,452. </a:t>
            </a:r>
            <a:endParaRPr lang="en-US" dirty="0"/>
          </a:p>
        </p:txBody>
      </p:sp>
      <p:sp>
        <p:nvSpPr>
          <p:cNvPr id="4" name="Slide Number Placeholder 3"/>
          <p:cNvSpPr>
            <a:spLocks noGrp="1"/>
          </p:cNvSpPr>
          <p:nvPr>
            <p:ph type="sldNum" sz="quarter" idx="10"/>
          </p:nvPr>
        </p:nvSpPr>
        <p:spPr/>
        <p:txBody>
          <a:bodyPr/>
          <a:lstStyle/>
          <a:p>
            <a:fld id="{43247C11-CC36-4AC6-A1D3-BEF51A542110}" type="slidenum">
              <a:rPr lang="en-US" smtClean="0"/>
              <a:pPr/>
              <a:t>79</a:t>
            </a:fld>
            <a:endParaRPr lang="en-US"/>
          </a:p>
        </p:txBody>
      </p:sp>
    </p:spTree>
    <p:extLst>
      <p:ext uri="{BB962C8B-B14F-4D97-AF65-F5344CB8AC3E}">
        <p14:creationId xmlns:p14="http://schemas.microsoft.com/office/powerpoint/2010/main" val="2610547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 plan</a:t>
            </a:r>
            <a:r>
              <a:rPr lang="en-US" baseline="0" dirty="0"/>
              <a:t> is to reduce his death benefit to $250,000 but to take withdrawals for 4 years, 18 years from now when his grandchild is entering college. He still is only paying his premium for 30 years until age 75 and it has only increased by less than $500 annually for a lifetime coverage and supplemental college savings for his grandchild. John is able to take $7,000 for four years to help his grandchild with college expenses and age 90 he still has a current death benefit of $247,452. </a:t>
            </a:r>
            <a:endParaRPr lang="en-US" dirty="0"/>
          </a:p>
        </p:txBody>
      </p:sp>
      <p:sp>
        <p:nvSpPr>
          <p:cNvPr id="4" name="Slide Number Placeholder 3"/>
          <p:cNvSpPr>
            <a:spLocks noGrp="1"/>
          </p:cNvSpPr>
          <p:nvPr>
            <p:ph type="sldNum" sz="quarter" idx="10"/>
          </p:nvPr>
        </p:nvSpPr>
        <p:spPr/>
        <p:txBody>
          <a:bodyPr/>
          <a:lstStyle/>
          <a:p>
            <a:fld id="{43247C11-CC36-4AC6-A1D3-BEF51A542110}" type="slidenum">
              <a:rPr lang="en-US" smtClean="0"/>
              <a:pPr/>
              <a:t>80</a:t>
            </a:fld>
            <a:endParaRPr lang="en-US"/>
          </a:p>
        </p:txBody>
      </p:sp>
    </p:spTree>
    <p:extLst>
      <p:ext uri="{BB962C8B-B14F-4D97-AF65-F5344CB8AC3E}">
        <p14:creationId xmlns:p14="http://schemas.microsoft.com/office/powerpoint/2010/main" val="3965436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 plan</a:t>
            </a:r>
            <a:r>
              <a:rPr lang="en-US" baseline="0" dirty="0"/>
              <a:t> is to reduce his death benefit to $250,000 but to take withdrawals for 4 years, 18 years from now when his grandchild is entering college. He still is only paying his premium for 30 years until age 75 and it has only increased by less than $500 annually for a lifetime coverage and supplemental college savings for his grandchild. John is able to take $7,000 for four years to help his grandchild with college expenses and age 90 he still has a current death benefit of $247,452. </a:t>
            </a:r>
            <a:endParaRPr lang="en-US" dirty="0"/>
          </a:p>
        </p:txBody>
      </p:sp>
      <p:sp>
        <p:nvSpPr>
          <p:cNvPr id="4" name="Slide Number Placeholder 3"/>
          <p:cNvSpPr>
            <a:spLocks noGrp="1"/>
          </p:cNvSpPr>
          <p:nvPr>
            <p:ph type="sldNum" sz="quarter" idx="10"/>
          </p:nvPr>
        </p:nvSpPr>
        <p:spPr/>
        <p:txBody>
          <a:bodyPr/>
          <a:lstStyle/>
          <a:p>
            <a:fld id="{43247C11-CC36-4AC6-A1D3-BEF51A542110}" type="slidenum">
              <a:rPr lang="en-US" smtClean="0"/>
              <a:pPr/>
              <a:t>81</a:t>
            </a:fld>
            <a:endParaRPr lang="en-US"/>
          </a:p>
        </p:txBody>
      </p:sp>
    </p:spTree>
    <p:extLst>
      <p:ext uri="{BB962C8B-B14F-4D97-AF65-F5344CB8AC3E}">
        <p14:creationId xmlns:p14="http://schemas.microsoft.com/office/powerpoint/2010/main" val="1440648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second differentiator</a:t>
            </a:r>
            <a:r>
              <a:rPr lang="en-US" baseline="0" dirty="0"/>
              <a:t> </a:t>
            </a:r>
            <a:r>
              <a:rPr lang="en-US" dirty="0"/>
              <a:t>is the </a:t>
            </a:r>
            <a:r>
              <a:rPr lang="en-US" dirty="0" err="1"/>
              <a:t>LifePlus</a:t>
            </a:r>
            <a:r>
              <a:rPr lang="en-US" baseline="0" dirty="0"/>
              <a:t> ADBR and is available on all our Universal Life products and Nautical Term at no additional premium cost. </a:t>
            </a:r>
            <a:endParaRPr lang="en-US" dirty="0"/>
          </a:p>
          <a:p>
            <a:endParaRPr lang="en-US" dirty="0"/>
          </a:p>
          <a:p>
            <a:pPr defTabSz="915785">
              <a:defRPr/>
            </a:pPr>
            <a:r>
              <a:rPr lang="en-US" dirty="0"/>
              <a:t>This rider allows the client the flexibility to receive an advance portion of the life policy’s death benefit, providing the client meets one of three qualifying events.</a:t>
            </a:r>
          </a:p>
          <a:p>
            <a:pPr defTabSz="915785">
              <a:defRPr/>
            </a:pPr>
            <a:endParaRPr lang="en-US" dirty="0">
              <a:solidFill>
                <a:schemeClr val="tx1">
                  <a:lumMod val="65000"/>
                  <a:lumOff val="35000"/>
                </a:schemeClr>
              </a:solidFill>
              <a:latin typeface="Avenir LT Std 65 Medium" pitchFamily="34" charset="0"/>
            </a:endParaRPr>
          </a:p>
          <a:p>
            <a:pPr defTabSz="915785">
              <a:defRPr/>
            </a:pPr>
            <a:r>
              <a:rPr lang="en-US" baseline="0" dirty="0"/>
              <a:t>Our Life </a:t>
            </a:r>
            <a:r>
              <a:rPr lang="en-US" i="1" baseline="0" dirty="0"/>
              <a:t>Plus</a:t>
            </a:r>
            <a:r>
              <a:rPr lang="en-US" baseline="0" dirty="0"/>
              <a:t> riders let clients access a portion of their benefit at the onset of a terminal illness, critical illness, or chronic illness. In other states, the third trigger is permanent nursing home confinement or specified medical condition. </a:t>
            </a:r>
            <a:r>
              <a:rPr lang="en-US" dirty="0">
                <a:solidFill>
                  <a:schemeClr val="tx1">
                    <a:lumMod val="50000"/>
                    <a:lumOff val="50000"/>
                  </a:schemeClr>
                </a:solidFill>
              </a:rPr>
              <a:t>Product and Rider availability, provisions, definitions and benefits may vary by state. </a:t>
            </a:r>
            <a:r>
              <a:rPr lang="en-US" baseline="0" dirty="0"/>
              <a:t>Please consult your illustration for product features and availability, as they vary by state.</a:t>
            </a:r>
          </a:p>
          <a:p>
            <a:pPr defTabSz="915785">
              <a:defRPr/>
            </a:pPr>
            <a:endParaRPr lang="en-US" baseline="0" dirty="0"/>
          </a:p>
          <a:p>
            <a:pPr defTabSz="915785">
              <a:defRPr/>
            </a:pPr>
            <a:r>
              <a:rPr lang="en-US" dirty="0"/>
              <a:t>Your clients may find</a:t>
            </a:r>
            <a:r>
              <a:rPr lang="en-US" baseline="0" dirty="0"/>
              <a:t> peace of mind that comes from the living benefits in life insurance. </a:t>
            </a:r>
            <a:r>
              <a:rPr lang="en-US" dirty="0"/>
              <a:t> </a:t>
            </a:r>
          </a:p>
          <a:p>
            <a:pPr defTabSz="915785">
              <a:defRPr/>
            </a:pPr>
            <a:endParaRPr lang="en-US" dirty="0"/>
          </a:p>
          <a:p>
            <a:r>
              <a:rPr lang="en-US" dirty="0"/>
              <a:t>As your client works toward saving for future needs, the death benefit protection helps provide for beneficiaries if your client dies prior to reaching those goals. The enhanced cash value accumulation potential through indexed interest crediting may improve the policy’s ability to provide supplemental sources of income</a:t>
            </a:r>
            <a:r>
              <a:rPr lang="en-US" baseline="0" dirty="0"/>
              <a:t> or provide funds</a:t>
            </a:r>
            <a:r>
              <a:rPr lang="en-US" dirty="0"/>
              <a:t> through the Life Plus rider and can help protect a client’s financial resources in the event of a triggering</a:t>
            </a:r>
            <a:r>
              <a:rPr lang="en-US" baseline="0" dirty="0"/>
              <a:t> event.</a:t>
            </a:r>
            <a:r>
              <a:rPr lang="en-US" dirty="0"/>
              <a:t> </a:t>
            </a:r>
          </a:p>
          <a:p>
            <a:pPr defTabSz="915785">
              <a:defRPr/>
            </a:pPr>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84</a:t>
            </a:fld>
            <a:endParaRPr lang="en-US"/>
          </a:p>
        </p:txBody>
      </p:sp>
    </p:spTree>
    <p:extLst>
      <p:ext uri="{BB962C8B-B14F-4D97-AF65-F5344CB8AC3E}">
        <p14:creationId xmlns:p14="http://schemas.microsoft.com/office/powerpoint/2010/main" val="3907937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Keep in mind the</a:t>
            </a:r>
            <a:r>
              <a:rPr lang="en-US" dirty="0"/>
              <a:t> use of the </a:t>
            </a:r>
            <a:r>
              <a:rPr lang="en-US" b="1" dirty="0"/>
              <a:t>formula method </a:t>
            </a:r>
            <a:r>
              <a:rPr lang="en-US" dirty="0"/>
              <a:t>to calculate the benefit may be easier to</a:t>
            </a:r>
            <a:r>
              <a:rPr lang="en-US" baseline="0" dirty="0"/>
              <a:t> understand and know what you could receive</a:t>
            </a:r>
            <a:r>
              <a:rPr lang="en-US" dirty="0"/>
              <a:t>. </a:t>
            </a:r>
            <a:r>
              <a:rPr lang="en-US" baseline="0" dirty="0"/>
              <a:t>Some carriers use the </a:t>
            </a:r>
            <a:r>
              <a:rPr lang="en-US" b="1" baseline="0" dirty="0"/>
              <a:t>underwriting review method</a:t>
            </a:r>
            <a:r>
              <a:rPr lang="en-US" baseline="0" dirty="0"/>
              <a:t>, some use a </a:t>
            </a:r>
            <a:r>
              <a:rPr lang="en-US" b="1" baseline="0" dirty="0"/>
              <a:t>discounted death benefit method </a:t>
            </a:r>
            <a:r>
              <a:rPr lang="en-US" baseline="0" dirty="0"/>
              <a:t>which discounts the amount given by a present value of the death benefit accelerated. Each methods has its own positives and negatives. </a:t>
            </a:r>
          </a:p>
          <a:p>
            <a:endParaRPr lang="en-US" baseline="0" dirty="0"/>
          </a:p>
          <a:p>
            <a:r>
              <a:rPr lang="en-US" baseline="0" dirty="0"/>
              <a:t>One thing that is beneficial about the formula method is that it is easier to see what the benefit would look like in an illustration…what it would mean in dollars should a triggering event occur.</a:t>
            </a:r>
          </a:p>
          <a:p>
            <a:endParaRPr lang="en-US" baseline="0" dirty="0"/>
          </a:p>
          <a:p>
            <a:r>
              <a:rPr lang="en-US" baseline="0" dirty="0"/>
              <a:t>Lets take a look at the calculations. </a:t>
            </a:r>
          </a:p>
          <a:p>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85</a:t>
            </a:fld>
            <a:endParaRPr lang="en-US"/>
          </a:p>
        </p:txBody>
      </p:sp>
    </p:spTree>
    <p:extLst>
      <p:ext uri="{BB962C8B-B14F-4D97-AF65-F5344CB8AC3E}">
        <p14:creationId xmlns:p14="http://schemas.microsoft.com/office/powerpoint/2010/main" val="3023563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a:t>
            </a:r>
            <a:r>
              <a:rPr lang="en-US" baseline="0" dirty="0"/>
              <a:t> formulas…</a:t>
            </a:r>
          </a:p>
          <a:p>
            <a:endParaRPr lang="en-US" baseline="0" dirty="0"/>
          </a:p>
          <a:p>
            <a:r>
              <a:rPr lang="en-US" baseline="0" dirty="0"/>
              <a:t>Now with the Chronic Illness formula there is an additional option available… </a:t>
            </a:r>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86</a:t>
            </a:fld>
            <a:endParaRPr lang="en-US"/>
          </a:p>
        </p:txBody>
      </p:sp>
    </p:spTree>
    <p:extLst>
      <p:ext uri="{BB962C8B-B14F-4D97-AF65-F5344CB8AC3E}">
        <p14:creationId xmlns:p14="http://schemas.microsoft.com/office/powerpoint/2010/main" val="1547881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formula… </a:t>
            </a:r>
          </a:p>
          <a:p>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87</a:t>
            </a:fld>
            <a:endParaRPr lang="en-US"/>
          </a:p>
        </p:txBody>
      </p:sp>
    </p:spTree>
    <p:extLst>
      <p:ext uri="{BB962C8B-B14F-4D97-AF65-F5344CB8AC3E}">
        <p14:creationId xmlns:p14="http://schemas.microsoft.com/office/powerpoint/2010/main" val="1598426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over summary</a:t>
            </a:r>
            <a:r>
              <a:rPr lang="en-US" baseline="0" dirty="0"/>
              <a:t> of the differentiators and key points. </a:t>
            </a:r>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88</a:t>
            </a:fld>
            <a:endParaRPr lang="en-US"/>
          </a:p>
        </p:txBody>
      </p:sp>
    </p:spTree>
    <p:extLst>
      <p:ext uri="{BB962C8B-B14F-4D97-AF65-F5344CB8AC3E}">
        <p14:creationId xmlns:p14="http://schemas.microsoft.com/office/powerpoint/2010/main" val="3497172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C2B2C-38E7-6645-8EC2-7A497A515162}" type="slidenum">
              <a:rPr lang="en-US" smtClean="0"/>
              <a:t>44</a:t>
            </a:fld>
            <a:endParaRPr lang="en-US"/>
          </a:p>
        </p:txBody>
      </p:sp>
    </p:spTree>
    <p:extLst>
      <p:ext uri="{BB962C8B-B14F-4D97-AF65-F5344CB8AC3E}">
        <p14:creationId xmlns:p14="http://schemas.microsoft.com/office/powerpoint/2010/main" val="91620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Your client can exchange any existing term policy, which must be a preferred or standard policy and issued within the last five (5) years by any North American insurance carrier, except US Financial &amp; Mutual of Omaha and similar companies for any Columbus Life permanent</a:t>
            </a:r>
            <a:r>
              <a:rPr lang="en-US" baseline="0" dirty="0"/>
              <a:t> insurance plan. They can take another carriers term policy and exchange it for a Explorer Plus, or Voyager even a Indexed Explorer Plus policy. And they will receive the same standard or preferred rating class as the original policy. There are some restrictions however….</a:t>
            </a:r>
            <a:endParaRPr lang="en-US" dirty="0"/>
          </a:p>
        </p:txBody>
      </p:sp>
      <p:sp>
        <p:nvSpPr>
          <p:cNvPr id="4" name="Slide Number Placeholder 3"/>
          <p:cNvSpPr>
            <a:spLocks noGrp="1"/>
          </p:cNvSpPr>
          <p:nvPr>
            <p:ph type="sldNum" sz="quarter" idx="10"/>
          </p:nvPr>
        </p:nvSpPr>
        <p:spPr/>
        <p:txBody>
          <a:bodyPr/>
          <a:lstStyle/>
          <a:p>
            <a:fld id="{98F0EB0E-15F0-4413-B3D0-C4B53E7ECC07}" type="slidenum">
              <a:rPr lang="en-US" smtClean="0"/>
              <a:pPr/>
              <a:t>89</a:t>
            </a:fld>
            <a:endParaRPr lang="en-US"/>
          </a:p>
        </p:txBody>
      </p:sp>
    </p:spTree>
    <p:extLst>
      <p:ext uri="{BB962C8B-B14F-4D97-AF65-F5344CB8AC3E}">
        <p14:creationId xmlns:p14="http://schemas.microsoft.com/office/powerpoint/2010/main" val="3629065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Face amount $100,000-1,000,000-not to exceed internal retention including any previous Columbus Life policies</a:t>
            </a:r>
          </a:p>
          <a:p>
            <a:pPr lvl="0"/>
            <a:r>
              <a:rPr lang="en-US" dirty="0"/>
              <a:t>Term policy rated standard or better and issued between 6 and 60 months of application date </a:t>
            </a:r>
          </a:p>
          <a:p>
            <a:pPr lvl="0"/>
            <a:r>
              <a:rPr lang="en-US" dirty="0"/>
              <a:t>Issue ages 18-65</a:t>
            </a:r>
          </a:p>
          <a:p>
            <a:pPr lvl="0"/>
            <a:r>
              <a:rPr lang="en-US" dirty="0"/>
              <a:t>Policy must be in its contractual convertible period</a:t>
            </a:r>
          </a:p>
          <a:p>
            <a:pPr lvl="0"/>
            <a:r>
              <a:rPr lang="en-US" dirty="0"/>
              <a:t>Original term policy or full duplicate policy must be submitted. Lost policy declaration forms will not be accepted</a:t>
            </a:r>
          </a:p>
          <a:p>
            <a:pPr lvl="0"/>
            <a:r>
              <a:rPr lang="en-US" dirty="0"/>
              <a:t>Absolute assignment of the term policy is required. No partial term Exchanges will be considered</a:t>
            </a:r>
          </a:p>
          <a:p>
            <a:pPr lvl="0"/>
            <a:r>
              <a:rPr lang="en-US" dirty="0"/>
              <a:t>The full amount or a lesser amount may be converted but the original term policy must be surrendered - No increases will be considered</a:t>
            </a:r>
          </a:p>
          <a:p>
            <a:endParaRPr lang="en-US" dirty="0"/>
          </a:p>
        </p:txBody>
      </p:sp>
      <p:sp>
        <p:nvSpPr>
          <p:cNvPr id="4" name="Slide Number Placeholder 3"/>
          <p:cNvSpPr>
            <a:spLocks noGrp="1"/>
          </p:cNvSpPr>
          <p:nvPr>
            <p:ph type="sldNum" sz="quarter" idx="10"/>
          </p:nvPr>
        </p:nvSpPr>
        <p:spPr/>
        <p:txBody>
          <a:bodyPr/>
          <a:lstStyle/>
          <a:p>
            <a:fld id="{98F0EB0E-15F0-4413-B3D0-C4B53E7ECC07}" type="slidenum">
              <a:rPr lang="en-US" smtClean="0"/>
              <a:pPr/>
              <a:t>90</a:t>
            </a:fld>
            <a:endParaRPr lang="en-US"/>
          </a:p>
        </p:txBody>
      </p:sp>
    </p:spTree>
    <p:extLst>
      <p:ext uri="{BB962C8B-B14F-4D97-AF65-F5344CB8AC3E}">
        <p14:creationId xmlns:p14="http://schemas.microsoft.com/office/powerpoint/2010/main" val="1619317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over eligible carriers slide</a:t>
            </a:r>
          </a:p>
        </p:txBody>
      </p:sp>
      <p:sp>
        <p:nvSpPr>
          <p:cNvPr id="4" name="Slide Number Placeholder 3"/>
          <p:cNvSpPr>
            <a:spLocks noGrp="1"/>
          </p:cNvSpPr>
          <p:nvPr>
            <p:ph type="sldNum" sz="quarter" idx="10"/>
          </p:nvPr>
        </p:nvSpPr>
        <p:spPr/>
        <p:txBody>
          <a:bodyPr/>
          <a:lstStyle/>
          <a:p>
            <a:fld id="{43247C11-CC36-4AC6-A1D3-BEF51A542110}" type="slidenum">
              <a:rPr lang="en-US" smtClean="0"/>
              <a:pPr/>
              <a:t>91</a:t>
            </a:fld>
            <a:endParaRPr lang="en-US"/>
          </a:p>
        </p:txBody>
      </p:sp>
    </p:spTree>
    <p:extLst>
      <p:ext uri="{BB962C8B-B14F-4D97-AF65-F5344CB8AC3E}">
        <p14:creationId xmlns:p14="http://schemas.microsoft.com/office/powerpoint/2010/main" val="2672788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92</a:t>
            </a:fld>
            <a:endParaRPr lang="en-US" dirty="0"/>
          </a:p>
        </p:txBody>
      </p:sp>
    </p:spTree>
    <p:extLst>
      <p:ext uri="{BB962C8B-B14F-4D97-AF65-F5344CB8AC3E}">
        <p14:creationId xmlns:p14="http://schemas.microsoft.com/office/powerpoint/2010/main" val="2643585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93</a:t>
            </a:fld>
            <a:endParaRPr lang="en-US" dirty="0"/>
          </a:p>
        </p:txBody>
      </p:sp>
    </p:spTree>
    <p:extLst>
      <p:ext uri="{BB962C8B-B14F-4D97-AF65-F5344CB8AC3E}">
        <p14:creationId xmlns:p14="http://schemas.microsoft.com/office/powerpoint/2010/main" val="2233919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94</a:t>
            </a:fld>
            <a:endParaRPr lang="en-US" dirty="0"/>
          </a:p>
        </p:txBody>
      </p:sp>
    </p:spTree>
    <p:extLst>
      <p:ext uri="{BB962C8B-B14F-4D97-AF65-F5344CB8AC3E}">
        <p14:creationId xmlns:p14="http://schemas.microsoft.com/office/powerpoint/2010/main" val="3174004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95</a:t>
            </a:fld>
            <a:endParaRPr lang="en-US" dirty="0"/>
          </a:p>
        </p:txBody>
      </p:sp>
    </p:spTree>
    <p:extLst>
      <p:ext uri="{BB962C8B-B14F-4D97-AF65-F5344CB8AC3E}">
        <p14:creationId xmlns:p14="http://schemas.microsoft.com/office/powerpoint/2010/main" val="211868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96</a:t>
            </a:fld>
            <a:endParaRPr lang="en-US" dirty="0"/>
          </a:p>
        </p:txBody>
      </p:sp>
    </p:spTree>
    <p:extLst>
      <p:ext uri="{BB962C8B-B14F-4D97-AF65-F5344CB8AC3E}">
        <p14:creationId xmlns:p14="http://schemas.microsoft.com/office/powerpoint/2010/main" val="2457706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97</a:t>
            </a:fld>
            <a:endParaRPr lang="en-US" dirty="0"/>
          </a:p>
        </p:txBody>
      </p:sp>
    </p:spTree>
    <p:extLst>
      <p:ext uri="{BB962C8B-B14F-4D97-AF65-F5344CB8AC3E}">
        <p14:creationId xmlns:p14="http://schemas.microsoft.com/office/powerpoint/2010/main" val="3057477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98</a:t>
            </a:fld>
            <a:endParaRPr lang="en-US" dirty="0"/>
          </a:p>
        </p:txBody>
      </p:sp>
    </p:spTree>
    <p:extLst>
      <p:ext uri="{BB962C8B-B14F-4D97-AF65-F5344CB8AC3E}">
        <p14:creationId xmlns:p14="http://schemas.microsoft.com/office/powerpoint/2010/main" val="1812209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C2B2C-38E7-6645-8EC2-7A497A515162}" type="slidenum">
              <a:rPr lang="en-US" smtClean="0"/>
              <a:t>48</a:t>
            </a:fld>
            <a:endParaRPr lang="en-US"/>
          </a:p>
        </p:txBody>
      </p:sp>
    </p:spTree>
    <p:extLst>
      <p:ext uri="{BB962C8B-B14F-4D97-AF65-F5344CB8AC3E}">
        <p14:creationId xmlns:p14="http://schemas.microsoft.com/office/powerpoint/2010/main" val="78514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99</a:t>
            </a:fld>
            <a:endParaRPr lang="en-US" dirty="0"/>
          </a:p>
        </p:txBody>
      </p:sp>
    </p:spTree>
    <p:extLst>
      <p:ext uri="{BB962C8B-B14F-4D97-AF65-F5344CB8AC3E}">
        <p14:creationId xmlns:p14="http://schemas.microsoft.com/office/powerpoint/2010/main" val="2246979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100</a:t>
            </a:fld>
            <a:endParaRPr lang="en-US" dirty="0"/>
          </a:p>
        </p:txBody>
      </p:sp>
    </p:spTree>
    <p:extLst>
      <p:ext uri="{BB962C8B-B14F-4D97-AF65-F5344CB8AC3E}">
        <p14:creationId xmlns:p14="http://schemas.microsoft.com/office/powerpoint/2010/main" val="3803478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101</a:t>
            </a:fld>
            <a:endParaRPr lang="en-US" dirty="0"/>
          </a:p>
        </p:txBody>
      </p:sp>
    </p:spTree>
    <p:extLst>
      <p:ext uri="{BB962C8B-B14F-4D97-AF65-F5344CB8AC3E}">
        <p14:creationId xmlns:p14="http://schemas.microsoft.com/office/powerpoint/2010/main" val="527913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102</a:t>
            </a:fld>
            <a:endParaRPr lang="en-US" dirty="0"/>
          </a:p>
        </p:txBody>
      </p:sp>
    </p:spTree>
    <p:extLst>
      <p:ext uri="{BB962C8B-B14F-4D97-AF65-F5344CB8AC3E}">
        <p14:creationId xmlns:p14="http://schemas.microsoft.com/office/powerpoint/2010/main" val="2976942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103</a:t>
            </a:fld>
            <a:endParaRPr lang="en-US" dirty="0"/>
          </a:p>
        </p:txBody>
      </p:sp>
    </p:spTree>
    <p:extLst>
      <p:ext uri="{BB962C8B-B14F-4D97-AF65-F5344CB8AC3E}">
        <p14:creationId xmlns:p14="http://schemas.microsoft.com/office/powerpoint/2010/main" val="2948145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104</a:t>
            </a:fld>
            <a:endParaRPr lang="en-US" dirty="0"/>
          </a:p>
        </p:txBody>
      </p:sp>
    </p:spTree>
    <p:extLst>
      <p:ext uri="{BB962C8B-B14F-4D97-AF65-F5344CB8AC3E}">
        <p14:creationId xmlns:p14="http://schemas.microsoft.com/office/powerpoint/2010/main" val="3461346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105</a:t>
            </a:fld>
            <a:endParaRPr lang="en-US" dirty="0"/>
          </a:p>
        </p:txBody>
      </p:sp>
    </p:spTree>
    <p:extLst>
      <p:ext uri="{BB962C8B-B14F-4D97-AF65-F5344CB8AC3E}">
        <p14:creationId xmlns:p14="http://schemas.microsoft.com/office/powerpoint/2010/main" val="1058780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29BE3-7825-4F02-A907-BC5CFA820C30}" type="slidenum">
              <a:rPr lang="en-US" smtClean="0"/>
              <a:t>106</a:t>
            </a:fld>
            <a:endParaRPr lang="en-US" dirty="0"/>
          </a:p>
        </p:txBody>
      </p:sp>
    </p:spTree>
    <p:extLst>
      <p:ext uri="{BB962C8B-B14F-4D97-AF65-F5344CB8AC3E}">
        <p14:creationId xmlns:p14="http://schemas.microsoft.com/office/powerpoint/2010/main" val="3249549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01">
              <a:defRPr>
                <a:solidFill>
                  <a:schemeClr val="tx1"/>
                </a:solidFill>
                <a:latin typeface="Arial" charset="0"/>
                <a:ea typeface="ＭＳ Ｐゴシック" pitchFamily="-105" charset="-128"/>
              </a:defRPr>
            </a:lvl1pPr>
            <a:lvl2pPr marL="773751" indent="-297596" defTabSz="949001">
              <a:defRPr>
                <a:solidFill>
                  <a:schemeClr val="tx1"/>
                </a:solidFill>
                <a:latin typeface="Arial" charset="0"/>
                <a:ea typeface="ＭＳ Ｐゴシック" pitchFamily="-105" charset="-128"/>
              </a:defRPr>
            </a:lvl2pPr>
            <a:lvl3pPr marL="1190386" indent="-238077" defTabSz="949001">
              <a:defRPr>
                <a:solidFill>
                  <a:schemeClr val="tx1"/>
                </a:solidFill>
                <a:latin typeface="Arial" charset="0"/>
                <a:ea typeface="ＭＳ Ｐゴシック" pitchFamily="-105" charset="-128"/>
              </a:defRPr>
            </a:lvl3pPr>
            <a:lvl4pPr marL="1666541" indent="-238077" defTabSz="949001">
              <a:defRPr>
                <a:solidFill>
                  <a:schemeClr val="tx1"/>
                </a:solidFill>
                <a:latin typeface="Arial" charset="0"/>
                <a:ea typeface="ＭＳ Ｐゴシック" pitchFamily="-105" charset="-128"/>
              </a:defRPr>
            </a:lvl4pPr>
            <a:lvl5pPr marL="2142695" indent="-238077" defTabSz="949001">
              <a:defRPr>
                <a:solidFill>
                  <a:schemeClr val="tx1"/>
                </a:solidFill>
                <a:latin typeface="Arial" charset="0"/>
                <a:ea typeface="ＭＳ Ｐゴシック" pitchFamily="-105" charset="-128"/>
              </a:defRPr>
            </a:lvl5pPr>
            <a:lvl6pPr marL="2618848" indent="-238077" defTabSz="949001" fontAlgn="base">
              <a:spcBef>
                <a:spcPct val="0"/>
              </a:spcBef>
              <a:spcAft>
                <a:spcPct val="0"/>
              </a:spcAft>
              <a:defRPr>
                <a:solidFill>
                  <a:schemeClr val="tx1"/>
                </a:solidFill>
                <a:latin typeface="Arial" charset="0"/>
                <a:ea typeface="ＭＳ Ｐゴシック" pitchFamily="-105" charset="-128"/>
              </a:defRPr>
            </a:lvl6pPr>
            <a:lvl7pPr marL="3095002" indent="-238077" defTabSz="949001" fontAlgn="base">
              <a:spcBef>
                <a:spcPct val="0"/>
              </a:spcBef>
              <a:spcAft>
                <a:spcPct val="0"/>
              </a:spcAft>
              <a:defRPr>
                <a:solidFill>
                  <a:schemeClr val="tx1"/>
                </a:solidFill>
                <a:latin typeface="Arial" charset="0"/>
                <a:ea typeface="ＭＳ Ｐゴシック" pitchFamily="-105" charset="-128"/>
              </a:defRPr>
            </a:lvl7pPr>
            <a:lvl8pPr marL="3571157" indent="-238077" defTabSz="949001" fontAlgn="base">
              <a:spcBef>
                <a:spcPct val="0"/>
              </a:spcBef>
              <a:spcAft>
                <a:spcPct val="0"/>
              </a:spcAft>
              <a:defRPr>
                <a:solidFill>
                  <a:schemeClr val="tx1"/>
                </a:solidFill>
                <a:latin typeface="Arial" charset="0"/>
                <a:ea typeface="ＭＳ Ｐゴシック" pitchFamily="-105" charset="-128"/>
              </a:defRPr>
            </a:lvl8pPr>
            <a:lvl9pPr marL="4047311" indent="-238077" defTabSz="949001" fontAlgn="base">
              <a:spcBef>
                <a:spcPct val="0"/>
              </a:spcBef>
              <a:spcAft>
                <a:spcPct val="0"/>
              </a:spcAft>
              <a:defRPr>
                <a:solidFill>
                  <a:schemeClr val="tx1"/>
                </a:solidFill>
                <a:latin typeface="Arial" charset="0"/>
                <a:ea typeface="ＭＳ Ｐゴシック" pitchFamily="-105" charset="-128"/>
              </a:defRPr>
            </a:lvl9pPr>
          </a:lstStyle>
          <a:p>
            <a:fld id="{B697F5B7-405E-42C7-BCC9-595EFCAB6759}" type="slidenum">
              <a:rPr lang="en-US" smtClean="0">
                <a:latin typeface="Times New Roman" pitchFamily="18" charset="0"/>
              </a:rPr>
              <a:pPr/>
              <a:t>107</a:t>
            </a:fld>
            <a:endParaRPr lang="en-US" dirty="0">
              <a:latin typeface="Times New Roman" pitchFamily="18"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a:p>
          <a:p>
            <a:pPr eaLnBrk="1" hangingPunct="1"/>
            <a:endParaRPr lang="en-US" dirty="0"/>
          </a:p>
        </p:txBody>
      </p:sp>
    </p:spTree>
    <p:extLst>
      <p:ext uri="{BB962C8B-B14F-4D97-AF65-F5344CB8AC3E}">
        <p14:creationId xmlns:p14="http://schemas.microsoft.com/office/powerpoint/2010/main" val="182502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E1E9A-EE03-4BDC-8197-B439E1080BF7}" type="slidenum">
              <a:rPr lang="en-US" smtClean="0"/>
              <a:pPr>
                <a:defRPr/>
              </a:pPr>
              <a:t>108</a:t>
            </a:fld>
            <a:endParaRPr lang="en-US" dirty="0"/>
          </a:p>
        </p:txBody>
      </p:sp>
    </p:spTree>
    <p:extLst>
      <p:ext uri="{BB962C8B-B14F-4D97-AF65-F5344CB8AC3E}">
        <p14:creationId xmlns:p14="http://schemas.microsoft.com/office/powerpoint/2010/main" val="350761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persistency credit rewards long-term policy ownership. </a:t>
            </a:r>
          </a:p>
          <a:p>
            <a:endParaRPr lang="en-US" dirty="0"/>
          </a:p>
          <a:p>
            <a:pPr marL="174982" indent="-174982">
              <a:buFont typeface="Arial" panose="020B0604020202020204" pitchFamily="34" charset="0"/>
              <a:buChar char="•"/>
            </a:pPr>
            <a:endParaRPr lang="en-US" baseline="0" dirty="0">
              <a:solidFill>
                <a:srgbClr val="FF0000"/>
              </a:solidFill>
            </a:endParaRPr>
          </a:p>
          <a:p>
            <a:pPr marL="174982" indent="-174982">
              <a:buFont typeface="Arial" panose="020B0604020202020204" pitchFamily="34" charset="0"/>
              <a:buChar char="•"/>
            </a:pPr>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58</a:t>
            </a:fld>
            <a:endParaRPr lang="en-US"/>
          </a:p>
        </p:txBody>
      </p:sp>
    </p:spTree>
    <p:extLst>
      <p:ext uri="{BB962C8B-B14F-4D97-AF65-F5344CB8AC3E}">
        <p14:creationId xmlns:p14="http://schemas.microsoft.com/office/powerpoint/2010/main" val="32485633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666">
              <a:defRPr>
                <a:solidFill>
                  <a:schemeClr val="tx1"/>
                </a:solidFill>
                <a:latin typeface="Arial" charset="0"/>
                <a:ea typeface="ＭＳ Ｐゴシック" pitchFamily="-105" charset="-128"/>
              </a:defRPr>
            </a:lvl1pPr>
            <a:lvl2pPr marL="772662" indent="-297177" defTabSz="947666">
              <a:defRPr>
                <a:solidFill>
                  <a:schemeClr val="tx1"/>
                </a:solidFill>
                <a:latin typeface="Arial" charset="0"/>
                <a:ea typeface="ＭＳ Ｐゴシック" pitchFamily="-105" charset="-128"/>
              </a:defRPr>
            </a:lvl2pPr>
            <a:lvl3pPr marL="1188710" indent="-237742" defTabSz="947666">
              <a:defRPr>
                <a:solidFill>
                  <a:schemeClr val="tx1"/>
                </a:solidFill>
                <a:latin typeface="Arial" charset="0"/>
                <a:ea typeface="ＭＳ Ｐゴシック" pitchFamily="-105" charset="-128"/>
              </a:defRPr>
            </a:lvl3pPr>
            <a:lvl4pPr marL="1664194" indent="-237742" defTabSz="947666">
              <a:defRPr>
                <a:solidFill>
                  <a:schemeClr val="tx1"/>
                </a:solidFill>
                <a:latin typeface="Arial" charset="0"/>
                <a:ea typeface="ＭＳ Ｐゴシック" pitchFamily="-105" charset="-128"/>
              </a:defRPr>
            </a:lvl4pPr>
            <a:lvl5pPr marL="2139679" indent="-237742" defTabSz="947666">
              <a:defRPr>
                <a:solidFill>
                  <a:schemeClr val="tx1"/>
                </a:solidFill>
                <a:latin typeface="Arial" charset="0"/>
                <a:ea typeface="ＭＳ Ｐゴシック" pitchFamily="-105" charset="-128"/>
              </a:defRPr>
            </a:lvl5pPr>
            <a:lvl6pPr marL="2615162" indent="-237742" defTabSz="947666" fontAlgn="base">
              <a:spcBef>
                <a:spcPct val="0"/>
              </a:spcBef>
              <a:spcAft>
                <a:spcPct val="0"/>
              </a:spcAft>
              <a:defRPr>
                <a:solidFill>
                  <a:schemeClr val="tx1"/>
                </a:solidFill>
                <a:latin typeface="Arial" charset="0"/>
                <a:ea typeface="ＭＳ Ｐゴシック" pitchFamily="-105" charset="-128"/>
              </a:defRPr>
            </a:lvl6pPr>
            <a:lvl7pPr marL="3090646" indent="-237742" defTabSz="947666" fontAlgn="base">
              <a:spcBef>
                <a:spcPct val="0"/>
              </a:spcBef>
              <a:spcAft>
                <a:spcPct val="0"/>
              </a:spcAft>
              <a:defRPr>
                <a:solidFill>
                  <a:schemeClr val="tx1"/>
                </a:solidFill>
                <a:latin typeface="Arial" charset="0"/>
                <a:ea typeface="ＭＳ Ｐゴシック" pitchFamily="-105" charset="-128"/>
              </a:defRPr>
            </a:lvl7pPr>
            <a:lvl8pPr marL="3566131" indent="-237742" defTabSz="947666" fontAlgn="base">
              <a:spcBef>
                <a:spcPct val="0"/>
              </a:spcBef>
              <a:spcAft>
                <a:spcPct val="0"/>
              </a:spcAft>
              <a:defRPr>
                <a:solidFill>
                  <a:schemeClr val="tx1"/>
                </a:solidFill>
                <a:latin typeface="Arial" charset="0"/>
                <a:ea typeface="ＭＳ Ｐゴシック" pitchFamily="-105" charset="-128"/>
              </a:defRPr>
            </a:lvl8pPr>
            <a:lvl9pPr marL="4041615" indent="-237742" defTabSz="947666" fontAlgn="base">
              <a:spcBef>
                <a:spcPct val="0"/>
              </a:spcBef>
              <a:spcAft>
                <a:spcPct val="0"/>
              </a:spcAft>
              <a:defRPr>
                <a:solidFill>
                  <a:schemeClr val="tx1"/>
                </a:solidFill>
                <a:latin typeface="Arial" charset="0"/>
                <a:ea typeface="ＭＳ Ｐゴシック" pitchFamily="-105" charset="-128"/>
              </a:defRPr>
            </a:lvl9pPr>
          </a:lstStyle>
          <a:p>
            <a:fld id="{B697F5B7-405E-42C7-BCC9-595EFCAB6759}" type="slidenum">
              <a:rPr lang="en-US" smtClean="0">
                <a:latin typeface="Times New Roman" pitchFamily="18" charset="0"/>
              </a:rPr>
              <a:pPr/>
              <a:t>118</a:t>
            </a:fld>
            <a:endParaRPr lang="en-US" dirty="0">
              <a:latin typeface="Times New Roman" pitchFamily="18"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a:p>
          <a:p>
            <a:pPr eaLnBrk="1" hangingPunct="1"/>
            <a:endParaRPr lang="en-US" dirty="0"/>
          </a:p>
        </p:txBody>
      </p:sp>
    </p:spTree>
    <p:extLst>
      <p:ext uri="{BB962C8B-B14F-4D97-AF65-F5344CB8AC3E}">
        <p14:creationId xmlns:p14="http://schemas.microsoft.com/office/powerpoint/2010/main" val="1224814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223963" y="709613"/>
            <a:ext cx="4732337" cy="3549650"/>
          </a:xfrm>
          <a:ln/>
        </p:spPr>
      </p:sp>
      <p:sp>
        <p:nvSpPr>
          <p:cNvPr id="50179" name="Notes Placeholder 2"/>
          <p:cNvSpPr>
            <a:spLocks noGrp="1"/>
          </p:cNvSpPr>
          <p:nvPr>
            <p:ph type="body" idx="1"/>
          </p:nvPr>
        </p:nvSpPr>
        <p:spPr>
          <a:noFill/>
        </p:spPr>
        <p:txBody>
          <a:bodyPr/>
          <a:lstStyle/>
          <a:p>
            <a:pPr eaLnBrk="1" hangingPunct="1"/>
            <a:r>
              <a:rPr lang="en-US" altLang="en-US">
                <a:ea typeface="ＭＳ Ｐゴシック" pitchFamily="34" charset="-128"/>
              </a:rPr>
              <a:t>Solving life's puzzle is not easy, but the companies of National Life Group have been providing solutions you and your clients need, when you need them since 1848. </a:t>
            </a:r>
          </a:p>
          <a:p>
            <a:pPr eaLnBrk="1" hangingPunct="1"/>
            <a:endParaRPr lang="en-US" altLang="en-US">
              <a:ea typeface="ＭＳ Ｐゴシック" pitchFamily="34" charset="-128"/>
            </a:endParaRPr>
          </a:p>
          <a:p>
            <a:pPr eaLnBrk="1" hangingPunct="1"/>
            <a:r>
              <a:rPr lang="en-US" altLang="en-US">
                <a:ea typeface="ＭＳ Ｐゴシック" pitchFamily="34" charset="-128"/>
              </a:rPr>
              <a:t>The puzzle will continue to be an anchor of how we approach the marketplace.  It is a story that will continue to set you apart from the competition.</a:t>
            </a:r>
          </a:p>
          <a:p>
            <a:pPr eaLnBrk="1" hangingPunct="1"/>
            <a:endParaRPr lang="en-US" altLang="en-US">
              <a:ea typeface="ＭＳ Ｐゴシック" pitchFamily="34" charset="-128"/>
            </a:endParaRPr>
          </a:p>
          <a:p>
            <a:pPr eaLnBrk="1" hangingPunct="1"/>
            <a:r>
              <a:rPr lang="en-US" altLang="en-US">
                <a:ea typeface="ＭＳ Ｐゴシック" pitchFamily="34" charset="-128"/>
              </a:rPr>
              <a:t>(Transition to next slide)</a:t>
            </a:r>
          </a:p>
          <a:p>
            <a:pPr eaLnBrk="1" hangingPunct="1"/>
            <a:endParaRPr lang="en-US" altLang="en-US">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61BAB9EC-4663-41B3-AD99-66E4DBA29C06}" type="slidenum">
              <a:rPr lang="en-US">
                <a:solidFill>
                  <a:prstClr val="black"/>
                </a:solidFill>
              </a:rPr>
              <a:pPr>
                <a:defRPr/>
              </a:pPr>
              <a:t>122</a:t>
            </a:fld>
            <a:endParaRPr lang="en-US" dirty="0">
              <a:solidFill>
                <a:prstClr val="black"/>
              </a:solidFill>
            </a:endParaRPr>
          </a:p>
        </p:txBody>
      </p:sp>
    </p:spTree>
    <p:extLst>
      <p:ext uri="{BB962C8B-B14F-4D97-AF65-F5344CB8AC3E}">
        <p14:creationId xmlns:p14="http://schemas.microsoft.com/office/powerpoint/2010/main" val="28924709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latin typeface="+mn-lt"/>
                <a:cs typeface="+mn-cs"/>
              </a:rPr>
              <a:t>Accelerated benefits riders are optional riders that can be added to a life insurance policy and that give the policyholder access to the death benefit early, with a qualifying illness or injury during their lifetime.  There is no additional premium for these riders because the policy holder is accelerating their death benefit on a discounted basis and the benefits can generally be used for anything.  </a:t>
            </a:r>
          </a:p>
          <a:p>
            <a:r>
              <a:rPr lang="en-US">
                <a:latin typeface="+mn-lt"/>
                <a:cs typeface="+mn-cs"/>
              </a:rPr>
              <a:t>We will cover each of the riders and how discounting works.  </a:t>
            </a:r>
          </a:p>
          <a:p>
            <a:r>
              <a:rPr lang="en-US">
                <a:latin typeface="+mn-lt"/>
                <a:cs typeface="+mn-cs"/>
              </a:rPr>
              <a:t>There are state specials and not all benefits and qualifying events are available in all states.  You can find more information in the Accelerated Benefits Guide for agents.  </a:t>
            </a:r>
          </a:p>
          <a:p>
            <a:endParaRPr lang="en-US"/>
          </a:p>
        </p:txBody>
      </p:sp>
      <p:sp>
        <p:nvSpPr>
          <p:cNvPr id="4" name="Slide Number Placeholder 3"/>
          <p:cNvSpPr>
            <a:spLocks noGrp="1"/>
          </p:cNvSpPr>
          <p:nvPr>
            <p:ph type="sldNum" sz="quarter" idx="10"/>
            <p:custDataLst>
              <p:tags r:id="rId3"/>
            </p:custDataLst>
          </p:nvPr>
        </p:nvSpPr>
        <p:spPr/>
        <p:txBody>
          <a:bodyPr/>
          <a:lstStyle/>
          <a:p>
            <a:pPr>
              <a:defRPr/>
            </a:pPr>
            <a:fld id="{45FD9081-412E-4481-A3B3-E23B7724564F}" type="slidenum">
              <a:rPr lang="en-US" smtClean="0"/>
              <a:pPr>
                <a:defRPr/>
              </a:pPr>
              <a:t>123</a:t>
            </a:fld>
            <a:endParaRPr lang="en-US"/>
          </a:p>
        </p:txBody>
      </p:sp>
    </p:spTree>
    <p:extLst>
      <p:ext uri="{BB962C8B-B14F-4D97-AF65-F5344CB8AC3E}">
        <p14:creationId xmlns:p14="http://schemas.microsoft.com/office/powerpoint/2010/main" val="1833626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LIBR</a:t>
            </a:r>
            <a:r>
              <a:rPr lang="en-US" baseline="0"/>
              <a:t>:</a:t>
            </a:r>
          </a:p>
          <a:p>
            <a:endParaRPr lang="en-US" baseline="0"/>
          </a:p>
          <a:p>
            <a:r>
              <a:rPr lang="en-US" baseline="0"/>
              <a:t>Guaranteed tax-free benefit payment</a:t>
            </a:r>
          </a:p>
          <a:p>
            <a:r>
              <a:rPr lang="en-US"/>
              <a:t>Guaranteed to last as long as you live, once the client meets the qualifications to exercise the rider.</a:t>
            </a:r>
          </a:p>
          <a:p>
            <a:r>
              <a:rPr lang="en-US"/>
              <a:t>Guaranteed to keep the policy in force</a:t>
            </a:r>
          </a:p>
          <a:p>
            <a:r>
              <a:rPr lang="en-US"/>
              <a:t>Guaranteed</a:t>
            </a:r>
            <a:r>
              <a:rPr lang="en-US" baseline="0"/>
              <a:t> no loan paperwork every year</a:t>
            </a:r>
          </a:p>
          <a:p>
            <a:r>
              <a:rPr lang="en-US" baseline="0"/>
              <a:t>Guaranteed no worries over loans lapsing your policy</a:t>
            </a:r>
          </a:p>
          <a:p>
            <a:r>
              <a:rPr lang="en-US" baseline="0"/>
              <a:t>Guaranteed to never make another premium payment once it start</a:t>
            </a:r>
          </a:p>
          <a:p>
            <a:r>
              <a:rPr lang="en-US" baseline="0"/>
              <a:t>Guaranteed to help you Experience Life</a:t>
            </a:r>
          </a:p>
          <a:p>
            <a:endParaRPr lang="en-US"/>
          </a:p>
        </p:txBody>
      </p:sp>
      <p:sp>
        <p:nvSpPr>
          <p:cNvPr id="4" name="Slide Number Placeholder 3"/>
          <p:cNvSpPr>
            <a:spLocks noGrp="1"/>
          </p:cNvSpPr>
          <p:nvPr>
            <p:ph type="sldNum" sz="quarter" idx="10"/>
            <p:custDataLst>
              <p:tags r:id="rId3"/>
            </p:custDataLst>
          </p:nvPr>
        </p:nvSpPr>
        <p:spPr/>
        <p:txBody>
          <a:bodyPr/>
          <a:lstStyle/>
          <a:p>
            <a:pPr>
              <a:defRPr/>
            </a:pPr>
            <a:fld id="{45FD9081-412E-4481-A3B3-E23B7724564F}" type="slidenum">
              <a:rPr lang="en-US" smtClean="0"/>
              <a:pPr>
                <a:defRPr/>
              </a:pPr>
              <a:t>124</a:t>
            </a:fld>
            <a:endParaRPr lang="en-US"/>
          </a:p>
        </p:txBody>
      </p:sp>
    </p:spTree>
    <p:extLst>
      <p:ext uri="{BB962C8B-B14F-4D97-AF65-F5344CB8AC3E}">
        <p14:creationId xmlns:p14="http://schemas.microsoft.com/office/powerpoint/2010/main" val="30084681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spcBef>
                <a:spcPct val="0"/>
              </a:spcBef>
            </a:pPr>
            <a:r>
              <a:rPr lang="en-US"/>
              <a:t>It is important to understand the riders available to help you customize solutions for your clients.</a:t>
            </a:r>
          </a:p>
          <a:p>
            <a:pPr>
              <a:spcBef>
                <a:spcPct val="0"/>
              </a:spcBef>
            </a:pPr>
            <a:endParaRPr lang="en-US"/>
          </a:p>
          <a:p>
            <a:pPr>
              <a:spcBef>
                <a:spcPct val="0"/>
              </a:spcBef>
            </a:pPr>
            <a:r>
              <a:rPr lang="en-US"/>
              <a:t>READ SLIDE</a:t>
            </a:r>
          </a:p>
          <a:p>
            <a:pPr>
              <a:spcBef>
                <a:spcPct val="0"/>
              </a:spcBef>
            </a:pPr>
            <a:endParaRPr lang="en-US"/>
          </a:p>
          <a:p>
            <a:endParaRPr lang="en-US"/>
          </a:p>
        </p:txBody>
      </p:sp>
      <p:sp>
        <p:nvSpPr>
          <p:cNvPr id="4" name="Slide Number Placeholder 3"/>
          <p:cNvSpPr>
            <a:spLocks noGrp="1"/>
          </p:cNvSpPr>
          <p:nvPr>
            <p:ph type="sldNum" sz="quarter" idx="10"/>
            <p:custDataLst>
              <p:tags r:id="rId3"/>
            </p:custDataLst>
          </p:nvPr>
        </p:nvSpPr>
        <p:spPr/>
        <p:txBody>
          <a:bodyPr/>
          <a:lstStyle/>
          <a:p>
            <a:pPr>
              <a:defRPr/>
            </a:pPr>
            <a:fld id="{AC4D0A6C-3486-456E-8A92-6CF9AE1BD2B5}" type="slidenum">
              <a:rPr lang="en-US" smtClean="0"/>
              <a:pPr>
                <a:defRPr/>
              </a:pPr>
              <a:t>125</a:t>
            </a:fld>
            <a:endParaRPr lang="en-US"/>
          </a:p>
        </p:txBody>
      </p:sp>
    </p:spTree>
    <p:extLst>
      <p:ext uri="{BB962C8B-B14F-4D97-AF65-F5344CB8AC3E}">
        <p14:creationId xmlns:p14="http://schemas.microsoft.com/office/powerpoint/2010/main" val="2785063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custDataLst>
              <p:tags r:id="rId1"/>
            </p:custDataLst>
          </p:nvPr>
        </p:nvSpPr>
        <p:spPr>
          <a:xfrm>
            <a:off x="1714500" y="396875"/>
            <a:ext cx="4110038" cy="3081338"/>
          </a:xfrm>
        </p:spPr>
      </p:sp>
      <p:sp>
        <p:nvSpPr>
          <p:cNvPr id="121859" name="Notes Placeholder 2"/>
          <p:cNvSpPr>
            <a:spLocks noGrp="1"/>
          </p:cNvSpPr>
          <p:nvPr>
            <p:ph type="body" idx="1"/>
            <p:custDataLst>
              <p:tags r:id="rId2"/>
            </p:custDataLst>
          </p:nvPr>
        </p:nvSpPr>
        <p:spPr>
          <a:xfrm>
            <a:off x="737053" y="3848797"/>
            <a:ext cx="5864600" cy="5049577"/>
          </a:xfrm>
          <a:noFill/>
        </p:spPr>
        <p:txBody>
          <a:bodyPr/>
          <a:lstStyle/>
          <a:p>
            <a:r>
              <a:rPr lang="en-US" altLang="en-US"/>
              <a:t>If you’re looking to learn more about our products, programs and tools, our new agent portal will be a resource you will begin to depend on.</a:t>
            </a:r>
          </a:p>
          <a:p>
            <a:endParaRPr lang="en-US" altLang="en-US"/>
          </a:p>
          <a:p>
            <a:r>
              <a:rPr lang="en-US" altLang="en-US"/>
              <a:t>The new site will be launching in February and was designed with one guiding principle in mind…..to make it easy.</a:t>
            </a:r>
          </a:p>
          <a:p>
            <a:endParaRPr lang="en-US" altLang="en-US"/>
          </a:p>
          <a:p>
            <a:r>
              <a:rPr lang="en-US" altLang="en-US"/>
              <a:t>We want to make it easy for you to find what you’re looking for, and we want you to have an exceptional experience every time you visit the site. </a:t>
            </a:r>
          </a:p>
          <a:p>
            <a:endParaRPr lang="en-US" altLang="en-US"/>
          </a:p>
          <a:p>
            <a:r>
              <a:rPr lang="en-US" altLang="en-US"/>
              <a:t>As you can see, you will have six categories to choose from:</a:t>
            </a:r>
          </a:p>
          <a:p>
            <a:pPr marL="181634" indent="-181634">
              <a:buFontTx/>
              <a:buChar char="-"/>
            </a:pPr>
            <a:r>
              <a:rPr lang="en-US" altLang="en-US"/>
              <a:t>My Dashboard</a:t>
            </a:r>
          </a:p>
          <a:p>
            <a:pPr marL="181634" indent="-181634">
              <a:buFontTx/>
              <a:buChar char="-"/>
            </a:pPr>
            <a:r>
              <a:rPr lang="en-US" altLang="en-US"/>
              <a:t>New Business</a:t>
            </a:r>
          </a:p>
          <a:p>
            <a:pPr marL="181634" indent="-181634">
              <a:buFontTx/>
              <a:buChar char="-"/>
            </a:pPr>
            <a:r>
              <a:rPr lang="en-US" altLang="en-US"/>
              <a:t>Commissions</a:t>
            </a:r>
          </a:p>
          <a:p>
            <a:pPr marL="181634" indent="-181634">
              <a:buFontTx/>
              <a:buChar char="-"/>
            </a:pPr>
            <a:r>
              <a:rPr lang="en-US" altLang="en-US"/>
              <a:t>Marketing</a:t>
            </a:r>
          </a:p>
          <a:p>
            <a:pPr marL="181634" indent="-181634">
              <a:buFontTx/>
              <a:buChar char="-"/>
            </a:pPr>
            <a:r>
              <a:rPr lang="en-US" altLang="en-US"/>
              <a:t>Training &amp; Product</a:t>
            </a:r>
          </a:p>
          <a:p>
            <a:pPr marL="181634" indent="-181634">
              <a:buFontTx/>
              <a:buChar char="-"/>
            </a:pPr>
            <a:r>
              <a:rPr lang="en-US" altLang="en-US"/>
              <a:t>Inforce</a:t>
            </a:r>
          </a:p>
          <a:p>
            <a:endParaRPr lang="en-US" altLang="en-US"/>
          </a:p>
          <a:p>
            <a:r>
              <a:rPr lang="en-US" altLang="en-US"/>
              <a:t>And you will have easy access to all the tools you need to run your business. </a:t>
            </a:r>
          </a:p>
          <a:p>
            <a:endParaRPr lang="en-US" altLang="en-US"/>
          </a:p>
          <a:p>
            <a:r>
              <a:rPr lang="en-US" altLang="en-US"/>
              <a:t>Look for more information on this in the coming weeks.</a:t>
            </a:r>
          </a:p>
        </p:txBody>
      </p:sp>
      <p:sp>
        <p:nvSpPr>
          <p:cNvPr id="4" name="Slide Number Placeholder 3"/>
          <p:cNvSpPr>
            <a:spLocks noGrp="1"/>
          </p:cNvSpPr>
          <p:nvPr>
            <p:ph type="sldNum" sz="quarter" idx="5"/>
            <p:custDataLst>
              <p:tags r:id="rId3"/>
            </p:custDataLst>
          </p:nvPr>
        </p:nvSpPr>
        <p:spPr/>
        <p:txBody>
          <a:bodyPr/>
          <a:lstStyle/>
          <a:p>
            <a:pPr>
              <a:defRPr/>
            </a:pPr>
            <a:fld id="{FE1A067B-22F4-4B6D-8297-838C73D4D4ED}" type="slidenum">
              <a:rPr lang="en-US" smtClean="0"/>
              <a:pPr>
                <a:defRPr/>
              </a:pPr>
              <a:t>126</a:t>
            </a:fld>
            <a:endParaRPr lang="en-US"/>
          </a:p>
        </p:txBody>
      </p:sp>
    </p:spTree>
    <p:extLst>
      <p:ext uri="{BB962C8B-B14F-4D97-AF65-F5344CB8AC3E}">
        <p14:creationId xmlns:p14="http://schemas.microsoft.com/office/powerpoint/2010/main" val="35482572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22377F-CD6F-4F89-9CFB-291DEE796115}" type="slidenum">
              <a:rPr lang="en-US" smtClean="0"/>
              <a:t>127</a:t>
            </a:fld>
            <a:endParaRPr lang="en-US"/>
          </a:p>
        </p:txBody>
      </p:sp>
    </p:spTree>
    <p:extLst>
      <p:ext uri="{BB962C8B-B14F-4D97-AF65-F5344CB8AC3E}">
        <p14:creationId xmlns:p14="http://schemas.microsoft.com/office/powerpoint/2010/main" val="40492996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22377F-CD6F-4F89-9CFB-291DEE796115}" type="slidenum">
              <a:rPr lang="en-US" smtClean="0"/>
              <a:t>128</a:t>
            </a:fld>
            <a:endParaRPr lang="en-US"/>
          </a:p>
        </p:txBody>
      </p:sp>
    </p:spTree>
    <p:extLst>
      <p:ext uri="{BB962C8B-B14F-4D97-AF65-F5344CB8AC3E}">
        <p14:creationId xmlns:p14="http://schemas.microsoft.com/office/powerpoint/2010/main" val="1247007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First,</a:t>
            </a:r>
            <a:r>
              <a:rPr lang="en-US" b="0" baseline="0" dirty="0"/>
              <a:t> let’s start by discussing the target customer.  </a:t>
            </a:r>
          </a:p>
          <a:p>
            <a:endParaRPr lang="en-US" b="0" baseline="0" dirty="0"/>
          </a:p>
          <a:p>
            <a:r>
              <a:rPr lang="en-US" b="0" baseline="0" dirty="0"/>
              <a:t>Of course, </a:t>
            </a:r>
            <a:r>
              <a:rPr lang="en-US" b="0" dirty="0"/>
              <a:t>Allianz FIUL insurance policies provide your clients the reassurance of knowing that if the unexpected happens, their loved ones would receive a death benefit income-tax-free that can be used for income replacement, paying off debt, supplemental college funding, and more. </a:t>
            </a:r>
          </a:p>
          <a:p>
            <a:r>
              <a:rPr lang="en-US" b="0" dirty="0"/>
              <a:t> </a:t>
            </a:r>
          </a:p>
          <a:p>
            <a:r>
              <a:rPr lang="en-US" b="0" dirty="0"/>
              <a:t>But Allianz FIUL insurance policies do much more, by providing the opportunity to accumulate cash value that may be used for various purposes such as supplemental retirement income or other needs on a tax-deferred basis. Using policy loans and</a:t>
            </a:r>
            <a:r>
              <a:rPr lang="en-US" b="0" baseline="0" dirty="0"/>
              <a:t> withdrawals</a:t>
            </a:r>
            <a:r>
              <a:rPr lang="en-US" b="0" dirty="0"/>
              <a:t>, your clients have the potential to access any available cash value income-tax-free.</a:t>
            </a:r>
          </a:p>
          <a:p>
            <a:endParaRPr lang="en-US" b="0" dirty="0"/>
          </a:p>
          <a:p>
            <a:r>
              <a:rPr lang="en-US" b="0" dirty="0"/>
              <a:t>Allianz Life Pro+</a:t>
            </a:r>
            <a:r>
              <a:rPr lang="en-US" b="0" baseline="0" dirty="0"/>
              <a:t> may be a solution for an individual who wants to provide death benefit protection for their beneficiaries, and also the opportunity for potential cash value accumulation.</a:t>
            </a:r>
          </a:p>
          <a:p>
            <a:r>
              <a:rPr lang="en-US" b="0" baseline="0" dirty="0"/>
              <a:t>Allianz Life Pro+ Survivor may be a good fit for a couple, or business partners, who want a survivorship policy that provides death benefit protection to beneficiaries, after they have both passed away. </a:t>
            </a:r>
            <a:endParaRPr lang="en-US" b="0" dirty="0"/>
          </a:p>
          <a:p>
            <a:r>
              <a:rPr lang="en-US" b="0" dirty="0"/>
              <a:t> </a:t>
            </a:r>
          </a:p>
          <a:p>
            <a:r>
              <a:rPr lang="en-US" b="0" dirty="0"/>
              <a:t>	Allianz FIUL insurance policies can be an effective solution for:</a:t>
            </a:r>
          </a:p>
          <a:p>
            <a:pPr marL="866318" lvl="3" indent="-173908" defTabSz="927371">
              <a:buFont typeface="Arial" pitchFamily="34" charset="0"/>
              <a:buChar char="•"/>
              <a:defRPr/>
            </a:pPr>
            <a:r>
              <a:rPr lang="en-US" dirty="0"/>
              <a:t>Consumers who need life insurance coverage</a:t>
            </a:r>
          </a:p>
          <a:p>
            <a:pPr marL="866318" lvl="3" indent="-173908" defTabSz="927371">
              <a:buFont typeface="Arial" pitchFamily="34" charset="0"/>
              <a:buChar char="•"/>
              <a:defRPr/>
            </a:pPr>
            <a:r>
              <a:rPr lang="en-US" dirty="0"/>
              <a:t>Consumers who are affluent/higher wage earners who may be looking for death benefit protection for estate planning or other financial purposes</a:t>
            </a:r>
          </a:p>
          <a:p>
            <a:pPr marL="866318" lvl="3" indent="-173908" defTabSz="927371">
              <a:buFont typeface="Arial" pitchFamily="34" charset="0"/>
              <a:buChar char="•"/>
              <a:defRPr/>
            </a:pPr>
            <a:r>
              <a:rPr lang="en-US" dirty="0"/>
              <a:t>Consumers who are between the ages of 30-50</a:t>
            </a:r>
            <a:r>
              <a:rPr lang="en-US" baseline="0" dirty="0"/>
              <a:t> </a:t>
            </a:r>
          </a:p>
          <a:p>
            <a:pPr marL="866318" lvl="3" indent="-173908" defTabSz="927371">
              <a:buFont typeface="Arial" pitchFamily="34" charset="0"/>
              <a:buChar char="•"/>
              <a:defRPr/>
            </a:pPr>
            <a:r>
              <a:rPr lang="en-US" dirty="0"/>
              <a:t>Consumers who are concerned about future tax increases and want the opportunity to accumulate cash value on a tax-deferred basis.</a:t>
            </a:r>
          </a:p>
          <a:p>
            <a:pPr marL="692410" lvl="3" defTabSz="927371">
              <a:defRPr/>
            </a:pPr>
            <a:endParaRPr lang="en-US" dirty="0"/>
          </a:p>
          <a:p>
            <a:pPr marL="289845" indent="-289845" defTabSz="927371">
              <a:buFont typeface="Arial" pitchFamily="34" charset="0"/>
              <a:buChar char="•"/>
              <a:defRPr/>
            </a:pPr>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9822377F-CD6F-4F89-9CFB-291DEE796115}" type="slidenum">
              <a:rPr lang="en-US" smtClean="0"/>
              <a:t>129</a:t>
            </a:fld>
            <a:endParaRPr lang="en-US"/>
          </a:p>
        </p:txBody>
      </p:sp>
    </p:spTree>
    <p:extLst>
      <p:ext uri="{BB962C8B-B14F-4D97-AF65-F5344CB8AC3E}">
        <p14:creationId xmlns:p14="http://schemas.microsoft.com/office/powerpoint/2010/main" val="2653677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take a look at two of the many possible scenarios that could occur during retirement. These examples consider only one feature of the product. </a:t>
            </a:r>
          </a:p>
          <a:p>
            <a:endParaRPr lang="en-US" b="0" dirty="0"/>
          </a:p>
          <a:p>
            <a:r>
              <a:rPr lang="en-US" dirty="0"/>
              <a:t>Helping address retirement income needs in a LOWER-TAX environment</a:t>
            </a:r>
          </a:p>
          <a:p>
            <a:r>
              <a:rPr lang="en-US" b="0" dirty="0"/>
              <a:t>If the tax rate is lower when you retire than it was while your policy’s cash value was accumulating, you may consider accessing more from sources that create taxable distributions. </a:t>
            </a:r>
          </a:p>
          <a:p>
            <a:r>
              <a:rPr lang="en-US" b="0" dirty="0"/>
              <a:t>You can access loans and withdrawals from any available cash value in your FIUL policy if you need to help bridge your retirement income gap. But if you don’t need to access the policy’s cash value, it will continue to have the opportunity to accumulate and the death benefit will remain (not to be reduced) in case of an unexpected death.</a:t>
            </a:r>
          </a:p>
          <a:p>
            <a:endParaRPr lang="en-US" b="0" dirty="0"/>
          </a:p>
          <a:p>
            <a:r>
              <a:rPr lang="en-US" dirty="0"/>
              <a:t>Helping address retirement income needs in a HIGHER-TAX environment</a:t>
            </a:r>
          </a:p>
          <a:p>
            <a:r>
              <a:rPr lang="en-US" b="0" dirty="0"/>
              <a:t>If the tax rate is higher when you retire than it was while your policy’s cash value was accumulating, it may make sense to access more from your FIUL policy, assuming there is cash value available, to supplement retirement income. This is because the amounts you access through policy loans (and withdrawals up to amount of the premiums you paid) are income-tax-free. Loans from your policy could help fill more of the retirement income gap, assuming there is available cash value to access. You could also access other income sources, as needed.</a:t>
            </a:r>
            <a:endParaRPr lang="en-US" dirty="0"/>
          </a:p>
        </p:txBody>
      </p:sp>
      <p:sp>
        <p:nvSpPr>
          <p:cNvPr id="4" name="Slide Number Placeholder 3"/>
          <p:cNvSpPr>
            <a:spLocks noGrp="1"/>
          </p:cNvSpPr>
          <p:nvPr>
            <p:ph type="sldNum" sz="quarter" idx="10"/>
          </p:nvPr>
        </p:nvSpPr>
        <p:spPr/>
        <p:txBody>
          <a:bodyPr/>
          <a:lstStyle/>
          <a:p>
            <a:fld id="{9822377F-CD6F-4F89-9CFB-291DEE796115}" type="slidenum">
              <a:rPr lang="en-US" smtClean="0"/>
              <a:t>130</a:t>
            </a:fld>
            <a:endParaRPr lang="en-US"/>
          </a:p>
        </p:txBody>
      </p:sp>
    </p:spTree>
    <p:extLst>
      <p:ext uri="{BB962C8B-B14F-4D97-AF65-F5344CB8AC3E}">
        <p14:creationId xmlns:p14="http://schemas.microsoft.com/office/powerpoint/2010/main" val="112686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709613"/>
            <a:ext cx="4733925" cy="3549650"/>
          </a:xfrm>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D5A079D9-8418-4B3D-B73F-10588F2D3DF1}" type="slidenum">
              <a:rPr lang="en-US" smtClean="0"/>
              <a:pPr/>
              <a:t>62</a:t>
            </a:fld>
            <a:endParaRPr lang="en-US"/>
          </a:p>
        </p:txBody>
      </p:sp>
    </p:spTree>
    <p:extLst>
      <p:ext uri="{BB962C8B-B14F-4D97-AF65-F5344CB8AC3E}">
        <p14:creationId xmlns:p14="http://schemas.microsoft.com/office/powerpoint/2010/main" val="20186945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How much longer will it be before our historically low income tax rates could give way to big increases?</a:t>
            </a:r>
          </a:p>
          <a:p>
            <a:endParaRPr lang="en-US" b="0" dirty="0"/>
          </a:p>
          <a:p>
            <a:r>
              <a:rPr lang="en-US" b="0" dirty="0"/>
              <a:t>Taxes can have a significant impact on how much of their savings your clients get to use, and the amount they pass on to their beneficiaries. That’s why tax diversification is such an important part of your clients’ financial strategies. Tax diversification is a means of keeping assets in a variety of financial vehicles that are taxed differently.</a:t>
            </a:r>
          </a:p>
          <a:p>
            <a:endParaRPr lang="en-US" b="0" dirty="0"/>
          </a:p>
          <a:p>
            <a:r>
              <a:rPr lang="en-US" b="0" dirty="0"/>
              <a:t>Given the impact rising taxes may have, diversifying a retirement strategy to include FIUL can help lessen exposure to adverse tax impact by allocating to vehicles that offer different tax treatments.</a:t>
            </a:r>
          </a:p>
          <a:p>
            <a:endParaRPr lang="en-US" b="0" dirty="0"/>
          </a:p>
          <a:p>
            <a:r>
              <a:rPr lang="en-US" dirty="0"/>
              <a:t>In this chart you can see:</a:t>
            </a:r>
          </a:p>
          <a:p>
            <a:r>
              <a:rPr lang="en-US" b="0" dirty="0"/>
              <a:t>• The marginal income tax rate for the highest earners is currently hovering around 40%.</a:t>
            </a:r>
          </a:p>
          <a:p>
            <a:r>
              <a:rPr lang="en-US" b="0" dirty="0"/>
              <a:t>• Over the past century that rate has been significantly higher – and the current rate is relatively low compared to historical results.</a:t>
            </a:r>
          </a:p>
        </p:txBody>
      </p:sp>
      <p:sp>
        <p:nvSpPr>
          <p:cNvPr id="4" name="Slide Number Placeholder 3"/>
          <p:cNvSpPr>
            <a:spLocks noGrp="1"/>
          </p:cNvSpPr>
          <p:nvPr>
            <p:ph type="sldNum" sz="quarter" idx="10"/>
          </p:nvPr>
        </p:nvSpPr>
        <p:spPr/>
        <p:txBody>
          <a:bodyPr/>
          <a:lstStyle/>
          <a:p>
            <a:fld id="{9822377F-CD6F-4F89-9CFB-291DEE796115}" type="slidenum">
              <a:rPr lang="en-US" smtClean="0"/>
              <a:t>131</a:t>
            </a:fld>
            <a:endParaRPr lang="en-US"/>
          </a:p>
        </p:txBody>
      </p:sp>
    </p:spTree>
    <p:extLst>
      <p:ext uri="{BB962C8B-B14F-4D97-AF65-F5344CB8AC3E}">
        <p14:creationId xmlns:p14="http://schemas.microsoft.com/office/powerpoint/2010/main" val="25699334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How much longer will it be before our historically low income tax rates could give way to big increases?</a:t>
            </a:r>
          </a:p>
          <a:p>
            <a:endParaRPr lang="en-US" b="0" dirty="0"/>
          </a:p>
          <a:p>
            <a:r>
              <a:rPr lang="en-US" b="0" dirty="0"/>
              <a:t>Taxes can have a significant impact on how much of their savings your clients get to use, and the amount they pass on to their beneficiaries. That’s why tax diversification is such an important part of your clients’ financial strategies. Tax diversification is a means of keeping assets in a variety of financial vehicles that are taxed differently.</a:t>
            </a:r>
          </a:p>
          <a:p>
            <a:endParaRPr lang="en-US" b="0" dirty="0"/>
          </a:p>
          <a:p>
            <a:r>
              <a:rPr lang="en-US" b="0" dirty="0"/>
              <a:t>Given the impact rising taxes may have, diversifying a retirement strategy to include FIUL can help lessen exposure to adverse tax impact by allocating to vehicles that offer different tax treatments.</a:t>
            </a:r>
          </a:p>
          <a:p>
            <a:endParaRPr lang="en-US" b="0" dirty="0"/>
          </a:p>
          <a:p>
            <a:r>
              <a:rPr lang="en-US" dirty="0"/>
              <a:t>In this chart you can see:</a:t>
            </a:r>
          </a:p>
          <a:p>
            <a:r>
              <a:rPr lang="en-US" b="0" dirty="0"/>
              <a:t>• The marginal income tax rate for the highest earners is currently hovering around 40%.</a:t>
            </a:r>
          </a:p>
          <a:p>
            <a:r>
              <a:rPr lang="en-US" b="0" dirty="0"/>
              <a:t>• Over the past century that rate has been significantly higher – and the current rate is relatively low compared to historical results.</a:t>
            </a:r>
          </a:p>
        </p:txBody>
      </p:sp>
      <p:sp>
        <p:nvSpPr>
          <p:cNvPr id="4" name="Slide Number Placeholder 3"/>
          <p:cNvSpPr>
            <a:spLocks noGrp="1"/>
          </p:cNvSpPr>
          <p:nvPr>
            <p:ph type="sldNum" sz="quarter" idx="10"/>
          </p:nvPr>
        </p:nvSpPr>
        <p:spPr/>
        <p:txBody>
          <a:bodyPr/>
          <a:lstStyle/>
          <a:p>
            <a:fld id="{9822377F-CD6F-4F89-9CFB-291DEE796115}"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2152970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How much longer will it be before our historically low income tax rates could give way to big increases?</a:t>
            </a:r>
          </a:p>
          <a:p>
            <a:endParaRPr lang="en-US" b="0" dirty="0"/>
          </a:p>
          <a:p>
            <a:r>
              <a:rPr lang="en-US" b="0" dirty="0"/>
              <a:t>Taxes can have a significant impact on how much of their savings your clients get to use, and the amount they pass on to their beneficiaries. That’s why tax diversification is such an important part of your clients’ financial strategies. Tax diversification is a means of keeping assets in a variety of financial vehicles that are taxed differently.</a:t>
            </a:r>
          </a:p>
          <a:p>
            <a:endParaRPr lang="en-US" b="0" dirty="0"/>
          </a:p>
          <a:p>
            <a:r>
              <a:rPr lang="en-US" b="0" dirty="0"/>
              <a:t>Given the impact rising taxes may have, diversifying a retirement strategy to include FIUL can help lessen exposure to adverse tax impact by allocating to vehicles that offer different tax treatments.</a:t>
            </a:r>
          </a:p>
          <a:p>
            <a:endParaRPr lang="en-US" b="0" dirty="0"/>
          </a:p>
          <a:p>
            <a:r>
              <a:rPr lang="en-US" dirty="0"/>
              <a:t>In this chart you can see:</a:t>
            </a:r>
          </a:p>
          <a:p>
            <a:r>
              <a:rPr lang="en-US" b="0" dirty="0"/>
              <a:t>• The marginal income tax rate for the highest earners is currently hovering around 40%.</a:t>
            </a:r>
          </a:p>
          <a:p>
            <a:r>
              <a:rPr lang="en-US" b="0" dirty="0"/>
              <a:t>• Over the past century that rate has been significantly higher – and the current rate is relatively low compared to historical results.</a:t>
            </a:r>
          </a:p>
        </p:txBody>
      </p:sp>
      <p:sp>
        <p:nvSpPr>
          <p:cNvPr id="4" name="Slide Number Placeholder 3"/>
          <p:cNvSpPr>
            <a:spLocks noGrp="1"/>
          </p:cNvSpPr>
          <p:nvPr>
            <p:ph type="sldNum" sz="quarter" idx="10"/>
          </p:nvPr>
        </p:nvSpPr>
        <p:spPr/>
        <p:txBody>
          <a:bodyPr/>
          <a:lstStyle/>
          <a:p>
            <a:fld id="{9822377F-CD6F-4F89-9CFB-291DEE796115}"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3917988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How much longer will it be before our historically low income tax rates could give way to big increases?</a:t>
            </a:r>
          </a:p>
          <a:p>
            <a:endParaRPr lang="en-US" b="0" dirty="0"/>
          </a:p>
          <a:p>
            <a:r>
              <a:rPr lang="en-US" b="0" dirty="0"/>
              <a:t>Taxes can have a significant impact on how much of their savings your clients get to use, and the amount they pass on to their beneficiaries. That’s why tax diversification is such an important part of your clients’ financial strategies. Tax diversification is a means of keeping assets in a variety of financial vehicles that are taxed differently.</a:t>
            </a:r>
          </a:p>
          <a:p>
            <a:endParaRPr lang="en-US" b="0" dirty="0"/>
          </a:p>
          <a:p>
            <a:r>
              <a:rPr lang="en-US" b="0" dirty="0"/>
              <a:t>Given the impact rising taxes may have, diversifying a retirement strategy to include FIUL can help lessen exposure to adverse tax impact by allocating to vehicles that offer different tax treatments.</a:t>
            </a:r>
          </a:p>
          <a:p>
            <a:endParaRPr lang="en-US" b="0" dirty="0"/>
          </a:p>
          <a:p>
            <a:r>
              <a:rPr lang="en-US" dirty="0"/>
              <a:t>In this chart you can see:</a:t>
            </a:r>
          </a:p>
          <a:p>
            <a:r>
              <a:rPr lang="en-US" b="0" dirty="0"/>
              <a:t>• The marginal income tax rate for the highest earners is currently hovering around 40%.</a:t>
            </a:r>
          </a:p>
          <a:p>
            <a:r>
              <a:rPr lang="en-US" b="0" dirty="0"/>
              <a:t>• Over the past century that rate has been significantly higher – and the current rate is relatively low compared to historical results.</a:t>
            </a:r>
          </a:p>
        </p:txBody>
      </p:sp>
      <p:sp>
        <p:nvSpPr>
          <p:cNvPr id="4" name="Slide Number Placeholder 3"/>
          <p:cNvSpPr>
            <a:spLocks noGrp="1"/>
          </p:cNvSpPr>
          <p:nvPr>
            <p:ph type="sldNum" sz="quarter" idx="10"/>
          </p:nvPr>
        </p:nvSpPr>
        <p:spPr/>
        <p:txBody>
          <a:bodyPr/>
          <a:lstStyle/>
          <a:p>
            <a:fld id="{9822377F-CD6F-4F89-9CFB-291DEE796115}"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7111764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when people</a:t>
            </a:r>
            <a:r>
              <a:rPr lang="en-US" baseline="0" dirty="0"/>
              <a:t> are discussing their financial strategies in regards to retirement there are generally three categories that will be used for their assets. </a:t>
            </a:r>
          </a:p>
          <a:p>
            <a:r>
              <a:rPr lang="en-US" baseline="0" dirty="0"/>
              <a:t>Now Money:</a:t>
            </a:r>
          </a:p>
          <a:p>
            <a:r>
              <a:rPr lang="en-US" baseline="0" dirty="0"/>
              <a:t>This is the money that will be turned into income at the present time.  </a:t>
            </a:r>
          </a:p>
          <a:p>
            <a:r>
              <a:rPr lang="en-US" baseline="0" dirty="0"/>
              <a:t>Later Money:</a:t>
            </a:r>
          </a:p>
          <a:p>
            <a:r>
              <a:rPr lang="en-US" baseline="0" dirty="0"/>
              <a:t>This pool of money is to be reserved for use at a later time for income for retirement or other financial concerns like health care.  </a:t>
            </a:r>
          </a:p>
          <a:p>
            <a:r>
              <a:rPr lang="en-US" baseline="0" dirty="0"/>
              <a:t>And lastly, Never Money:</a:t>
            </a:r>
          </a:p>
          <a:p>
            <a:r>
              <a:rPr lang="en-US" baseline="0" dirty="0"/>
              <a:t>Never money is the pool of assets that has been identified through the financial planning process that will not be needed to maintain the clients lifestyle.  It may also be money that they desire to leave to their beneficiaries or charitable interests.  </a:t>
            </a:r>
            <a:endParaRPr lang="en-US" dirty="0"/>
          </a:p>
        </p:txBody>
      </p:sp>
      <p:sp>
        <p:nvSpPr>
          <p:cNvPr id="4" name="Slide Number Placeholder 3"/>
          <p:cNvSpPr>
            <a:spLocks noGrp="1"/>
          </p:cNvSpPr>
          <p:nvPr>
            <p:ph type="sldNum" sz="quarter" idx="10"/>
          </p:nvPr>
        </p:nvSpPr>
        <p:spPr/>
        <p:txBody>
          <a:bodyPr/>
          <a:lstStyle/>
          <a:p>
            <a:fld id="{9822377F-CD6F-4F89-9CFB-291DEE796115}" type="slidenum">
              <a:rPr lang="en-US" smtClean="0"/>
              <a:t>135</a:t>
            </a:fld>
            <a:endParaRPr lang="en-US"/>
          </a:p>
        </p:txBody>
      </p:sp>
    </p:spTree>
    <p:extLst>
      <p:ext uri="{BB962C8B-B14F-4D97-AF65-F5344CB8AC3E}">
        <p14:creationId xmlns:p14="http://schemas.microsoft.com/office/powerpoint/2010/main" val="7606682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9822377F-CD6F-4F89-9CFB-291DEE796115}" type="slidenum">
              <a:rPr lang="en-US" smtClean="0"/>
              <a:t>136</a:t>
            </a:fld>
            <a:endParaRPr lang="en-US"/>
          </a:p>
        </p:txBody>
      </p:sp>
    </p:spTree>
    <p:extLst>
      <p:ext uri="{BB962C8B-B14F-4D97-AF65-F5344CB8AC3E}">
        <p14:creationId xmlns:p14="http://schemas.microsoft.com/office/powerpoint/2010/main" val="15053513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clients generally looking</a:t>
            </a:r>
            <a:r>
              <a:rPr lang="en-US" baseline="0" dirty="0"/>
              <a:t> for in regards to where to allocate the “Never Money” category? Typically they are looking for 4 things.</a:t>
            </a:r>
          </a:p>
          <a:p>
            <a:endParaRPr lang="en-US" baseline="0" dirty="0"/>
          </a:p>
          <a:p>
            <a:r>
              <a:rPr lang="en-US" baseline="0" dirty="0"/>
              <a:t>Protection:  This is an asset that they do not want to see diminished over time and the preservation of principal is valued more than the opportunity for accumulation of assets.</a:t>
            </a:r>
          </a:p>
          <a:p>
            <a:r>
              <a:rPr lang="en-US" baseline="0" dirty="0"/>
              <a:t>Accumulation Potential:  The expectations for accumulation are desired as long as the principal is protected and not at risk.</a:t>
            </a:r>
          </a:p>
          <a:p>
            <a:r>
              <a:rPr lang="en-US" baseline="0" dirty="0"/>
              <a:t>Ease of Transfer:  What will the process be for getting this money to the next generation or charity?  Will it go through probate? What is the tax consequence?</a:t>
            </a:r>
          </a:p>
          <a:p>
            <a:r>
              <a:rPr lang="en-US" baseline="0" dirty="0"/>
              <a:t>Access:  Even though this money is seen as an asset that will not be needed by the owner, it may be desired to have access to the assets in the case of some unforeseen need.</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822377F-CD6F-4F89-9CFB-291DEE796115}" type="slidenum">
              <a:rPr lang="en-US" smtClean="0"/>
              <a:t>137</a:t>
            </a:fld>
            <a:endParaRPr lang="en-US"/>
          </a:p>
        </p:txBody>
      </p:sp>
    </p:spTree>
    <p:extLst>
      <p:ext uri="{BB962C8B-B14F-4D97-AF65-F5344CB8AC3E}">
        <p14:creationId xmlns:p14="http://schemas.microsoft.com/office/powerpoint/2010/main" val="2727542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Meet Karen.</a:t>
            </a:r>
          </a:p>
          <a:p>
            <a:r>
              <a:rPr lang="en-US" b="0" dirty="0"/>
              <a:t>Karen</a:t>
            </a:r>
            <a:r>
              <a:rPr lang="en-US" b="0" baseline="0" dirty="0"/>
              <a:t> is in her mid 50’s and is feeling comfortable about her retirement planning.  She has planned for income, health care and Long term care events.  She has identified with her financial planner $200,000 that she will not need to support her retirement plans.  Karen has decided that this money will go to her children and grandchildren, but also wants to have access to it just in case there is some unforeseen financial need.  Karen has never money that she would like to </a:t>
            </a:r>
            <a:r>
              <a:rPr lang="en-US" b="0" dirty="0"/>
              <a:t>see accumulate in a way that can be protected and will transfer efficiently to her loved ones.</a:t>
            </a:r>
            <a:r>
              <a:rPr lang="en-US" b="0" baseline="0" dirty="0"/>
              <a:t> What can Karen do to help meet her goals?  Here are two options.</a:t>
            </a:r>
            <a:endParaRPr lang="en-US" b="0" dirty="0"/>
          </a:p>
        </p:txBody>
      </p:sp>
      <p:sp>
        <p:nvSpPr>
          <p:cNvPr id="4" name="Slide Number Placeholder 3"/>
          <p:cNvSpPr>
            <a:spLocks noGrp="1"/>
          </p:cNvSpPr>
          <p:nvPr>
            <p:ph type="sldNum" sz="quarter" idx="10"/>
          </p:nvPr>
        </p:nvSpPr>
        <p:spPr/>
        <p:txBody>
          <a:bodyPr/>
          <a:lstStyle/>
          <a:p>
            <a:fld id="{9822377F-CD6F-4F89-9CFB-291DEE796115}" type="slidenum">
              <a:rPr lang="en-US" smtClean="0"/>
              <a:t>138</a:t>
            </a:fld>
            <a:endParaRPr lang="en-US"/>
          </a:p>
        </p:txBody>
      </p:sp>
    </p:spTree>
    <p:extLst>
      <p:ext uri="{BB962C8B-B14F-4D97-AF65-F5344CB8AC3E}">
        <p14:creationId xmlns:p14="http://schemas.microsoft.com/office/powerpoint/2010/main" val="12570778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Karen, along with her financial planner, has identified Allianz Life Pro+ Fixed Index Universal Life Insurance Policy and the Premium Deposit Fund rider could fit her need. </a:t>
            </a:r>
            <a:r>
              <a:rPr lang="en-US" b="0" baseline="0" dirty="0"/>
              <a:t> Notice that the available cash value for Karen starts to show positive performance around the 10</a:t>
            </a:r>
            <a:r>
              <a:rPr lang="en-US" b="0" baseline="30000" dirty="0"/>
              <a:t>th</a:t>
            </a:r>
            <a:r>
              <a:rPr lang="en-US" b="0" baseline="0" dirty="0"/>
              <a:t> year in this illustration for the $200K that was allocated to the FIUL.  On the other hand the Death benefit is quite attractive throughout in the case of an early death.  As we allow the policy to work over time it has the potential to offer cash value accumulation potential and assets available for transfer.  All this and the benefit of an income tax free death benefit, tax deferred accumulation and potential tax free distributions in the form of loans or withdrawals. </a:t>
            </a:r>
          </a:p>
          <a:p>
            <a:endParaRPr lang="en-US" b="0" baseline="0" dirty="0"/>
          </a:p>
          <a:p>
            <a:r>
              <a:rPr lang="en-US" b="0" baseline="0" dirty="0"/>
              <a:t>The internal rate of return (IRR) column in these charts is a calculation that shows the average rate of return the original $200K allocated premium may achieve based on the illustrated rates, current fees and charges, at death, or full surrender of the life insurance policy.  Keep in mind, life insurance is not an investment vehicle.</a:t>
            </a:r>
          </a:p>
          <a:p>
            <a:endParaRPr lang="en-US" b="0" baseline="0" dirty="0"/>
          </a:p>
          <a:p>
            <a:r>
              <a:rPr lang="en-US" b="0" baseline="0" dirty="0"/>
              <a:t>Notice that the Surrender value IRR increases and the Death Benefit IRR decreases as more premiums are paid into the policy and index and interest credits are applied.  </a:t>
            </a:r>
          </a:p>
          <a:p>
            <a:endParaRPr lang="en-US" b="0" baseline="0" dirty="0"/>
          </a:p>
          <a:p>
            <a:r>
              <a:rPr lang="en-US" b="0" dirty="0"/>
              <a:t>Using the guaranteed minimum interest rate of 0.1%, the policy would lapse in year 15.</a:t>
            </a:r>
          </a:p>
        </p:txBody>
      </p:sp>
      <p:sp>
        <p:nvSpPr>
          <p:cNvPr id="4" name="Slide Number Placeholder 3"/>
          <p:cNvSpPr>
            <a:spLocks noGrp="1"/>
          </p:cNvSpPr>
          <p:nvPr>
            <p:ph type="sldNum" sz="quarter" idx="10"/>
          </p:nvPr>
        </p:nvSpPr>
        <p:spPr/>
        <p:txBody>
          <a:bodyPr/>
          <a:lstStyle/>
          <a:p>
            <a:fld id="{9822377F-CD6F-4F89-9CFB-291DEE796115}" type="slidenum">
              <a:rPr lang="en-US" smtClean="0"/>
              <a:t>139</a:t>
            </a:fld>
            <a:endParaRPr lang="en-US"/>
          </a:p>
        </p:txBody>
      </p:sp>
    </p:spTree>
    <p:extLst>
      <p:ext uri="{BB962C8B-B14F-4D97-AF65-F5344CB8AC3E}">
        <p14:creationId xmlns:p14="http://schemas.microsoft.com/office/powerpoint/2010/main" val="3299219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Karen and her planner decide that they would like to see potential</a:t>
            </a:r>
            <a:r>
              <a:rPr lang="en-US" b="0" baseline="0" dirty="0"/>
              <a:t> accumulation earlier in the illustration here is another option.  Here you will notice that the available cash value starts to illustrate positive around year 10 and continues to accumulate at a faster rate than the level death benefit option.  Noticeably, there is less death benefit until around the 30 year with this option though as far as an internal rate of return is concerned it is still a positive and efficient transfer of the assets through the death benefit.  </a:t>
            </a:r>
          </a:p>
          <a:p>
            <a:r>
              <a:rPr lang="en-US" b="0" baseline="0" dirty="0"/>
              <a:t>Both options are possibilities to meet Karen’s goals for these idle assets</a:t>
            </a:r>
          </a:p>
          <a:p>
            <a:endParaRPr lang="en-US" b="0" baseline="0" dirty="0"/>
          </a:p>
          <a:p>
            <a:r>
              <a:rPr lang="en-US" b="0" baseline="0" dirty="0"/>
              <a:t>Notice that the Surrender value IRR increases and the Death Benefit IRR decreases as more premiums are paid into the policy and index and interest credits are applied. Keep in mind, life insurance is not an investment vehicle.</a:t>
            </a:r>
          </a:p>
          <a:p>
            <a:endParaRPr lang="en-US" b="0" baseline="0" dirty="0"/>
          </a:p>
          <a:p>
            <a:r>
              <a:rPr lang="en-US" b="0" dirty="0"/>
              <a:t>Using the guaranteed minimum interest rate of 0.1%, the policy would lapse in year 19.</a:t>
            </a:r>
          </a:p>
          <a:p>
            <a:endParaRPr lang="en-US" b="0"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9822377F-CD6F-4F89-9CFB-291DEE796115}" type="slidenum">
              <a:rPr lang="en-US" smtClean="0"/>
              <a:t>140</a:t>
            </a:fld>
            <a:endParaRPr lang="en-US"/>
          </a:p>
        </p:txBody>
      </p:sp>
    </p:spTree>
    <p:extLst>
      <p:ext uri="{BB962C8B-B14F-4D97-AF65-F5344CB8AC3E}">
        <p14:creationId xmlns:p14="http://schemas.microsoft.com/office/powerpoint/2010/main" val="3986636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64288277</a:t>
            </a:r>
          </a:p>
          <a:p>
            <a:pPr defTabSz="933237">
              <a:defRPr/>
            </a:pPr>
            <a:endParaRPr lang="en-US" dirty="0"/>
          </a:p>
          <a:p>
            <a:pPr defTabSz="933237">
              <a:defRPr/>
            </a:pPr>
            <a:r>
              <a:rPr lang="en-US" dirty="0"/>
              <a:t>Good Morning / Afternoon</a:t>
            </a:r>
            <a:r>
              <a:rPr lang="en-US" baseline="0" dirty="0"/>
              <a:t> and thank you for taking time out of your busy day to join us for today’s Columbus Life Webinar, where we will review some off our competitive advantages and talk about unleashing the potential of CLICs product portfolio. </a:t>
            </a:r>
          </a:p>
          <a:p>
            <a:pPr defTabSz="933237">
              <a:defRPr/>
            </a:pPr>
            <a:endParaRPr lang="en-US" baseline="0"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63</a:t>
            </a:fld>
            <a:endParaRPr lang="en-US"/>
          </a:p>
        </p:txBody>
      </p:sp>
    </p:spTree>
    <p:extLst>
      <p:ext uri="{BB962C8B-B14F-4D97-AF65-F5344CB8AC3E}">
        <p14:creationId xmlns:p14="http://schemas.microsoft.com/office/powerpoint/2010/main" val="1220415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22377F-CD6F-4F89-9CFB-291DEE796115}" type="slidenum">
              <a:rPr lang="en-US" smtClean="0"/>
              <a:t>141</a:t>
            </a:fld>
            <a:endParaRPr lang="en-US"/>
          </a:p>
        </p:txBody>
      </p:sp>
    </p:spTree>
    <p:extLst>
      <p:ext uri="{BB962C8B-B14F-4D97-AF65-F5344CB8AC3E}">
        <p14:creationId xmlns:p14="http://schemas.microsoft.com/office/powerpoint/2010/main" val="931719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start by giving a brief</a:t>
            </a:r>
            <a:r>
              <a:rPr lang="en-US" b="0" baseline="0" dirty="0"/>
              <a:t> overview of  w</a:t>
            </a:r>
            <a:r>
              <a:rPr lang="en-US" b="0" dirty="0"/>
              <a:t>hat is an executive</a:t>
            </a:r>
            <a:r>
              <a:rPr lang="en-US" b="0" baseline="0" dirty="0"/>
              <a:t> bonus plan is. It is a tax-deductible way for you (the business owner) to provide a bonus to reward and retain key employees.</a:t>
            </a:r>
          </a:p>
          <a:p>
            <a:endParaRPr lang="en-US" b="0" baseline="0" dirty="0"/>
          </a:p>
          <a:p>
            <a:r>
              <a:rPr lang="en-US" b="0" baseline="0" dirty="0"/>
              <a:t>The bonus is paid by the employer as a premium on a life insurance policy, </a:t>
            </a:r>
            <a:r>
              <a:rPr lang="en-US" b="0" dirty="0">
                <a:ea typeface="ＭＳ Ｐゴシック"/>
                <a:cs typeface="ＭＳ Ｐゴシック"/>
              </a:rPr>
              <a:t>the employee applies for a life insurance policy and is named the owner of the policy.  The insured employee also names the beneficiary of the policy.  For convenience, you the employer can pay the premium on behalf of the employee directly to the life insurance company. </a:t>
            </a:r>
          </a:p>
          <a:p>
            <a:pPr eaLnBrk="1" hangingPunct="1">
              <a:defRPr/>
            </a:pPr>
            <a:endParaRPr lang="en-US" b="0" dirty="0">
              <a:ea typeface="ＭＳ Ｐゴシック"/>
              <a:cs typeface="ＭＳ Ｐゴシック"/>
            </a:endParaRPr>
          </a:p>
          <a:p>
            <a:pPr eaLnBrk="1" hangingPunct="1">
              <a:defRPr/>
            </a:pPr>
            <a:r>
              <a:rPr lang="en-US" b="0" dirty="0">
                <a:ea typeface="ＭＳ Ｐゴシック"/>
                <a:cs typeface="ＭＳ Ｐゴシック"/>
              </a:rPr>
              <a:t>Premiums are bonuses to the employee, so they are similar to salary and treated like that for income tax purposes. </a:t>
            </a:r>
          </a:p>
          <a:p>
            <a:pPr eaLnBrk="1" hangingPunct="1">
              <a:defRPr/>
            </a:pPr>
            <a:r>
              <a:rPr lang="en-US" b="0" dirty="0">
                <a:ea typeface="ＭＳ Ｐゴシック"/>
                <a:cs typeface="ＭＳ Ｐゴシック"/>
              </a:rPr>
              <a:t>Sometimes these executive bonus plans are called Section 162 bonus plans – named after the Internal Revenue Code section that provides for the income tax deduction for salary and bonuses.</a:t>
            </a:r>
          </a:p>
          <a:p>
            <a:pPr eaLnBrk="1" hangingPunct="1">
              <a:defRPr/>
            </a:pPr>
            <a:endParaRPr lang="en-US" b="0" dirty="0">
              <a:ea typeface="ＭＳ Ｐゴシック"/>
              <a:cs typeface="ＭＳ Ｐゴシック"/>
            </a:endParaRPr>
          </a:p>
          <a:p>
            <a:pPr>
              <a:defRPr/>
            </a:pPr>
            <a:r>
              <a:rPr lang="en-US" b="0" dirty="0"/>
              <a:t>According to the 2013 LIMRA study “Small World: Trends in the U.S. Small Business Market” :</a:t>
            </a:r>
          </a:p>
          <a:p>
            <a:pPr>
              <a:defRPr/>
            </a:pPr>
            <a:r>
              <a:rPr lang="en-US" b="0" dirty="0"/>
              <a:t>The loss of a vital employee can have a much more catastrophic impact on the survival of a small company than a large one. </a:t>
            </a:r>
          </a:p>
          <a:p>
            <a:pPr>
              <a:defRPr/>
            </a:pPr>
            <a:r>
              <a:rPr lang="en-US" b="0" dirty="0"/>
              <a:t>Executive bonus plans can be a way to help recruit and retain your key employees.</a:t>
            </a:r>
          </a:p>
          <a:p>
            <a:pPr>
              <a:defRPr/>
            </a:pPr>
            <a:endParaRPr lang="en-US" dirty="0"/>
          </a:p>
          <a:p>
            <a:pPr marL="0" lvl="2">
              <a:defRPr/>
            </a:pPr>
            <a:r>
              <a:rPr lang="en-US" sz="1700" dirty="0"/>
              <a:t>Parties should consult with an attorney and tax advisor to discuss their specific situation</a:t>
            </a:r>
            <a:r>
              <a:rPr lang="en-US" dirty="0"/>
              <a:t>.</a:t>
            </a:r>
          </a:p>
          <a:p>
            <a:endParaRPr lang="en-US" b="1" baseline="0" dirty="0"/>
          </a:p>
          <a:p>
            <a:endParaRPr lang="en-US" b="1" baseline="0" dirty="0"/>
          </a:p>
          <a:p>
            <a:endParaRPr lang="en-US" b="1" baseline="0" dirty="0"/>
          </a:p>
          <a:p>
            <a:r>
              <a:rPr lang="en-US" b="1" baseline="0" dirty="0"/>
              <a:t>Next slide.</a:t>
            </a:r>
          </a:p>
          <a:p>
            <a:endParaRPr lang="en-US" b="1" baseline="0" dirty="0"/>
          </a:p>
          <a:p>
            <a:endParaRPr lang="en-US" b="0" dirty="0"/>
          </a:p>
        </p:txBody>
      </p:sp>
      <p:sp>
        <p:nvSpPr>
          <p:cNvPr id="4" name="Slide Number Placeholder 3"/>
          <p:cNvSpPr>
            <a:spLocks noGrp="1"/>
          </p:cNvSpPr>
          <p:nvPr>
            <p:ph type="sldNum" sz="quarter" idx="10"/>
          </p:nvPr>
        </p:nvSpPr>
        <p:spPr/>
        <p:txBody>
          <a:bodyPr/>
          <a:lstStyle/>
          <a:p>
            <a:fld id="{9822377F-CD6F-4F89-9CFB-291DEE796115}" type="slidenum">
              <a:rPr lang="en-US" smtClean="0"/>
              <a:t>142</a:t>
            </a:fld>
            <a:endParaRPr lang="en-US"/>
          </a:p>
        </p:txBody>
      </p:sp>
    </p:spTree>
    <p:extLst>
      <p:ext uri="{BB962C8B-B14F-4D97-AF65-F5344CB8AC3E}">
        <p14:creationId xmlns:p14="http://schemas.microsoft.com/office/powerpoint/2010/main" val="7045550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ea typeface="ＭＳ Ｐゴシック"/>
                <a:cs typeface="ＭＳ Ｐゴシック"/>
              </a:rPr>
              <a:t>Why would you use life insurance with an executive bonus plan for your employees?</a:t>
            </a:r>
          </a:p>
          <a:p>
            <a:pPr>
              <a:defRPr/>
            </a:pPr>
            <a:endParaRPr lang="en-US" b="0" dirty="0">
              <a:ea typeface="ＭＳ Ｐゴシック"/>
              <a:cs typeface="ＭＳ Ｐゴシック"/>
            </a:endParaRPr>
          </a:p>
          <a:p>
            <a:pPr>
              <a:defRPr/>
            </a:pPr>
            <a:r>
              <a:rPr lang="en-US" b="0" dirty="0">
                <a:ea typeface="ＭＳ Ｐゴシック"/>
                <a:cs typeface="ＭＳ Ｐゴシック"/>
              </a:rPr>
              <a:t>In today’s competitive job market, you may have to offer more than just the basic benefits package to recruit and retain valuable employees. </a:t>
            </a:r>
          </a:p>
          <a:p>
            <a:pPr>
              <a:defRPr/>
            </a:pPr>
            <a:r>
              <a:rPr lang="en-US" b="0" dirty="0"/>
              <a:t>An executive bonus plan is a valuable benefit because it provides life insurance coverage for your key employee(s) at little or no cost to them. The plan is straightforward to set up and administer, making it an easy and versatile way to attract, motivate, and retain key employees.</a:t>
            </a:r>
          </a:p>
          <a:p>
            <a:pPr>
              <a:defRPr/>
            </a:pPr>
            <a:endParaRPr lang="en-US" b="0" dirty="0">
              <a:ea typeface="ＭＳ Ｐゴシック"/>
              <a:cs typeface="ＭＳ Ｐゴシック"/>
            </a:endParaRPr>
          </a:p>
          <a:p>
            <a:pPr>
              <a:defRPr/>
            </a:pPr>
            <a:r>
              <a:rPr lang="en-US" b="0" dirty="0">
                <a:ea typeface="ＭＳ Ｐゴシック"/>
                <a:cs typeface="ＭＳ Ｐゴシック"/>
              </a:rPr>
              <a:t>Unfortunately, the qualified retirement plan rules potentially make it more difficult for highly compensated employees to accumulate sufficient cash to maintain their standard of living.  For example, under current law, the maximum permissible deferral to a 401(k) plan in 2015 is $18,000 (under age 50) and $24,000 (age 50 and older). This is not nearly enough for many highly compensated employees.  </a:t>
            </a:r>
          </a:p>
          <a:p>
            <a:pPr>
              <a:defRPr/>
            </a:pPr>
            <a:endParaRPr lang="en-US" b="0" dirty="0">
              <a:ea typeface="ＭＳ Ｐゴシック"/>
              <a:cs typeface="ＭＳ Ｐゴシック"/>
            </a:endParaRPr>
          </a:p>
          <a:p>
            <a:pPr>
              <a:defRPr/>
            </a:pPr>
            <a:r>
              <a:rPr lang="en-US" b="0" dirty="0"/>
              <a:t>Executive bonus plans – which are sometimes called Section 162 plans – allow you to pay a bonus to any employee(s) of your choosing. The bonus can then be used to fund life insurance coverage for the employee and the employee’s family, and can serve as a tax deduction for your business when you write it off as employee compensation.</a:t>
            </a:r>
          </a:p>
          <a:p>
            <a:pPr>
              <a:defRPr/>
            </a:pPr>
            <a:r>
              <a:rPr lang="en-US" b="0" dirty="0"/>
              <a:t>As an additional benefit, you could consider a life insurance policy (such as fixed</a:t>
            </a:r>
            <a:r>
              <a:rPr lang="en-US" b="0" baseline="0" dirty="0"/>
              <a:t> index universal life</a:t>
            </a:r>
            <a:r>
              <a:rPr lang="en-US" b="0" dirty="0"/>
              <a:t>) that offers cash value accumulation potential, which can allow employees to access any available cash value for future needs – including supplementing their income in retirement through loans</a:t>
            </a:r>
            <a:r>
              <a:rPr lang="en-US" b="0" baseline="0" dirty="0"/>
              <a:t> or withdrawals. </a:t>
            </a:r>
            <a:endParaRPr lang="en-US" b="0" dirty="0"/>
          </a:p>
          <a:p>
            <a:pPr>
              <a:defRPr/>
            </a:pPr>
            <a:endParaRPr lang="en-US" b="0" dirty="0"/>
          </a:p>
          <a:p>
            <a:pPr>
              <a:defRPr/>
            </a:pPr>
            <a:r>
              <a:rPr lang="en-US" b="0" dirty="0">
                <a:solidFill>
                  <a:schemeClr val="bg1">
                    <a:lumMod val="50000"/>
                  </a:schemeClr>
                </a:solidFill>
              </a:rPr>
              <a:t>For more information on the tax implications of contributions to or distributions from this or any other employee benefit plan, consult your attorney or tax advisor.</a:t>
            </a:r>
          </a:p>
          <a:p>
            <a:pPr eaLnBrk="1" hangingPunct="1">
              <a:defRPr/>
            </a:pPr>
            <a:endParaRPr lang="en-US" dirty="0">
              <a:ea typeface="ＭＳ Ｐゴシック"/>
              <a:cs typeface="ＭＳ Ｐゴシック"/>
            </a:endParaRPr>
          </a:p>
          <a:p>
            <a:pPr>
              <a:defRPr/>
            </a:pPr>
            <a:r>
              <a:rPr lang="en-US" b="1" dirty="0">
                <a:ea typeface="ＭＳ Ｐゴシック"/>
                <a:cs typeface="ＭＳ Ｐゴシック"/>
              </a:rPr>
              <a:t>NEXT SLIDE</a:t>
            </a:r>
          </a:p>
          <a:p>
            <a:pPr>
              <a:defRPr/>
            </a:pPr>
            <a:endParaRPr lang="en-US" dirty="0">
              <a:ea typeface="ＭＳ Ｐゴシック"/>
              <a:cs typeface="ＭＳ Ｐゴシック"/>
            </a:endParaRPr>
          </a:p>
          <a:p>
            <a:endParaRPr lang="en-US" dirty="0"/>
          </a:p>
        </p:txBody>
      </p:sp>
      <p:sp>
        <p:nvSpPr>
          <p:cNvPr id="4" name="Slide Number Placeholder 3"/>
          <p:cNvSpPr>
            <a:spLocks noGrp="1"/>
          </p:cNvSpPr>
          <p:nvPr>
            <p:ph type="sldNum" sz="quarter" idx="10"/>
          </p:nvPr>
        </p:nvSpPr>
        <p:spPr/>
        <p:txBody>
          <a:bodyPr/>
          <a:lstStyle/>
          <a:p>
            <a:fld id="{9822377F-CD6F-4F89-9CFB-291DEE796115}" type="slidenum">
              <a:rPr lang="en-US" smtClean="0"/>
              <a:t>143</a:t>
            </a:fld>
            <a:endParaRPr lang="en-US"/>
          </a:p>
        </p:txBody>
      </p:sp>
    </p:spTree>
    <p:extLst>
      <p:ext uri="{BB962C8B-B14F-4D97-AF65-F5344CB8AC3E}">
        <p14:creationId xmlns:p14="http://schemas.microsoft.com/office/powerpoint/2010/main" val="7286534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xfrm>
            <a:off x="1228725" y="712788"/>
            <a:ext cx="4738688" cy="3554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p:txBody>
          <a:bodyPr/>
          <a:lstStyle/>
          <a:p>
            <a:pPr>
              <a:spcBef>
                <a:spcPct val="50000"/>
              </a:spcBef>
              <a:defRPr/>
            </a:pPr>
            <a:r>
              <a:rPr lang="en-US" b="0" dirty="0">
                <a:ea typeface="ＭＳ Ｐゴシック"/>
                <a:cs typeface="ＭＳ Ｐゴシック"/>
              </a:rPr>
              <a:t>Executive bonus plans may be a benefit to employees of many different types of business entities.</a:t>
            </a:r>
          </a:p>
          <a:p>
            <a:pPr>
              <a:spcBef>
                <a:spcPct val="50000"/>
              </a:spcBef>
              <a:defRPr/>
            </a:pPr>
            <a:endParaRPr lang="en-US" b="0" dirty="0">
              <a:ea typeface="ＭＳ Ｐゴシック"/>
              <a:cs typeface="ＭＳ Ｐゴシック"/>
            </a:endParaRPr>
          </a:p>
          <a:p>
            <a:pPr eaLnBrk="1" hangingPunct="1">
              <a:spcBef>
                <a:spcPct val="50000"/>
              </a:spcBef>
              <a:defRPr/>
            </a:pPr>
            <a:r>
              <a:rPr lang="en-US" b="0" dirty="0">
                <a:ea typeface="ＭＳ Ｐゴシック"/>
                <a:cs typeface="ＭＳ Ｐゴシック"/>
              </a:rPr>
              <a:t>You as the business owner have the freedom to choose incentives that not only create solutions for your business, but offer value to key employees.</a:t>
            </a:r>
          </a:p>
          <a:p>
            <a:pPr eaLnBrk="1" hangingPunct="1">
              <a:spcBef>
                <a:spcPct val="50000"/>
              </a:spcBef>
              <a:defRPr/>
            </a:pPr>
            <a:r>
              <a:rPr lang="en-US" b="0" dirty="0">
                <a:ea typeface="ＭＳ Ｐゴシック"/>
                <a:cs typeface="ＭＳ Ｐゴシック"/>
              </a:rPr>
              <a:t>Remember that you can be considered a key employee too. </a:t>
            </a:r>
          </a:p>
          <a:p>
            <a:pPr eaLnBrk="1" hangingPunct="1">
              <a:spcBef>
                <a:spcPct val="50000"/>
              </a:spcBef>
              <a:defRPr/>
            </a:pPr>
            <a:r>
              <a:rPr lang="en-US" b="0" dirty="0">
                <a:ea typeface="ＭＳ Ｐゴシック"/>
                <a:cs typeface="ＭＳ Ｐゴシック"/>
              </a:rPr>
              <a:t>The life insurance premiums are not income tax deductible for the business owner. (Remember that the only life insurance premiums that are ever tax deductible are for group life insurance plans.)  </a:t>
            </a:r>
          </a:p>
          <a:p>
            <a:pPr eaLnBrk="1" hangingPunct="1">
              <a:spcBef>
                <a:spcPct val="50000"/>
              </a:spcBef>
              <a:defRPr/>
            </a:pPr>
            <a:r>
              <a:rPr lang="en-US" b="0" dirty="0">
                <a:ea typeface="ＭＳ Ｐゴシック"/>
                <a:cs typeface="ＭＳ Ｐゴシック"/>
              </a:rPr>
              <a:t>With an executive bonus plan, the money paid to key employees as a bonus is considered employee compensation and therefore income tax deductible to the company. The bonus is in turn used to pay the life insurance premium.</a:t>
            </a:r>
          </a:p>
          <a:p>
            <a:pPr eaLnBrk="1" hangingPunct="1">
              <a:spcBef>
                <a:spcPct val="50000"/>
              </a:spcBef>
              <a:defRPr/>
            </a:pPr>
            <a:r>
              <a:rPr lang="en-US" b="0" dirty="0">
                <a:ea typeface="ＭＳ Ｐゴシック"/>
                <a:cs typeface="ＭＳ Ｐゴシック"/>
              </a:rPr>
              <a:t>So this would also apply to a sole proprietor, as an employee of the business. Sole proprietors may be doctors, lawyers, dentists, CPAs, and financial professionals.</a:t>
            </a:r>
          </a:p>
          <a:p>
            <a:pPr>
              <a:spcBef>
                <a:spcPct val="50000"/>
              </a:spcBef>
              <a:defRPr/>
            </a:pPr>
            <a:endParaRPr lang="en-US" b="0" dirty="0">
              <a:ea typeface="ＭＳ Ｐゴシック"/>
              <a:cs typeface="ＭＳ Ｐゴシック"/>
            </a:endParaRPr>
          </a:p>
          <a:p>
            <a:pPr>
              <a:spcBef>
                <a:spcPct val="50000"/>
              </a:spcBef>
              <a:defRPr/>
            </a:pPr>
            <a:endParaRPr lang="en-US" b="0" dirty="0">
              <a:ea typeface="ＭＳ Ｐゴシック"/>
              <a:cs typeface="ＭＳ Ｐゴシック"/>
            </a:endParaRPr>
          </a:p>
          <a:p>
            <a:pPr>
              <a:defRPr/>
            </a:pPr>
            <a:r>
              <a:rPr lang="en-US" b="0" dirty="0"/>
              <a:t>Executive bonus plans can be used for employees of:</a:t>
            </a:r>
          </a:p>
          <a:p>
            <a:pPr lvl="2">
              <a:defRPr/>
            </a:pPr>
            <a:r>
              <a:rPr lang="en-US" dirty="0"/>
              <a:t> Sole proprietor</a:t>
            </a:r>
          </a:p>
          <a:p>
            <a:pPr lvl="2">
              <a:defRPr/>
            </a:pPr>
            <a:r>
              <a:rPr lang="en-US" dirty="0"/>
              <a:t> Partnership</a:t>
            </a:r>
          </a:p>
          <a:p>
            <a:pPr lvl="2">
              <a:defRPr/>
            </a:pPr>
            <a:r>
              <a:rPr lang="en-US" dirty="0"/>
              <a:t> Limited liability corporation (LLC)</a:t>
            </a:r>
          </a:p>
          <a:p>
            <a:pPr lvl="2">
              <a:defRPr/>
            </a:pPr>
            <a:r>
              <a:rPr lang="en-US" dirty="0"/>
              <a:t> C corporation</a:t>
            </a:r>
          </a:p>
          <a:p>
            <a:pPr lvl="2">
              <a:defRPr/>
            </a:pPr>
            <a:r>
              <a:rPr lang="en-US" dirty="0"/>
              <a:t> S corporation</a:t>
            </a:r>
          </a:p>
          <a:p>
            <a:pPr>
              <a:spcBef>
                <a:spcPct val="50000"/>
              </a:spcBef>
              <a:defRPr/>
            </a:pPr>
            <a:endParaRPr lang="en-US" dirty="0">
              <a:ea typeface="ＭＳ Ｐゴシック"/>
              <a:cs typeface="ＭＳ Ｐゴシック"/>
            </a:endParaRPr>
          </a:p>
          <a:p>
            <a:pPr>
              <a:spcBef>
                <a:spcPct val="50000"/>
              </a:spcBef>
              <a:defRPr/>
            </a:pPr>
            <a:r>
              <a:rPr lang="en-US" b="1" dirty="0">
                <a:ea typeface="ＭＳ Ｐゴシック"/>
                <a:cs typeface="ＭＳ Ｐゴシック"/>
              </a:rPr>
              <a:t>NEXT SLIDE</a:t>
            </a:r>
          </a:p>
          <a:p>
            <a:pPr>
              <a:spcBef>
                <a:spcPct val="50000"/>
              </a:spcBef>
              <a:defRPr/>
            </a:pPr>
            <a:endParaRPr lang="en-US" dirty="0">
              <a:ea typeface="ＭＳ Ｐゴシック"/>
              <a:cs typeface="ＭＳ Ｐゴシック"/>
            </a:endParaRPr>
          </a:p>
        </p:txBody>
      </p:sp>
    </p:spTree>
    <p:extLst>
      <p:ext uri="{BB962C8B-B14F-4D97-AF65-F5344CB8AC3E}">
        <p14:creationId xmlns:p14="http://schemas.microsoft.com/office/powerpoint/2010/main" val="7138222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a:noFill/>
        </p:spPr>
        <p:txBody>
          <a:bodyPr/>
          <a:lstStyle/>
          <a:p>
            <a:r>
              <a:rPr lang="en-US" altLang="en-US" b="0" dirty="0">
                <a:ea typeface="ＭＳ Ｐゴシック" charset="-128"/>
              </a:rPr>
              <a:t>Many businesses choose to pay their bonuses in additional compensation, but you might consider offering your key people other choices. One option could involve using part – or all – of their bonus to purchase life insurance.</a:t>
            </a:r>
          </a:p>
          <a:p>
            <a:endParaRPr lang="en-US" altLang="en-US" b="0" dirty="0">
              <a:ea typeface="ＭＳ Ｐゴシック" charset="-128"/>
            </a:endParaRPr>
          </a:p>
          <a:p>
            <a:r>
              <a:rPr lang="en-US" altLang="en-US" b="0" dirty="0">
                <a:ea typeface="ＭＳ Ｐゴシック" charset="-128"/>
              </a:rPr>
              <a:t>Here’s how it works:</a:t>
            </a:r>
          </a:p>
          <a:p>
            <a:r>
              <a:rPr lang="en-US" altLang="en-US" b="0" dirty="0">
                <a:ea typeface="ＭＳ Ｐゴシック" charset="-128"/>
              </a:rPr>
              <a:t>Under the executive bonus plan, the employee purchases (and owns) a fixed index universal life (FIUL) insurance policy, using the bonus to pay the entire policy premium directly to the insurance company. The premium payment is reported in box 1 on the employee’s W-2 statement.</a:t>
            </a:r>
          </a:p>
          <a:p>
            <a:r>
              <a:rPr lang="en-US" altLang="en-US" b="0" dirty="0">
                <a:ea typeface="ＭＳ Ｐゴシック" charset="-128"/>
              </a:rPr>
              <a:t>(This compensation is subject to Social Security (FICA) taxes if the employee’s pay is below the FICA wage base, as well as Federal Unemployment (FUTA) tax.)</a:t>
            </a:r>
          </a:p>
          <a:p>
            <a:r>
              <a:rPr lang="en-US" altLang="en-US" b="0" dirty="0">
                <a:ea typeface="ＭＳ Ｐゴシック" charset="-128"/>
              </a:rPr>
              <a:t>Because the bonus is reported as compensation, you can deduct it as a business expense to the extent permitted under Section 162 (there are limits to deduction of compensation for certain executives).</a:t>
            </a:r>
          </a:p>
          <a:p>
            <a:r>
              <a:rPr lang="en-US" altLang="en-US" b="0" dirty="0">
                <a:ea typeface="ＭＳ Ｐゴシック" charset="-128"/>
              </a:rPr>
              <a:t>What if the business just buys a life insurance policy without a bonus plan?</a:t>
            </a:r>
          </a:p>
          <a:p>
            <a:r>
              <a:rPr lang="en-US" altLang="en-US" b="0" dirty="0">
                <a:ea typeface="ＭＳ Ｐゴシック" charset="-128"/>
              </a:rPr>
              <a:t>If you buy any interest in an individual life insurance policy on an employee, the premiums would not be tax deductible. (Life insurance premium is only a tax-deductible business expense when group term life insurance is purchased for all qualified employees.)</a:t>
            </a:r>
            <a:r>
              <a:rPr lang="en-US" altLang="en-US" b="1" dirty="0">
                <a:ea typeface="ＭＳ Ｐゴシック" charset="-128"/>
              </a:rPr>
              <a:t>NEXT SLIDE</a:t>
            </a:r>
          </a:p>
          <a:p>
            <a:endParaRPr lang="en-US" altLang="en-US" b="0" dirty="0">
              <a:ea typeface="ＭＳ Ｐゴシック" charset="-128"/>
            </a:endParaRPr>
          </a:p>
          <a:p>
            <a:endParaRPr lang="en-US" altLang="en-US" b="0" dirty="0">
              <a:ea typeface="ＭＳ Ｐゴシック" charset="-128"/>
            </a:endParaRPr>
          </a:p>
        </p:txBody>
      </p:sp>
      <p:sp>
        <p:nvSpPr>
          <p:cNvPr id="154628" name="Slide Number Placeholder 3"/>
          <p:cNvSpPr>
            <a:spLocks noGrp="1"/>
          </p:cNvSpPr>
          <p:nvPr>
            <p:ph type="sldNum" sz="quarter" idx="5"/>
          </p:nvPr>
        </p:nvSpPr>
        <p:spPr>
          <a:noFill/>
        </p:spPr>
        <p:txBody>
          <a:bodyPr/>
          <a:lstStyle>
            <a:lvl1pPr defTabSz="475453" eaLnBrk="0" hangingPunct="0">
              <a:defRPr>
                <a:solidFill>
                  <a:schemeClr val="tx1"/>
                </a:solidFill>
                <a:latin typeface="Calibri" pitchFamily="34" charset="0"/>
                <a:ea typeface="ＭＳ Ｐゴシック" charset="-128"/>
              </a:defRPr>
            </a:lvl1pPr>
            <a:lvl2pPr marL="731947" indent="-281517" defTabSz="475453" eaLnBrk="0" hangingPunct="0">
              <a:defRPr>
                <a:solidFill>
                  <a:schemeClr val="tx1"/>
                </a:solidFill>
                <a:latin typeface="Calibri" pitchFamily="34" charset="0"/>
                <a:ea typeface="ＭＳ Ｐゴシック" charset="-128"/>
              </a:defRPr>
            </a:lvl2pPr>
            <a:lvl3pPr marL="1126072" indent="-225215" defTabSz="475453" eaLnBrk="0" hangingPunct="0">
              <a:defRPr>
                <a:solidFill>
                  <a:schemeClr val="tx1"/>
                </a:solidFill>
                <a:latin typeface="Calibri" pitchFamily="34" charset="0"/>
                <a:ea typeface="ＭＳ Ｐゴシック" charset="-128"/>
              </a:defRPr>
            </a:lvl3pPr>
            <a:lvl4pPr marL="1576500" indent="-225215" defTabSz="475453" eaLnBrk="0" hangingPunct="0">
              <a:defRPr>
                <a:solidFill>
                  <a:schemeClr val="tx1"/>
                </a:solidFill>
                <a:latin typeface="Calibri" pitchFamily="34" charset="0"/>
                <a:ea typeface="ＭＳ Ｐゴシック" charset="-128"/>
              </a:defRPr>
            </a:lvl4pPr>
            <a:lvl5pPr marL="2026929" indent="-225215" defTabSz="475453" eaLnBrk="0" hangingPunct="0">
              <a:defRPr>
                <a:solidFill>
                  <a:schemeClr val="tx1"/>
                </a:solidFill>
                <a:latin typeface="Calibri" pitchFamily="34" charset="0"/>
                <a:ea typeface="ＭＳ Ｐゴシック" charset="-128"/>
              </a:defRPr>
            </a:lvl5pPr>
            <a:lvl6pPr marL="2477356"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6pPr>
            <a:lvl7pPr marL="2927785"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7pPr>
            <a:lvl8pPr marL="3378215"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8pPr>
            <a:lvl9pPr marL="3828643"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E19C6BF0-92B7-48BA-BB1C-5608D3FCB041}" type="slidenum">
              <a:rPr lang="en-US" altLang="en-US" smtClean="0"/>
              <a:pPr eaLnBrk="1" hangingPunct="1"/>
              <a:t>145</a:t>
            </a:fld>
            <a:endParaRPr lang="en-US" altLang="en-US"/>
          </a:p>
        </p:txBody>
      </p:sp>
    </p:spTree>
    <p:extLst>
      <p:ext uri="{BB962C8B-B14F-4D97-AF65-F5344CB8AC3E}">
        <p14:creationId xmlns:p14="http://schemas.microsoft.com/office/powerpoint/2010/main" val="6381844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a:noFill/>
        </p:spPr>
        <p:txBody>
          <a:bodyPr/>
          <a:lstStyle/>
          <a:p>
            <a:r>
              <a:rPr lang="en-US" altLang="en-US" b="0" dirty="0">
                <a:ea typeface="ＭＳ Ｐゴシック" charset="-128"/>
              </a:rPr>
              <a:t>As we previously mentioned, the</a:t>
            </a:r>
            <a:r>
              <a:rPr lang="en-US" altLang="en-US" b="0" baseline="0" dirty="0">
                <a:ea typeface="ＭＳ Ｐゴシック" charset="-128"/>
              </a:rPr>
              <a:t> premium amount that you, the employer, is paying for the life insurance policy is taxable to the key employee. </a:t>
            </a:r>
            <a:r>
              <a:rPr lang="en-US" altLang="en-US" b="0" dirty="0">
                <a:ea typeface="ＭＳ Ｐゴシック" charset="-128"/>
              </a:rPr>
              <a:t>You also have the choice of stepping up the bonus to your key employee (or yourself) in order to cover the taxes. This is sometimes refer to as using a double bonus.</a:t>
            </a:r>
          </a:p>
          <a:p>
            <a:endParaRPr lang="en-US" altLang="en-US" b="0" dirty="0">
              <a:ea typeface="ＭＳ Ｐゴシック" charset="-128"/>
            </a:endParaRPr>
          </a:p>
          <a:p>
            <a:r>
              <a:rPr lang="en-US" altLang="en-US" b="0" dirty="0">
                <a:ea typeface="ＭＳ Ｐゴシック" charset="-128"/>
              </a:rPr>
              <a:t>This chart hypothetically illustrates how this works.</a:t>
            </a:r>
          </a:p>
          <a:p>
            <a:r>
              <a:rPr lang="en-US" altLang="en-US" b="1" dirty="0">
                <a:ea typeface="ＭＳ Ｐゴシック" charset="-128"/>
              </a:rPr>
              <a:t>NEXT SLIDE</a:t>
            </a:r>
          </a:p>
          <a:p>
            <a:endParaRPr lang="en-US" altLang="en-US" dirty="0">
              <a:ea typeface="ＭＳ Ｐゴシック" charset="-128"/>
            </a:endParaRPr>
          </a:p>
          <a:p>
            <a:endParaRPr lang="en-US" altLang="en-US" dirty="0">
              <a:ea typeface="ＭＳ Ｐゴシック" charset="-128"/>
            </a:endParaRPr>
          </a:p>
        </p:txBody>
      </p:sp>
      <p:sp>
        <p:nvSpPr>
          <p:cNvPr id="155652" name="Slide Number Placeholder 3"/>
          <p:cNvSpPr>
            <a:spLocks noGrp="1"/>
          </p:cNvSpPr>
          <p:nvPr>
            <p:ph type="sldNum" sz="quarter" idx="5"/>
          </p:nvPr>
        </p:nvSpPr>
        <p:spPr>
          <a:noFill/>
        </p:spPr>
        <p:txBody>
          <a:bodyPr/>
          <a:lstStyle>
            <a:lvl1pPr defTabSz="475453" eaLnBrk="0" hangingPunct="0">
              <a:defRPr>
                <a:solidFill>
                  <a:schemeClr val="tx1"/>
                </a:solidFill>
                <a:latin typeface="Calibri" pitchFamily="34" charset="0"/>
                <a:ea typeface="ＭＳ Ｐゴシック" charset="-128"/>
              </a:defRPr>
            </a:lvl1pPr>
            <a:lvl2pPr marL="731947" indent="-281517" defTabSz="475453" eaLnBrk="0" hangingPunct="0">
              <a:defRPr>
                <a:solidFill>
                  <a:schemeClr val="tx1"/>
                </a:solidFill>
                <a:latin typeface="Calibri" pitchFamily="34" charset="0"/>
                <a:ea typeface="ＭＳ Ｐゴシック" charset="-128"/>
              </a:defRPr>
            </a:lvl2pPr>
            <a:lvl3pPr marL="1126072" indent="-225215" defTabSz="475453" eaLnBrk="0" hangingPunct="0">
              <a:defRPr>
                <a:solidFill>
                  <a:schemeClr val="tx1"/>
                </a:solidFill>
                <a:latin typeface="Calibri" pitchFamily="34" charset="0"/>
                <a:ea typeface="ＭＳ Ｐゴシック" charset="-128"/>
              </a:defRPr>
            </a:lvl3pPr>
            <a:lvl4pPr marL="1576500" indent="-225215" defTabSz="475453" eaLnBrk="0" hangingPunct="0">
              <a:defRPr>
                <a:solidFill>
                  <a:schemeClr val="tx1"/>
                </a:solidFill>
                <a:latin typeface="Calibri" pitchFamily="34" charset="0"/>
                <a:ea typeface="ＭＳ Ｐゴシック" charset="-128"/>
              </a:defRPr>
            </a:lvl4pPr>
            <a:lvl5pPr marL="2026929" indent="-225215" defTabSz="475453" eaLnBrk="0" hangingPunct="0">
              <a:defRPr>
                <a:solidFill>
                  <a:schemeClr val="tx1"/>
                </a:solidFill>
                <a:latin typeface="Calibri" pitchFamily="34" charset="0"/>
                <a:ea typeface="ＭＳ Ｐゴシック" charset="-128"/>
              </a:defRPr>
            </a:lvl5pPr>
            <a:lvl6pPr marL="2477356"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6pPr>
            <a:lvl7pPr marL="2927785"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7pPr>
            <a:lvl8pPr marL="3378215"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8pPr>
            <a:lvl9pPr marL="3828643"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4D62B810-C3E7-47A3-8C06-0CA1C35C059A}" type="slidenum">
              <a:rPr lang="en-US" altLang="en-US" smtClean="0"/>
              <a:pPr eaLnBrk="1" hangingPunct="1"/>
              <a:t>146</a:t>
            </a:fld>
            <a:endParaRPr lang="en-US" altLang="en-US"/>
          </a:p>
        </p:txBody>
      </p:sp>
    </p:spTree>
    <p:extLst>
      <p:ext uri="{BB962C8B-B14F-4D97-AF65-F5344CB8AC3E}">
        <p14:creationId xmlns:p14="http://schemas.microsoft.com/office/powerpoint/2010/main" val="8618404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xfrm>
            <a:off x="1227138" y="711200"/>
            <a:ext cx="4738687"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p:cNvSpPr>
          <p:nvPr>
            <p:ph type="body" idx="1"/>
          </p:nvPr>
        </p:nvSpPr>
        <p:spPr>
          <a:xfrm>
            <a:off x="719531" y="4501975"/>
            <a:ext cx="5753115" cy="4265359"/>
          </a:xfrm>
        </p:spPr>
        <p:txBody>
          <a:bodyPr/>
          <a:lstStyle/>
          <a:p>
            <a:pPr>
              <a:defRPr/>
            </a:pPr>
            <a:r>
              <a:rPr lang="en-US" b="0" dirty="0">
                <a:ea typeface="ＭＳ Ｐゴシック"/>
                <a:cs typeface="ＭＳ Ｐゴシック"/>
              </a:rPr>
              <a:t>There are also a number of benefits to you the employer with an executive bonus arrangement:</a:t>
            </a:r>
          </a:p>
          <a:p>
            <a:pPr marL="175237" indent="-175237">
              <a:buFont typeface="Arial" panose="020B0604020202020204" pitchFamily="34" charset="0"/>
              <a:buChar char="•"/>
              <a:defRPr/>
            </a:pPr>
            <a:r>
              <a:rPr lang="en-US" b="0" dirty="0">
                <a:ea typeface="ＭＳ Ｐゴシック"/>
                <a:cs typeface="ＭＳ Ｐゴシック"/>
              </a:rPr>
              <a:t>Reward and retain key</a:t>
            </a:r>
            <a:r>
              <a:rPr lang="en-US" b="0" baseline="0" dirty="0">
                <a:ea typeface="ＭＳ Ｐゴシック"/>
                <a:cs typeface="ＭＳ Ｐゴシック"/>
              </a:rPr>
              <a:t> employees</a:t>
            </a:r>
          </a:p>
          <a:p>
            <a:pPr marL="175237" indent="-175237">
              <a:buFont typeface="Arial" panose="020B0604020202020204" pitchFamily="34" charset="0"/>
              <a:buChar char="•"/>
              <a:defRPr/>
            </a:pPr>
            <a:r>
              <a:rPr lang="en-US" b="0" dirty="0">
                <a:ea typeface="ＭＳ Ｐゴシック"/>
                <a:cs typeface="ＭＳ Ｐゴシック"/>
              </a:rPr>
              <a:t>Premium payments currently deductible if:</a:t>
            </a:r>
          </a:p>
          <a:p>
            <a:pPr lvl="1" eaLnBrk="1" hangingPunct="1">
              <a:buFont typeface="Arial" pitchFamily="34" charset="0"/>
              <a:buChar char="-"/>
              <a:defRPr/>
            </a:pPr>
            <a:r>
              <a:rPr lang="en-US" b="0" dirty="0">
                <a:ea typeface="ＭＳ Ｐゴシック"/>
              </a:rPr>
              <a:t>considered “reasonable” compensation</a:t>
            </a:r>
          </a:p>
          <a:p>
            <a:pPr lvl="1" eaLnBrk="1" hangingPunct="1">
              <a:buFont typeface="Arial" pitchFamily="34" charset="0"/>
              <a:buChar char="-"/>
              <a:defRPr/>
            </a:pPr>
            <a:r>
              <a:rPr lang="en-US" b="0" dirty="0">
                <a:ea typeface="ＭＳ Ｐゴシック"/>
              </a:rPr>
              <a:t>employer is not be directly or indirectly a beneficiary </a:t>
            </a:r>
          </a:p>
          <a:p>
            <a:pPr lvl="1" eaLnBrk="1" hangingPunct="1">
              <a:buFont typeface="Arial" pitchFamily="34" charset="0"/>
              <a:buChar char="-"/>
              <a:defRPr/>
            </a:pPr>
            <a:r>
              <a:rPr lang="en-US" b="0" dirty="0">
                <a:ea typeface="ＭＳ Ｐゴシック"/>
              </a:rPr>
              <a:t>for certain employees of a publicly traded corporation, the deduction is limited to $1 million per employee</a:t>
            </a:r>
          </a:p>
          <a:p>
            <a:pPr marL="175237" indent="-175237">
              <a:buFont typeface="Arial" pitchFamily="34" charset="0"/>
              <a:buChar char="•"/>
              <a:defRPr/>
            </a:pPr>
            <a:r>
              <a:rPr lang="en-US" b="0" dirty="0">
                <a:ea typeface="ＭＳ Ｐゴシック"/>
                <a:cs typeface="ＭＳ Ｐゴシック"/>
              </a:rPr>
              <a:t>No contribution limits other than reasonable compensation, although there may be limits on premium allowed by the life insurance policy.</a:t>
            </a:r>
          </a:p>
          <a:p>
            <a:pPr marL="175237" indent="-175237">
              <a:buFont typeface="Arial" pitchFamily="34" charset="0"/>
              <a:buChar char="•"/>
              <a:defRPr/>
            </a:pPr>
            <a:r>
              <a:rPr lang="en-US" b="0" dirty="0">
                <a:ea typeface="ＭＳ Ｐゴシック"/>
                <a:cs typeface="ＭＳ Ｐゴシック"/>
              </a:rPr>
              <a:t>No administration costs; however, there are costs associated with the life insurance policy.</a:t>
            </a:r>
          </a:p>
          <a:p>
            <a:pPr marL="175237" indent="-175237">
              <a:buFont typeface="Arial" pitchFamily="34" charset="0"/>
              <a:buChar char="•"/>
              <a:defRPr/>
            </a:pPr>
            <a:r>
              <a:rPr lang="en-US" b="0" dirty="0">
                <a:ea typeface="ＭＳ Ｐゴシック"/>
                <a:cs typeface="ＭＳ Ｐゴシック"/>
              </a:rPr>
              <a:t>No participation requirements. Although keep in mind that most life insurance policies require health</a:t>
            </a:r>
            <a:r>
              <a:rPr lang="en-US" b="0" baseline="0" dirty="0">
                <a:ea typeface="ＭＳ Ｐゴシック"/>
                <a:cs typeface="ＭＳ Ｐゴシック"/>
              </a:rPr>
              <a:t> and </a:t>
            </a:r>
            <a:r>
              <a:rPr lang="en-US" b="0" dirty="0">
                <a:ea typeface="ＭＳ Ｐゴシック"/>
                <a:cs typeface="ＭＳ Ｐゴシック"/>
              </a:rPr>
              <a:t>financial underwriting.</a:t>
            </a:r>
          </a:p>
          <a:p>
            <a:pPr marL="175237" indent="-175237">
              <a:buFont typeface="Arial" pitchFamily="34" charset="0"/>
              <a:buChar char="•"/>
              <a:defRPr/>
            </a:pPr>
            <a:r>
              <a:rPr lang="en-US" b="0" dirty="0">
                <a:ea typeface="ＭＳ Ｐゴシック"/>
                <a:cs typeface="ＭＳ Ｐゴシック"/>
              </a:rPr>
              <a:t>May</a:t>
            </a:r>
            <a:r>
              <a:rPr lang="en-US" b="0" baseline="0" dirty="0">
                <a:ea typeface="ＭＳ Ｐゴシック"/>
                <a:cs typeface="ＭＳ Ｐゴシック"/>
              </a:rPr>
              <a:t> discontinue at any time</a:t>
            </a:r>
          </a:p>
          <a:p>
            <a:pPr marL="175237" indent="-175237">
              <a:buFont typeface="Arial" pitchFamily="34" charset="0"/>
              <a:buChar char="•"/>
              <a:defRPr/>
            </a:pPr>
            <a:r>
              <a:rPr lang="en-US" b="0" dirty="0">
                <a:ea typeface="ＭＳ Ｐゴシック"/>
                <a:cs typeface="ＭＳ Ｐゴシック"/>
              </a:rPr>
              <a:t>Simple arrangement</a:t>
            </a:r>
          </a:p>
          <a:p>
            <a:pPr>
              <a:defRPr/>
            </a:pPr>
            <a:endParaRPr lang="en-US" dirty="0">
              <a:ea typeface="ＭＳ Ｐゴシック"/>
              <a:cs typeface="ＭＳ Ｐゴシック"/>
            </a:endParaRPr>
          </a:p>
        </p:txBody>
      </p:sp>
    </p:spTree>
    <p:extLst>
      <p:ext uri="{BB962C8B-B14F-4D97-AF65-F5344CB8AC3E}">
        <p14:creationId xmlns:p14="http://schemas.microsoft.com/office/powerpoint/2010/main" val="5712555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bwMode="auto">
          <a:xfrm>
            <a:off x="1227138" y="711200"/>
            <a:ext cx="4738687"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a:xfrm>
            <a:off x="719531" y="4501975"/>
            <a:ext cx="5753115" cy="4265359"/>
          </a:xfrm>
        </p:spPr>
        <p:txBody>
          <a:bodyPr/>
          <a:lstStyle/>
          <a:p>
            <a:pPr>
              <a:defRPr/>
            </a:pPr>
            <a:r>
              <a:rPr lang="en-US" b="0" dirty="0">
                <a:ea typeface="ＭＳ Ｐゴシック"/>
                <a:cs typeface="ＭＳ Ｐゴシック"/>
              </a:rPr>
              <a:t>As a result of the executive bonus arrangement, there are a number of benefits and consequences to the employee:  </a:t>
            </a:r>
          </a:p>
          <a:p>
            <a:pPr eaLnBrk="1" hangingPunct="1">
              <a:defRPr/>
            </a:pPr>
            <a:r>
              <a:rPr lang="en-US" b="0" dirty="0">
                <a:ea typeface="ＭＳ Ｐゴシック"/>
                <a:cs typeface="ＭＳ Ｐゴシック"/>
              </a:rPr>
              <a:t>Death proceeds received income tax-free to the beneficiaries of your key employee</a:t>
            </a:r>
          </a:p>
          <a:p>
            <a:pPr eaLnBrk="1" hangingPunct="1">
              <a:defRPr/>
            </a:pPr>
            <a:r>
              <a:rPr lang="en-US" b="0" dirty="0">
                <a:ea typeface="ＭＳ Ｐゴシック"/>
                <a:cs typeface="ＭＳ Ｐゴシック"/>
              </a:rPr>
              <a:t>Tax-deferred growth on potential cash value accumulation</a:t>
            </a:r>
          </a:p>
          <a:p>
            <a:pPr eaLnBrk="1" hangingPunct="1">
              <a:defRPr/>
            </a:pPr>
            <a:r>
              <a:rPr lang="en-US" b="0" dirty="0">
                <a:ea typeface="ＭＳ Ｐゴシック"/>
                <a:cs typeface="ＭＳ Ｐゴシック"/>
              </a:rPr>
              <a:t>Income-tax-free access to any available cash value via policy loans or withdrawals to help supplement retirement income, if policy is not a Modified Endowment Contract (MEC)</a:t>
            </a:r>
          </a:p>
          <a:p>
            <a:pPr eaLnBrk="1" hangingPunct="1">
              <a:defRPr/>
            </a:pPr>
            <a:r>
              <a:rPr lang="en-US" b="0" dirty="0">
                <a:ea typeface="ＭＳ Ｐゴシック"/>
                <a:cs typeface="ＭＳ Ｐゴシック"/>
              </a:rPr>
              <a:t>No tax penalty for early loans or surrenders if policy is not a MEC and so long as the policy does not lapse</a:t>
            </a:r>
          </a:p>
          <a:p>
            <a:pPr eaLnBrk="1" hangingPunct="1">
              <a:defRPr/>
            </a:pPr>
            <a:r>
              <a:rPr lang="en-US" b="0" dirty="0">
                <a:ea typeface="ＭＳ Ｐゴシック"/>
                <a:cs typeface="ＭＳ Ｐゴシック"/>
              </a:rPr>
              <a:t>Security from corporate creditors</a:t>
            </a:r>
          </a:p>
          <a:p>
            <a:pPr eaLnBrk="1" hangingPunct="1">
              <a:defRPr/>
            </a:pPr>
            <a:r>
              <a:rPr lang="en-US" b="0" dirty="0">
                <a:ea typeface="ＭＳ Ｐゴシック"/>
                <a:cs typeface="ＭＳ Ｐゴシック"/>
              </a:rPr>
              <a:t>Access to any available cash value before retirement without employer’s consent</a:t>
            </a:r>
          </a:p>
          <a:p>
            <a:pPr eaLnBrk="1" hangingPunct="1">
              <a:defRPr/>
            </a:pPr>
            <a:r>
              <a:rPr lang="en-US" b="0" dirty="0">
                <a:ea typeface="ＭＳ Ｐゴシック"/>
                <a:cs typeface="ＭＳ Ｐゴシック"/>
              </a:rPr>
              <a:t>Simple arrangement to understand</a:t>
            </a:r>
          </a:p>
          <a:p>
            <a:pPr eaLnBrk="1" hangingPunct="1">
              <a:defRPr/>
            </a:pPr>
            <a:r>
              <a:rPr lang="en-US" b="0" dirty="0">
                <a:ea typeface="ＭＳ Ｐゴシック"/>
                <a:cs typeface="ＭＳ Ｐゴシック"/>
              </a:rPr>
              <a:t>Portable – the life insurance is owned by the employee.</a:t>
            </a:r>
          </a:p>
          <a:p>
            <a:pPr eaLnBrk="1" hangingPunct="1">
              <a:defRPr/>
            </a:pPr>
            <a:endParaRPr lang="en-US" b="0" dirty="0">
              <a:ea typeface="ＭＳ Ｐゴシック"/>
              <a:cs typeface="ＭＳ Ｐゴシック"/>
            </a:endParaRPr>
          </a:p>
          <a:p>
            <a:pPr eaLnBrk="1" hangingPunct="1">
              <a:defRPr/>
            </a:pPr>
            <a:r>
              <a:rPr lang="en-US" b="0" dirty="0">
                <a:ea typeface="ＭＳ Ｐゴシック"/>
                <a:cs typeface="ＭＳ Ｐゴシック"/>
              </a:rPr>
              <a:t>A consequence to the employee is that the bonus they receive to be used to pay the life insurance policy premium is treated as income and is taxable to the employee.</a:t>
            </a:r>
          </a:p>
          <a:p>
            <a:pPr>
              <a:defRPr/>
            </a:pPr>
            <a:r>
              <a:rPr lang="en-US" b="1" dirty="0">
                <a:ea typeface="ＭＳ Ｐゴシック"/>
                <a:cs typeface="ＭＳ Ｐゴシック"/>
              </a:rPr>
              <a:t>NEXT SLIDE</a:t>
            </a:r>
          </a:p>
        </p:txBody>
      </p:sp>
    </p:spTree>
    <p:extLst>
      <p:ext uri="{BB962C8B-B14F-4D97-AF65-F5344CB8AC3E}">
        <p14:creationId xmlns:p14="http://schemas.microsoft.com/office/powerpoint/2010/main" val="881989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xfrm>
            <a:off x="1227138" y="711200"/>
            <a:ext cx="4738687"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a:xfrm>
            <a:off x="719531" y="4501975"/>
            <a:ext cx="5753115" cy="4265359"/>
          </a:xfrm>
        </p:spPr>
        <p:txBody>
          <a:bodyPr/>
          <a:lstStyle/>
          <a:p>
            <a:pPr>
              <a:defRPr/>
            </a:pPr>
            <a:r>
              <a:rPr lang="en-US" b="0" dirty="0">
                <a:ea typeface="ＭＳ Ｐゴシック"/>
                <a:cs typeface="ＭＳ Ｐゴシック"/>
              </a:rPr>
              <a:t>As with anything else, there are some additional considerations to an executive bonus arrangement. </a:t>
            </a:r>
          </a:p>
          <a:p>
            <a:pPr>
              <a:defRPr/>
            </a:pPr>
            <a:r>
              <a:rPr lang="en-US" b="0" dirty="0">
                <a:ea typeface="ＭＳ Ｐゴシック"/>
                <a:cs typeface="ＭＳ Ｐゴシック"/>
              </a:rPr>
              <a:t>For example:</a:t>
            </a:r>
          </a:p>
          <a:p>
            <a:pPr eaLnBrk="1" hangingPunct="1">
              <a:defRPr/>
            </a:pPr>
            <a:r>
              <a:rPr lang="en-US" b="0" dirty="0">
                <a:ea typeface="ＭＳ Ｐゴシック"/>
                <a:cs typeface="ＭＳ Ｐゴシック"/>
              </a:rPr>
              <a:t>Your key employee could terminate employment with the employer at any time and take the life insurance policy with him or her.  </a:t>
            </a:r>
          </a:p>
          <a:p>
            <a:pPr eaLnBrk="1" hangingPunct="1">
              <a:defRPr/>
            </a:pPr>
            <a:r>
              <a:rPr lang="en-US" b="0" dirty="0">
                <a:ea typeface="ＭＳ Ｐゴシック"/>
                <a:cs typeface="ＭＳ Ｐゴシック"/>
              </a:rPr>
              <a:t>Also the employee must be insurable to do an executive bonus, though you could insure someone else and have the executive own the policy as long as the executive had an insurable interest in the other party.  </a:t>
            </a:r>
          </a:p>
          <a:p>
            <a:pPr eaLnBrk="1" hangingPunct="1">
              <a:defRPr/>
            </a:pPr>
            <a:r>
              <a:rPr lang="en-US" b="0" dirty="0">
                <a:ea typeface="ＭＳ Ｐゴシック"/>
                <a:cs typeface="ＭＳ Ｐゴシック"/>
              </a:rPr>
              <a:t>A consequence to the employee is that the bonus they receive to pay the life insurance policy premium is treated as income and is taxable to the employee.</a:t>
            </a:r>
          </a:p>
          <a:p>
            <a:pPr eaLnBrk="1" hangingPunct="1">
              <a:defRPr/>
            </a:pPr>
            <a:r>
              <a:rPr lang="en-US" b="0" dirty="0">
                <a:ea typeface="ＭＳ Ｐゴシック"/>
                <a:cs typeface="ＭＳ Ｐゴシック"/>
              </a:rPr>
              <a:t>A concern for executive bonus arrangements is that there is no golden handcuffing with them – which means there are no strings with an executive bonus arrangement that would tie the employee to the company and promote company loyalty.  </a:t>
            </a:r>
          </a:p>
          <a:p>
            <a:pPr eaLnBrk="1" hangingPunct="1">
              <a:defRPr/>
            </a:pPr>
            <a:r>
              <a:rPr lang="en-US" b="0" dirty="0">
                <a:ea typeface="ＭＳ Ｐゴシック"/>
                <a:cs typeface="ＭＳ Ｐゴシック"/>
              </a:rPr>
              <a:t>An attorney needs to be involved to draft the bonus arrangement.</a:t>
            </a:r>
          </a:p>
          <a:p>
            <a:pPr marL="228343" lvl="2" indent="-228343">
              <a:buFont typeface="Wingdings" pitchFamily="2" charset="2"/>
              <a:buChar char="§"/>
              <a:defRPr/>
            </a:pPr>
            <a:r>
              <a:rPr lang="en-US" dirty="0"/>
              <a:t>The cost of life insurance needs to be considered in this strategy.</a:t>
            </a:r>
          </a:p>
          <a:p>
            <a:pPr marL="228343" lvl="2" indent="-228343">
              <a:buFont typeface="Wingdings" pitchFamily="2" charset="2"/>
              <a:buChar char="§"/>
              <a:defRPr/>
            </a:pPr>
            <a:r>
              <a:rPr lang="en-US" dirty="0"/>
              <a:t>And finally, m</a:t>
            </a:r>
            <a:r>
              <a:rPr lang="en-US" dirty="0">
                <a:ea typeface="ＭＳ Ｐゴシック"/>
              </a:rPr>
              <a:t>ost life insurance policies require health and</a:t>
            </a:r>
            <a:r>
              <a:rPr lang="en-US" baseline="0" dirty="0">
                <a:ea typeface="ＭＳ Ｐゴシック"/>
              </a:rPr>
              <a:t> </a:t>
            </a:r>
            <a:r>
              <a:rPr lang="en-US" dirty="0">
                <a:ea typeface="ＭＳ Ｐゴシック"/>
              </a:rPr>
              <a:t>financial underwriting to qualify.</a:t>
            </a:r>
          </a:p>
          <a:p>
            <a:pPr>
              <a:defRPr/>
            </a:pPr>
            <a:r>
              <a:rPr lang="en-US" b="1" dirty="0">
                <a:ea typeface="ＭＳ Ｐゴシック"/>
                <a:cs typeface="ＭＳ Ｐゴシック"/>
              </a:rPr>
              <a:t>NEXT SLIDE</a:t>
            </a:r>
          </a:p>
        </p:txBody>
      </p:sp>
    </p:spTree>
    <p:extLst>
      <p:ext uri="{BB962C8B-B14F-4D97-AF65-F5344CB8AC3E}">
        <p14:creationId xmlns:p14="http://schemas.microsoft.com/office/powerpoint/2010/main" val="1802478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ea typeface="ＭＳ Ｐゴシック" charset="-128"/>
              </a:rPr>
              <a:t>A restricted executive bonus arrangement (REBA) can be another way to attract and retain key employees. This type of special benefit can help the key employees build loyalty to the business without the complexities of other types of plans.</a:t>
            </a:r>
          </a:p>
          <a:p>
            <a:pPr>
              <a:defRPr/>
            </a:pPr>
            <a:r>
              <a:rPr lang="en-US" b="0" dirty="0">
                <a:ea typeface="ＭＳ Ｐゴシック" charset="-128"/>
              </a:rPr>
              <a:t>This type of executive bonus arrangement has a golden handcuff on the policy that restricts the employee’s access to the policy’s available cash value. The employee needs to obtain your consent to access the available cash value in the policy up until a certain date. </a:t>
            </a:r>
          </a:p>
          <a:p>
            <a:pPr>
              <a:defRPr/>
            </a:pPr>
            <a:endParaRPr lang="en-US" b="0" dirty="0">
              <a:ea typeface="ＭＳ Ｐゴシック" charset="-128"/>
            </a:endParaRPr>
          </a:p>
          <a:p>
            <a:pPr eaLnBrk="1" hangingPunct="1">
              <a:defRPr/>
            </a:pPr>
            <a:r>
              <a:rPr lang="en-US" b="0" dirty="0">
                <a:ea typeface="ＭＳ Ｐゴシック" charset="-128"/>
              </a:rPr>
              <a:t>There are two parts to a REBA:  an executive bonus agreement which is drafted by an attorney, and a restricted policy agreement form from Allianz. </a:t>
            </a:r>
          </a:p>
          <a:p>
            <a:pPr marL="175237" indent="-175237">
              <a:buFont typeface="Arial" panose="020B0604020202020204" pitchFamily="34" charset="0"/>
              <a:buChar char="•"/>
              <a:defRPr/>
            </a:pPr>
            <a:r>
              <a:rPr lang="en-US" b="0" dirty="0">
                <a:ea typeface="ＭＳ Ｐゴシック" charset="-128"/>
              </a:rPr>
              <a:t>A REBA provides a key employee with a bonus that’s used to fund a life insurance policy. </a:t>
            </a:r>
          </a:p>
          <a:p>
            <a:pPr marL="175237" indent="-175237">
              <a:buFont typeface="Arial" panose="020B0604020202020204" pitchFamily="34" charset="0"/>
              <a:buChar char="•"/>
              <a:defRPr/>
            </a:pPr>
            <a:r>
              <a:rPr lang="en-US" b="0" dirty="0">
                <a:ea typeface="ＭＳ Ｐゴシック" charset="-128"/>
              </a:rPr>
              <a:t>The life insurance policy which is structured for a REBA generally would have the executive employee named the owner of the policy.  </a:t>
            </a:r>
          </a:p>
          <a:p>
            <a:pPr marL="175237" indent="-175237">
              <a:buFont typeface="Arial" panose="020B0604020202020204" pitchFamily="34" charset="0"/>
              <a:buChar char="•"/>
              <a:defRPr/>
            </a:pPr>
            <a:r>
              <a:rPr lang="en-US" b="0" dirty="0">
                <a:ea typeface="ＭＳ Ｐゴシック" charset="-128"/>
              </a:rPr>
              <a:t>Normally the executive employee is also the insured, however, if he/she is uninsurable, you could name someone else as the insured as long as the executive owns the policy and has an insurable interest in that other person (for example, a spouse could be named as the insured.)  When the executive is also the Insured, then he/she names someone else as beneficiary of the policy.  If someone other than the executive is the insured, then the executive is named as both the owner and the beneficiary of the policy.</a:t>
            </a:r>
          </a:p>
          <a:p>
            <a:pPr marL="175237" indent="-175237">
              <a:buFont typeface="Arial" panose="020B0604020202020204" pitchFamily="34" charset="0"/>
              <a:buChar char="•"/>
              <a:defRPr/>
            </a:pPr>
            <a:r>
              <a:rPr lang="en-US" b="0" dirty="0">
                <a:ea typeface="ＭＳ Ｐゴシック" charset="-128"/>
              </a:rPr>
              <a:t>This life insurance policy provides a death benefit to the employee’s family if the employee dies while the policy is in force. When special restrictions are included that limit the employee’s access to the policy’s available cash value until an agreed upon time, and possibly require the employee to pay back the employer all or part of the bonuses that are used to fund the life insurance policy, the REBA can be a powerful incentive for an employee to remain with the company.</a:t>
            </a:r>
            <a:endParaRPr lang="en-US" b="1" baseline="0" dirty="0"/>
          </a:p>
          <a:p>
            <a:endParaRPr lang="en-US" b="1" baseline="0" dirty="0"/>
          </a:p>
          <a:p>
            <a:endParaRPr lang="en-US" b="1" baseline="0" dirty="0"/>
          </a:p>
          <a:p>
            <a:r>
              <a:rPr lang="en-US" b="1" baseline="0" dirty="0"/>
              <a:t>Next slide.</a:t>
            </a:r>
          </a:p>
          <a:p>
            <a:endParaRPr lang="en-US" b="1" baseline="0" dirty="0"/>
          </a:p>
          <a:p>
            <a:endParaRPr lang="en-US" b="0" dirty="0"/>
          </a:p>
        </p:txBody>
      </p:sp>
      <p:sp>
        <p:nvSpPr>
          <p:cNvPr id="4" name="Slide Number Placeholder 3"/>
          <p:cNvSpPr>
            <a:spLocks noGrp="1"/>
          </p:cNvSpPr>
          <p:nvPr>
            <p:ph type="sldNum" sz="quarter" idx="10"/>
          </p:nvPr>
        </p:nvSpPr>
        <p:spPr/>
        <p:txBody>
          <a:bodyPr/>
          <a:lstStyle/>
          <a:p>
            <a:fld id="{9822377F-CD6F-4F89-9CFB-291DEE796115}" type="slidenum">
              <a:rPr lang="en-US" smtClean="0"/>
              <a:t>150</a:t>
            </a:fld>
            <a:endParaRPr lang="en-US"/>
          </a:p>
        </p:txBody>
      </p:sp>
    </p:spTree>
    <p:extLst>
      <p:ext uri="{BB962C8B-B14F-4D97-AF65-F5344CB8AC3E}">
        <p14:creationId xmlns:p14="http://schemas.microsoft.com/office/powerpoint/2010/main" val="104079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05208">
              <a:defRPr/>
            </a:pPr>
            <a:r>
              <a:rPr lang="en-US" dirty="0"/>
              <a:t>Across the board,</a:t>
            </a:r>
            <a:r>
              <a:rPr lang="en-US" baseline="0" dirty="0"/>
              <a:t> we receive exceptional ratings from the various rating agencies, leading to an overall Comdex Ranking of 96. </a:t>
            </a:r>
          </a:p>
          <a:p>
            <a:pPr defTabSz="1005208">
              <a:defRPr/>
            </a:pPr>
            <a:r>
              <a:rPr lang="en-US" baseline="0" dirty="0"/>
              <a:t>In comparison the Average Comdex ranking for the 25 largest companies is 91 our of 100, and the industry average is 80. </a:t>
            </a:r>
          </a:p>
          <a:p>
            <a:pPr defTabSz="1005208">
              <a:defRPr/>
            </a:pPr>
            <a:r>
              <a:rPr lang="en-US" baseline="0" dirty="0"/>
              <a:t>It’s not just about rankings and numbers, though. It’s about helping to give your clients the peace of mind that Columbus Life can and will keep the commitments we make in our policies.</a:t>
            </a:r>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64</a:t>
            </a:fld>
            <a:endParaRPr lang="en-US"/>
          </a:p>
        </p:txBody>
      </p:sp>
    </p:spTree>
    <p:extLst>
      <p:ext uri="{BB962C8B-B14F-4D97-AF65-F5344CB8AC3E}">
        <p14:creationId xmlns:p14="http://schemas.microsoft.com/office/powerpoint/2010/main" val="6053929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Characteristics</a:t>
            </a:r>
            <a:r>
              <a:rPr lang="en-US" baseline="0" dirty="0"/>
              <a:t> of a REBA:</a:t>
            </a:r>
          </a:p>
          <a:p>
            <a:pPr marL="350474" lvl="1" indent="-350474">
              <a:buFont typeface="Arial" panose="020B0604020202020204" pitchFamily="34" charset="0"/>
              <a:buChar char="•"/>
            </a:pPr>
            <a:r>
              <a:rPr lang="en-US" dirty="0">
                <a:solidFill>
                  <a:schemeClr val="tx1"/>
                </a:solidFill>
              </a:rPr>
              <a:t>Executive is the insured, owner of the policy, and names a beneficiary</a:t>
            </a:r>
          </a:p>
          <a:p>
            <a:pPr lvl="1"/>
            <a:endParaRPr lang="en-US" dirty="0">
              <a:solidFill>
                <a:schemeClr val="tx1"/>
              </a:solidFill>
            </a:endParaRPr>
          </a:p>
          <a:p>
            <a:pPr marL="350474" lvl="1" indent="-350474">
              <a:buFont typeface="Arial" panose="020B0604020202020204" pitchFamily="34" charset="0"/>
              <a:buChar char="•"/>
            </a:pPr>
            <a:r>
              <a:rPr lang="en-US" dirty="0">
                <a:solidFill>
                  <a:schemeClr val="tx1"/>
                </a:solidFill>
              </a:rPr>
              <a:t>Employee cannot access cash value without employer’s consent</a:t>
            </a:r>
          </a:p>
          <a:p>
            <a:pPr lvl="1"/>
            <a:endParaRPr lang="en-US" dirty="0">
              <a:solidFill>
                <a:schemeClr val="tx1"/>
              </a:solidFill>
            </a:endParaRPr>
          </a:p>
          <a:p>
            <a:pPr marL="350474" lvl="1" indent="-350474">
              <a:buFont typeface="Arial" panose="020B0604020202020204" pitchFamily="34" charset="0"/>
              <a:buChar char="•"/>
            </a:pPr>
            <a:r>
              <a:rPr lang="en-US" dirty="0">
                <a:solidFill>
                  <a:schemeClr val="tx1"/>
                </a:solidFill>
              </a:rPr>
              <a:t>If the employee leaves the business, they may be required to pay back all or part of the bonus used to fund the life insurance</a:t>
            </a:r>
          </a:p>
          <a:p>
            <a:pPr marL="350474" lvl="1" indent="-350474">
              <a:buFont typeface="Arial" panose="020B0604020202020204" pitchFamily="34" charset="0"/>
              <a:buChar char="•"/>
            </a:pPr>
            <a:endParaRPr lang="en-US" dirty="0">
              <a:solidFill>
                <a:schemeClr val="tx1"/>
              </a:solidFill>
            </a:endParaRPr>
          </a:p>
          <a:p>
            <a:pPr marL="350474" lvl="1" indent="-350474">
              <a:buFont typeface="Arial" panose="020B0604020202020204" pitchFamily="34" charset="0"/>
              <a:buChar char="•"/>
            </a:pPr>
            <a:r>
              <a:rPr lang="en-US" dirty="0">
                <a:solidFill>
                  <a:schemeClr val="tx1"/>
                </a:solidFill>
              </a:rPr>
              <a:t>At a predetermined date the restrictions on the policy will be lifted</a:t>
            </a:r>
          </a:p>
          <a:p>
            <a:endParaRPr lang="en-US" dirty="0"/>
          </a:p>
          <a:p>
            <a:r>
              <a:rPr lang="en-US" dirty="0"/>
              <a:t>Next slide. </a:t>
            </a:r>
          </a:p>
          <a:p>
            <a:endParaRPr lang="en-US" dirty="0"/>
          </a:p>
        </p:txBody>
      </p:sp>
      <p:sp>
        <p:nvSpPr>
          <p:cNvPr id="4" name="Slide Number Placeholder 3"/>
          <p:cNvSpPr>
            <a:spLocks noGrp="1"/>
          </p:cNvSpPr>
          <p:nvPr>
            <p:ph type="sldNum" sz="quarter" idx="10"/>
          </p:nvPr>
        </p:nvSpPr>
        <p:spPr/>
        <p:txBody>
          <a:bodyPr/>
          <a:lstStyle/>
          <a:p>
            <a:fld id="{9822377F-CD6F-4F89-9CFB-291DEE796115}" type="slidenum">
              <a:rPr lang="en-US" smtClean="0"/>
              <a:t>151</a:t>
            </a:fld>
            <a:endParaRPr lang="en-US"/>
          </a:p>
        </p:txBody>
      </p:sp>
    </p:spTree>
    <p:extLst>
      <p:ext uri="{BB962C8B-B14F-4D97-AF65-F5344CB8AC3E}">
        <p14:creationId xmlns:p14="http://schemas.microsoft.com/office/powerpoint/2010/main" val="9060303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p:txBody>
          <a:bodyPr/>
          <a:lstStyle/>
          <a:p>
            <a:pPr>
              <a:defRPr/>
            </a:pPr>
            <a:r>
              <a:rPr lang="en-US" sz="1000" dirty="0">
                <a:ea typeface="ＭＳ Ｐゴシック"/>
                <a:cs typeface="ＭＳ Ｐゴシック"/>
              </a:rPr>
              <a:t>Here’s a hypothetical example of how a restricted executive bonus arrangement works. </a:t>
            </a:r>
          </a:p>
          <a:p>
            <a:pPr>
              <a:buFont typeface="+mj-lt"/>
              <a:buAutoNum type="arabicPeriod"/>
              <a:defRPr/>
            </a:pPr>
            <a:r>
              <a:rPr lang="en-US" sz="1000" dirty="0"/>
              <a:t>Integrated, Inc. pays Michelle a bonus, and she pays a premium to fund a life insurance policy or, for convenience purposes, Integrated pays the premium on the policy directly to Allianz on behalf of Michelle and treats the premium as a bonus paid to Michelle.</a:t>
            </a:r>
          </a:p>
          <a:p>
            <a:pPr>
              <a:buFont typeface="+mj-lt"/>
              <a:buAutoNum type="arabicPeriod"/>
              <a:defRPr/>
            </a:pPr>
            <a:r>
              <a:rPr lang="en-US" sz="1000" dirty="0"/>
              <a:t>Michelle is named the owner of the life insurance policy insuring her life, and she names the beneficiary of the policy.</a:t>
            </a:r>
          </a:p>
          <a:p>
            <a:pPr>
              <a:buFont typeface="+mj-lt"/>
              <a:buAutoNum type="arabicPeriod"/>
              <a:defRPr/>
            </a:pPr>
            <a:r>
              <a:rPr lang="en-US" sz="1000" dirty="0"/>
              <a:t>The REBA requires two documents signed by the employer and the employee:</a:t>
            </a:r>
          </a:p>
          <a:p>
            <a:pPr lvl="1" indent="-228343">
              <a:buFont typeface="Arial" pitchFamily="34" charset="0"/>
              <a:buChar char="-"/>
              <a:defRPr/>
            </a:pPr>
            <a:r>
              <a:rPr lang="en-US" sz="1000" dirty="0">
                <a:cs typeface="ＭＳ Ｐゴシック" pitchFamily="-112" charset="-128"/>
              </a:rPr>
              <a:t>An </a:t>
            </a:r>
            <a:r>
              <a:rPr lang="en-US" sz="1000" i="1" dirty="0">
                <a:cs typeface="ＭＳ Ｐゴシック" pitchFamily="-112" charset="-128"/>
              </a:rPr>
              <a:t>executive bonus agreement </a:t>
            </a:r>
            <a:r>
              <a:rPr lang="en-US" sz="1000" dirty="0">
                <a:cs typeface="ＭＳ Ｐゴシック" pitchFamily="-112" charset="-128"/>
              </a:rPr>
              <a:t>that’s drafted by the employee’s or employer’s attorney and includes details on the bonus, </a:t>
            </a:r>
            <a:r>
              <a:rPr lang="fr-FR" sz="1000" dirty="0">
                <a:cs typeface="ＭＳ Ｐゴシック" pitchFamily="-112" charset="-128"/>
              </a:rPr>
              <a:t>restriction, repayment guidelines, termination date, etc.</a:t>
            </a:r>
          </a:p>
          <a:p>
            <a:pPr lvl="1" indent="-228343">
              <a:buFont typeface="Arial" pitchFamily="34" charset="0"/>
              <a:buChar char="-"/>
              <a:defRPr/>
            </a:pPr>
            <a:r>
              <a:rPr lang="en-US" sz="1000" dirty="0">
                <a:cs typeface="ＭＳ Ｐゴシック" pitchFamily="-112" charset="-128"/>
              </a:rPr>
              <a:t>A </a:t>
            </a:r>
            <a:r>
              <a:rPr lang="en-US" sz="1000" i="1" dirty="0">
                <a:cs typeface="ＭＳ Ｐゴシック" pitchFamily="-112" charset="-128"/>
              </a:rPr>
              <a:t>restricted policy agreement </a:t>
            </a:r>
            <a:r>
              <a:rPr lang="en-US" sz="1000" dirty="0">
                <a:cs typeface="ＭＳ Ｐゴシック" pitchFamily="-112" charset="-128"/>
              </a:rPr>
              <a:t>that restricts employee’s access to the available cash value unless the employer approves, and will include a predetermined date when the restriction terminates.</a:t>
            </a:r>
          </a:p>
          <a:p>
            <a:pPr>
              <a:buFont typeface="+mj-lt"/>
              <a:buAutoNum type="arabicPeriod"/>
              <a:defRPr/>
            </a:pPr>
            <a:r>
              <a:rPr lang="en-US" sz="1000" dirty="0"/>
              <a:t>Integrated continues to make annual premium payments on behalf of Michelle while she remains employed with Integrated, as agreed upon by Michelle and Integrated. Michelle is taxed on those premiums as a bonus.</a:t>
            </a:r>
          </a:p>
          <a:p>
            <a:pPr>
              <a:buFont typeface="+mj-lt"/>
              <a:buAutoNum type="arabicPeriod"/>
              <a:defRPr/>
            </a:pPr>
            <a:r>
              <a:rPr lang="en-US" sz="1000" dirty="0"/>
              <a:t>If Michelle works at Integrated until the applicable predetermined date, the restriction is lifted, and she then has entire control of the life insurance policy.</a:t>
            </a:r>
          </a:p>
          <a:p>
            <a:pPr>
              <a:buFont typeface="+mj-lt"/>
              <a:buAutoNum type="arabicPeriod"/>
              <a:defRPr/>
            </a:pPr>
            <a:r>
              <a:rPr lang="en-US" sz="1000" dirty="0"/>
              <a:t>If Michelle quits working at Integrated before the applicable predetermined date, she may owe back some or all of the premium bonuses that were used to fund a life insurance policy.</a:t>
            </a:r>
          </a:p>
          <a:p>
            <a:pPr>
              <a:buFont typeface="+mj-lt"/>
              <a:buAutoNum type="arabicPeriod"/>
              <a:defRPr/>
            </a:pPr>
            <a:r>
              <a:rPr lang="en-US" sz="1000" dirty="0"/>
              <a:t>If Michelle dies while the life insurance policy is in force, her chosen beneficiaries receive the death benefit on the policy.</a:t>
            </a:r>
            <a:endParaRPr lang="en-US" sz="1000" dirty="0">
              <a:ea typeface="ＭＳ Ｐゴシック"/>
              <a:cs typeface="ＭＳ Ｐゴシック"/>
            </a:endParaRPr>
          </a:p>
          <a:p>
            <a:pPr>
              <a:defRPr/>
            </a:pPr>
            <a:r>
              <a:rPr lang="en-US" sz="1000" dirty="0">
                <a:ea typeface="ＭＳ Ｐゴシック"/>
                <a:cs typeface="ＭＳ Ｐゴシック"/>
              </a:rPr>
              <a:t>NEXT SLIDE</a:t>
            </a:r>
          </a:p>
        </p:txBody>
      </p:sp>
      <p:sp>
        <p:nvSpPr>
          <p:cNvPr id="165892" name="Slide Number Placeholder 3"/>
          <p:cNvSpPr>
            <a:spLocks noGrp="1"/>
          </p:cNvSpPr>
          <p:nvPr>
            <p:ph type="sldNum" sz="quarter" idx="5"/>
          </p:nvPr>
        </p:nvSpPr>
        <p:spPr>
          <a:noFill/>
        </p:spPr>
        <p:txBody>
          <a:bodyPr/>
          <a:lstStyle>
            <a:lvl1pPr defTabSz="475453" eaLnBrk="0" hangingPunct="0">
              <a:defRPr>
                <a:solidFill>
                  <a:schemeClr val="tx1"/>
                </a:solidFill>
                <a:latin typeface="Calibri" pitchFamily="34" charset="0"/>
                <a:ea typeface="ＭＳ Ｐゴシック" charset="-128"/>
              </a:defRPr>
            </a:lvl1pPr>
            <a:lvl2pPr marL="731947" indent="-281517" defTabSz="475453" eaLnBrk="0" hangingPunct="0">
              <a:defRPr>
                <a:solidFill>
                  <a:schemeClr val="tx1"/>
                </a:solidFill>
                <a:latin typeface="Calibri" pitchFamily="34" charset="0"/>
                <a:ea typeface="ＭＳ Ｐゴシック" charset="-128"/>
              </a:defRPr>
            </a:lvl2pPr>
            <a:lvl3pPr marL="1126072" indent="-225215" defTabSz="475453" eaLnBrk="0" hangingPunct="0">
              <a:defRPr>
                <a:solidFill>
                  <a:schemeClr val="tx1"/>
                </a:solidFill>
                <a:latin typeface="Calibri" pitchFamily="34" charset="0"/>
                <a:ea typeface="ＭＳ Ｐゴシック" charset="-128"/>
              </a:defRPr>
            </a:lvl3pPr>
            <a:lvl4pPr marL="1576500" indent="-225215" defTabSz="475453" eaLnBrk="0" hangingPunct="0">
              <a:defRPr>
                <a:solidFill>
                  <a:schemeClr val="tx1"/>
                </a:solidFill>
                <a:latin typeface="Calibri" pitchFamily="34" charset="0"/>
                <a:ea typeface="ＭＳ Ｐゴシック" charset="-128"/>
              </a:defRPr>
            </a:lvl4pPr>
            <a:lvl5pPr marL="2026929" indent="-225215" defTabSz="475453" eaLnBrk="0" hangingPunct="0">
              <a:defRPr>
                <a:solidFill>
                  <a:schemeClr val="tx1"/>
                </a:solidFill>
                <a:latin typeface="Calibri" pitchFamily="34" charset="0"/>
                <a:ea typeface="ＭＳ Ｐゴシック" charset="-128"/>
              </a:defRPr>
            </a:lvl5pPr>
            <a:lvl6pPr marL="2477356"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6pPr>
            <a:lvl7pPr marL="2927785"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7pPr>
            <a:lvl8pPr marL="3378215"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8pPr>
            <a:lvl9pPr marL="3828643" indent="-225215" algn="ctr" defTabSz="475453"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1E7B8503-0A38-485E-A5EF-8C855A5B3D93}" type="slidenum">
              <a:rPr lang="en-US" altLang="en-US" smtClean="0"/>
              <a:pPr eaLnBrk="1" hangingPunct="1"/>
              <a:t>152</a:t>
            </a:fld>
            <a:endParaRPr lang="en-US" altLang="en-US"/>
          </a:p>
        </p:txBody>
      </p:sp>
    </p:spTree>
    <p:extLst>
      <p:ext uri="{BB962C8B-B14F-4D97-AF65-F5344CB8AC3E}">
        <p14:creationId xmlns:p14="http://schemas.microsoft.com/office/powerpoint/2010/main" val="23769571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961264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154</a:t>
            </a:fld>
            <a:endParaRPr lang="en-US"/>
          </a:p>
        </p:txBody>
      </p:sp>
    </p:spTree>
    <p:extLst>
      <p:ext uri="{BB962C8B-B14F-4D97-AF65-F5344CB8AC3E}">
        <p14:creationId xmlns:p14="http://schemas.microsoft.com/office/powerpoint/2010/main" val="33905603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155</a:t>
            </a:fld>
            <a:endParaRPr lang="en-US"/>
          </a:p>
        </p:txBody>
      </p:sp>
    </p:spTree>
    <p:extLst>
      <p:ext uri="{BB962C8B-B14F-4D97-AF65-F5344CB8AC3E}">
        <p14:creationId xmlns:p14="http://schemas.microsoft.com/office/powerpoint/2010/main" val="30158467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156</a:t>
            </a:fld>
            <a:endParaRPr lang="en-US"/>
          </a:p>
        </p:txBody>
      </p:sp>
    </p:spTree>
    <p:extLst>
      <p:ext uri="{BB962C8B-B14F-4D97-AF65-F5344CB8AC3E}">
        <p14:creationId xmlns:p14="http://schemas.microsoft.com/office/powerpoint/2010/main" val="3907696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157</a:t>
            </a:fld>
            <a:endParaRPr lang="en-US"/>
          </a:p>
        </p:txBody>
      </p:sp>
    </p:spTree>
    <p:extLst>
      <p:ext uri="{BB962C8B-B14F-4D97-AF65-F5344CB8AC3E}">
        <p14:creationId xmlns:p14="http://schemas.microsoft.com/office/powerpoint/2010/main" val="14473697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158</a:t>
            </a:fld>
            <a:endParaRPr lang="en-US"/>
          </a:p>
        </p:txBody>
      </p:sp>
    </p:spTree>
    <p:extLst>
      <p:ext uri="{BB962C8B-B14F-4D97-AF65-F5344CB8AC3E}">
        <p14:creationId xmlns:p14="http://schemas.microsoft.com/office/powerpoint/2010/main" val="38368705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159</a:t>
            </a:fld>
            <a:endParaRPr lang="en-US"/>
          </a:p>
        </p:txBody>
      </p:sp>
    </p:spTree>
    <p:extLst>
      <p:ext uri="{BB962C8B-B14F-4D97-AF65-F5344CB8AC3E}">
        <p14:creationId xmlns:p14="http://schemas.microsoft.com/office/powerpoint/2010/main" val="17062226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160</a:t>
            </a:fld>
            <a:endParaRPr lang="en-US"/>
          </a:p>
        </p:txBody>
      </p:sp>
    </p:spTree>
    <p:extLst>
      <p:ext uri="{BB962C8B-B14F-4D97-AF65-F5344CB8AC3E}">
        <p14:creationId xmlns:p14="http://schemas.microsoft.com/office/powerpoint/2010/main" val="4227004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547">
              <a:defRPr/>
            </a:pPr>
            <a:r>
              <a:rPr lang="en-US" dirty="0"/>
              <a:t>Strength matters. And it shouldn’t just</a:t>
            </a:r>
            <a:r>
              <a:rPr lang="en-US" baseline="0" dirty="0"/>
              <a:t> matter to policy holders, but also to producers, because the strength of the life insurance carrier impacts the ability of that carrier to build and maintain strong relationships with the agents contracted to sell their products, and keep the commitments they’ve made to policyholders and producers alike. The last few years of volatility and uncertainty in the economy has certainly impacted the value consumers place in the strength of the company they are buying a financial product from. Marketing departments recognize this as well, and if you look at the promotional materials of many life insurance companies on the market, regardless of the company’s financial ratings or history, there may be a section touting the financial strength of the company. And, at the end of the day, the financial ratings and balance sheets of the company tell the true story of how “strong” a company </a:t>
            </a:r>
            <a:r>
              <a:rPr lang="en-US" u="sng" baseline="0" dirty="0"/>
              <a:t>really</a:t>
            </a:r>
            <a:r>
              <a:rPr lang="en-US" baseline="0" dirty="0"/>
              <a:t> is.</a:t>
            </a:r>
            <a:endParaRPr lang="en-US" dirty="0"/>
          </a:p>
          <a:p>
            <a:r>
              <a:rPr lang="en-US" baseline="0" dirty="0"/>
              <a:t>Columbus Life is a proud member of the Western &amp; Southern Financial Group. Western &amp; Southern is one of the financially strongest life insurance groups worldwide, providing  strength and support that enhances the value Columbus Life can offer to producers and clients alike.</a:t>
            </a:r>
            <a:endParaRPr lang="en-US" dirty="0"/>
          </a:p>
          <a:p>
            <a:endParaRPr lang="en-US" dirty="0"/>
          </a:p>
        </p:txBody>
      </p:sp>
      <p:sp>
        <p:nvSpPr>
          <p:cNvPr id="4" name="Slide Number Placeholder 3"/>
          <p:cNvSpPr>
            <a:spLocks noGrp="1"/>
          </p:cNvSpPr>
          <p:nvPr>
            <p:ph type="sldNum" sz="quarter" idx="10"/>
          </p:nvPr>
        </p:nvSpPr>
        <p:spPr/>
        <p:txBody>
          <a:bodyPr/>
          <a:lstStyle/>
          <a:p>
            <a:fld id="{A29E607C-6725-42DF-B9CC-2D6CDBCFD16E}" type="slidenum">
              <a:rPr lang="en-US" smtClean="0"/>
              <a:pPr/>
              <a:t>65</a:t>
            </a:fld>
            <a:endParaRPr lang="en-US"/>
          </a:p>
        </p:txBody>
      </p:sp>
    </p:spTree>
    <p:extLst>
      <p:ext uri="{BB962C8B-B14F-4D97-AF65-F5344CB8AC3E}">
        <p14:creationId xmlns:p14="http://schemas.microsoft.com/office/powerpoint/2010/main" val="15137856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161</a:t>
            </a:fld>
            <a:endParaRPr lang="en-US"/>
          </a:p>
        </p:txBody>
      </p:sp>
    </p:spTree>
    <p:extLst>
      <p:ext uri="{BB962C8B-B14F-4D97-AF65-F5344CB8AC3E}">
        <p14:creationId xmlns:p14="http://schemas.microsoft.com/office/powerpoint/2010/main" val="29967334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162</a:t>
            </a:fld>
            <a:endParaRPr lang="en-US"/>
          </a:p>
        </p:txBody>
      </p:sp>
    </p:spTree>
    <p:extLst>
      <p:ext uri="{BB962C8B-B14F-4D97-AF65-F5344CB8AC3E}">
        <p14:creationId xmlns:p14="http://schemas.microsoft.com/office/powerpoint/2010/main" val="41042049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163</a:t>
            </a:fld>
            <a:endParaRPr lang="en-US"/>
          </a:p>
        </p:txBody>
      </p:sp>
    </p:spTree>
    <p:extLst>
      <p:ext uri="{BB962C8B-B14F-4D97-AF65-F5344CB8AC3E}">
        <p14:creationId xmlns:p14="http://schemas.microsoft.com/office/powerpoint/2010/main" val="38166646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164</a:t>
            </a:fld>
            <a:endParaRPr lang="en-US"/>
          </a:p>
        </p:txBody>
      </p:sp>
    </p:spTree>
    <p:extLst>
      <p:ext uri="{BB962C8B-B14F-4D97-AF65-F5344CB8AC3E}">
        <p14:creationId xmlns:p14="http://schemas.microsoft.com/office/powerpoint/2010/main" val="35328991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165</a:t>
            </a:fld>
            <a:endParaRPr lang="en-US"/>
          </a:p>
        </p:txBody>
      </p:sp>
    </p:spTree>
    <p:extLst>
      <p:ext uri="{BB962C8B-B14F-4D97-AF65-F5344CB8AC3E}">
        <p14:creationId xmlns:p14="http://schemas.microsoft.com/office/powerpoint/2010/main" val="1818685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166</a:t>
            </a:fld>
            <a:endParaRPr lang="en-US"/>
          </a:p>
        </p:txBody>
      </p:sp>
    </p:spTree>
    <p:extLst>
      <p:ext uri="{BB962C8B-B14F-4D97-AF65-F5344CB8AC3E}">
        <p14:creationId xmlns:p14="http://schemas.microsoft.com/office/powerpoint/2010/main" val="2667561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167</a:t>
            </a:fld>
            <a:endParaRPr lang="en-US"/>
          </a:p>
        </p:txBody>
      </p:sp>
    </p:spTree>
    <p:extLst>
      <p:ext uri="{BB962C8B-B14F-4D97-AF65-F5344CB8AC3E}">
        <p14:creationId xmlns:p14="http://schemas.microsoft.com/office/powerpoint/2010/main" val="31510378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168</a:t>
            </a:fld>
            <a:endParaRPr lang="en-US"/>
          </a:p>
        </p:txBody>
      </p:sp>
    </p:spTree>
    <p:extLst>
      <p:ext uri="{BB962C8B-B14F-4D97-AF65-F5344CB8AC3E}">
        <p14:creationId xmlns:p14="http://schemas.microsoft.com/office/powerpoint/2010/main" val="32839799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169</a:t>
            </a:fld>
            <a:endParaRPr lang="en-US"/>
          </a:p>
        </p:txBody>
      </p:sp>
    </p:spTree>
    <p:extLst>
      <p:ext uri="{BB962C8B-B14F-4D97-AF65-F5344CB8AC3E}">
        <p14:creationId xmlns:p14="http://schemas.microsoft.com/office/powerpoint/2010/main" val="38404898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E38B6-69A5-4BAE-BF9A-A298F627B266}" type="slidenum">
              <a:rPr lang="en-US" smtClean="0"/>
              <a:t>170</a:t>
            </a:fld>
            <a:endParaRPr lang="en-US"/>
          </a:p>
        </p:txBody>
      </p:sp>
    </p:spTree>
    <p:extLst>
      <p:ext uri="{BB962C8B-B14F-4D97-AF65-F5344CB8AC3E}">
        <p14:creationId xmlns:p14="http://schemas.microsoft.com/office/powerpoint/2010/main" val="944941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009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1"/>
          <p:cNvSpPr>
            <a:spLocks noGrp="1"/>
          </p:cNvSpPr>
          <p:nvPr>
            <p:ph type="ctrTitle"/>
          </p:nvPr>
        </p:nvSpPr>
        <p:spPr>
          <a:xfrm>
            <a:off x="719053" y="1517184"/>
            <a:ext cx="5238266" cy="1416157"/>
          </a:xfrm>
        </p:spPr>
        <p:txBody>
          <a:bodyPr anchor="t">
            <a:noAutofit/>
          </a:bodyPr>
          <a:lstStyle>
            <a:lvl1pPr algn="l">
              <a:lnSpc>
                <a:spcPct val="80000"/>
              </a:lnSpc>
              <a:defRPr sz="5400" b="0" i="0" baseline="0">
                <a:solidFill>
                  <a:srgbClr val="FFFFFF"/>
                </a:solidFill>
                <a:latin typeface="FS Elliot Pro"/>
                <a:cs typeface="FS Elliot Pro"/>
              </a:defRPr>
            </a:lvl1pPr>
          </a:lstStyle>
          <a:p>
            <a:endParaRPr lang="en-US" dirty="0"/>
          </a:p>
        </p:txBody>
      </p:sp>
      <p:sp>
        <p:nvSpPr>
          <p:cNvPr id="15" name="Subtitle 2"/>
          <p:cNvSpPr>
            <a:spLocks noGrp="1"/>
          </p:cNvSpPr>
          <p:nvPr>
            <p:ph type="subTitle" idx="1" hasCustomPrompt="1"/>
          </p:nvPr>
        </p:nvSpPr>
        <p:spPr>
          <a:xfrm>
            <a:off x="783037" y="3992443"/>
            <a:ext cx="4158766" cy="452967"/>
          </a:xfrm>
          <a:prstGeom prst="rect">
            <a:avLst/>
          </a:prstGeom>
        </p:spPr>
        <p:txBody>
          <a:bodyPr>
            <a:normAutofit/>
          </a:bodyPr>
          <a:lstStyle>
            <a:lvl1pPr marL="0" indent="0" algn="l">
              <a:lnSpc>
                <a:spcPct val="80000"/>
              </a:lnSpc>
              <a:buNone/>
              <a:defRPr sz="2000" b="0" i="0" baseline="0">
                <a:solidFill>
                  <a:srgbClr val="FFFFFF"/>
                </a:solidFill>
                <a:latin typeface="FS Elliot Pro"/>
                <a:cs typeface="FS Elliot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Paul Sargent, CLU®, ChFC, CLF</a:t>
            </a:r>
          </a:p>
        </p:txBody>
      </p:sp>
      <p:sp>
        <p:nvSpPr>
          <p:cNvPr id="16" name="Text Placeholder 10"/>
          <p:cNvSpPr>
            <a:spLocks noGrp="1"/>
          </p:cNvSpPr>
          <p:nvPr>
            <p:ph type="body" sz="quarter" idx="10" hasCustomPrompt="1"/>
          </p:nvPr>
        </p:nvSpPr>
        <p:spPr>
          <a:xfrm>
            <a:off x="782553" y="4485244"/>
            <a:ext cx="4159250" cy="298832"/>
          </a:xfrm>
          <a:prstGeom prst="rect">
            <a:avLst/>
          </a:prstGeom>
        </p:spPr>
        <p:txBody>
          <a:bodyPr>
            <a:normAutofit/>
          </a:bodyPr>
          <a:lstStyle>
            <a:lvl1pPr marL="0" indent="0">
              <a:lnSpc>
                <a:spcPct val="50000"/>
              </a:lnSpc>
              <a:buNone/>
              <a:defRPr sz="1400" baseline="0">
                <a:solidFill>
                  <a:srgbClr val="FFFFFF"/>
                </a:solidFill>
              </a:defRPr>
            </a:lvl1pPr>
          </a:lstStyle>
          <a:p>
            <a:pPr lvl="0"/>
            <a:r>
              <a:rPr lang="en-US" dirty="0"/>
              <a:t>RVP – Business Owner &amp; Executive Solutions</a:t>
            </a:r>
          </a:p>
        </p:txBody>
      </p:sp>
      <p:sp>
        <p:nvSpPr>
          <p:cNvPr id="17" name="Text Placeholder 8"/>
          <p:cNvSpPr>
            <a:spLocks noGrp="1"/>
          </p:cNvSpPr>
          <p:nvPr>
            <p:ph type="body" sz="quarter" idx="11" hasCustomPrompt="1"/>
          </p:nvPr>
        </p:nvSpPr>
        <p:spPr>
          <a:xfrm>
            <a:off x="763133" y="2933341"/>
            <a:ext cx="5194186" cy="711200"/>
          </a:xfrm>
        </p:spPr>
        <p:txBody>
          <a:bodyPr>
            <a:noAutofit/>
          </a:bodyPr>
          <a:lstStyle>
            <a:lvl1pPr marL="0" indent="0" algn="l">
              <a:buNone/>
              <a:defRPr sz="2400" b="0" i="0" baseline="0">
                <a:solidFill>
                  <a:srgbClr val="FFFFFF"/>
                </a:solidFill>
                <a:latin typeface="FS Elliot Pro"/>
                <a:cs typeface="FS Elliot Pro"/>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dirty="0"/>
              <a:t>Sub-title, should only be one line.</a:t>
            </a:r>
          </a:p>
        </p:txBody>
      </p:sp>
      <p:sp>
        <p:nvSpPr>
          <p:cNvPr id="13" name="Rectangle 12"/>
          <p:cNvSpPr/>
          <p:nvPr userDrawn="1"/>
        </p:nvSpPr>
        <p:spPr>
          <a:xfrm>
            <a:off x="8543640" y="1948233"/>
            <a:ext cx="600361" cy="2938448"/>
          </a:xfrm>
          <a:custGeom>
            <a:avLst/>
            <a:gdLst/>
            <a:ahLst/>
            <a:cxnLst/>
            <a:rect l="l" t="t" r="r" b="b"/>
            <a:pathLst>
              <a:path w="600361" h="2938448">
                <a:moveTo>
                  <a:pt x="600361" y="0"/>
                </a:moveTo>
                <a:lnTo>
                  <a:pt x="600361" y="2938448"/>
                </a:lnTo>
                <a:lnTo>
                  <a:pt x="479829" y="2805829"/>
                </a:lnTo>
                <a:cubicBezTo>
                  <a:pt x="180070" y="2442605"/>
                  <a:pt x="0" y="1976943"/>
                  <a:pt x="0" y="1469224"/>
                </a:cubicBezTo>
                <a:cubicBezTo>
                  <a:pt x="0" y="961505"/>
                  <a:pt x="180070" y="495843"/>
                  <a:pt x="479829" y="132619"/>
                </a:cubicBezTo>
                <a:close/>
              </a:path>
            </a:pathLst>
          </a:custGeom>
          <a:solidFill>
            <a:srgbClr val="00C1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Principal_sm_white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745" y="6145542"/>
            <a:ext cx="1383792" cy="390144"/>
          </a:xfrm>
          <a:prstGeom prst="rect">
            <a:avLst/>
          </a:prstGeom>
        </p:spPr>
      </p:pic>
    </p:spTree>
    <p:extLst>
      <p:ext uri="{BB962C8B-B14F-4D97-AF65-F5344CB8AC3E}">
        <p14:creationId xmlns:p14="http://schemas.microsoft.com/office/powerpoint/2010/main" val="147950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ight Tex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64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9071" y="0"/>
            <a:ext cx="9144000" cy="6858000"/>
          </a:xfrm>
          <a:prstGeom prst="rect">
            <a:avLst/>
          </a:prstGeom>
        </p:spPr>
        <p:txBody>
          <a:bodyPr vert="horz"/>
          <a:lstStyle>
            <a:lvl1pPr marL="0" indent="0">
              <a:buNone/>
              <a:defRPr sz="1200">
                <a:solidFill>
                  <a:srgbClr val="7F7F7F"/>
                </a:solidFill>
              </a:defRPr>
            </a:lvl1pPr>
          </a:lstStyle>
          <a:p>
            <a:endParaRPr lang="en-US" dirty="0"/>
          </a:p>
        </p:txBody>
      </p:sp>
      <p:sp>
        <p:nvSpPr>
          <p:cNvPr id="14" name="Text Placeholder 10"/>
          <p:cNvSpPr>
            <a:spLocks noGrp="1"/>
          </p:cNvSpPr>
          <p:nvPr>
            <p:ph type="body" sz="quarter" idx="11" hasCustomPrompt="1"/>
          </p:nvPr>
        </p:nvSpPr>
        <p:spPr>
          <a:xfrm>
            <a:off x="618974" y="1293139"/>
            <a:ext cx="3903866" cy="1577769"/>
          </a:xfrm>
          <a:prstGeom prst="rect">
            <a:avLst/>
          </a:prstGeom>
        </p:spPr>
        <p:txBody>
          <a:bodyPr vert="horz">
            <a:normAutofit/>
          </a:bodyPr>
          <a:lstStyle>
            <a:lvl1pPr marL="0" indent="0">
              <a:buNone/>
              <a:defRPr sz="2800" b="0" i="0" baseline="0">
                <a:solidFill>
                  <a:schemeClr val="bg1"/>
                </a:solidFill>
                <a:latin typeface="FS Elliot Pro"/>
                <a:cs typeface="FS Elliot Pro"/>
              </a:defRPr>
            </a:lvl1pPr>
          </a:lstStyle>
          <a:p>
            <a:pPr lvl="0"/>
            <a:r>
              <a:rPr lang="en-US" dirty="0"/>
              <a:t>Use for images with dark backgrounds</a:t>
            </a:r>
          </a:p>
        </p:txBody>
      </p:sp>
    </p:spTree>
    <p:extLst>
      <p:ext uri="{BB962C8B-B14F-4D97-AF65-F5344CB8AC3E}">
        <p14:creationId xmlns:p14="http://schemas.microsoft.com/office/powerpoint/2010/main" val="150281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Dark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sz="1200">
                <a:solidFill>
                  <a:srgbClr val="7F7F7F"/>
                </a:solidFill>
              </a:defRPr>
            </a:lvl1pPr>
          </a:lstStyle>
          <a:p>
            <a:endParaRPr lang="en-US" dirty="0"/>
          </a:p>
        </p:txBody>
      </p:sp>
      <p:sp>
        <p:nvSpPr>
          <p:cNvPr id="14" name="Text Placeholder 10"/>
          <p:cNvSpPr>
            <a:spLocks noGrp="1"/>
          </p:cNvSpPr>
          <p:nvPr>
            <p:ph type="body" sz="quarter" idx="11" hasCustomPrompt="1"/>
          </p:nvPr>
        </p:nvSpPr>
        <p:spPr>
          <a:xfrm>
            <a:off x="618974" y="1293139"/>
            <a:ext cx="3903866" cy="1577769"/>
          </a:xfrm>
          <a:prstGeom prst="rect">
            <a:avLst/>
          </a:prstGeom>
        </p:spPr>
        <p:txBody>
          <a:bodyPr vert="horz">
            <a:normAutofit/>
          </a:bodyPr>
          <a:lstStyle>
            <a:lvl1pPr marL="0" indent="0">
              <a:buNone/>
              <a:defRPr sz="2800" b="0" i="0" baseline="0">
                <a:solidFill>
                  <a:srgbClr val="13294B"/>
                </a:solidFill>
                <a:latin typeface="FS Elliot Pro"/>
                <a:cs typeface="FS Elliot Pro"/>
              </a:defRPr>
            </a:lvl1pPr>
          </a:lstStyle>
          <a:p>
            <a:pPr lvl="0"/>
            <a:r>
              <a:rPr lang="en-US" dirty="0"/>
              <a:t>Use for images with light backgrounds</a:t>
            </a:r>
          </a:p>
        </p:txBody>
      </p:sp>
    </p:spTree>
    <p:extLst>
      <p:ext uri="{BB962C8B-B14F-4D97-AF65-F5344CB8AC3E}">
        <p14:creationId xmlns:p14="http://schemas.microsoft.com/office/powerpoint/2010/main" val="1756503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1" name="Text Placeholder 2"/>
          <p:cNvSpPr>
            <a:spLocks noGrp="1"/>
          </p:cNvSpPr>
          <p:nvPr>
            <p:ph type="body" sz="quarter" idx="14" hasCustomPrompt="1"/>
          </p:nvPr>
        </p:nvSpPr>
        <p:spPr>
          <a:xfrm>
            <a:off x="601578" y="790413"/>
            <a:ext cx="6840631" cy="635399"/>
          </a:xfrm>
        </p:spPr>
        <p:txBody>
          <a:bodyPr>
            <a:normAutofit/>
          </a:bodyPr>
          <a:lstStyle>
            <a:lvl1pPr marL="0" indent="0">
              <a:lnSpc>
                <a:spcPct val="80000"/>
              </a:lnSpc>
              <a:buNone/>
              <a:defRPr sz="2800" b="0" i="0">
                <a:solidFill>
                  <a:schemeClr val="tx1"/>
                </a:solidFill>
                <a:latin typeface="FS Elliot Pro"/>
                <a:cs typeface="FS Elliot Pro"/>
              </a:defRPr>
            </a:lvl1pPr>
          </a:lstStyle>
          <a:p>
            <a:pPr lvl="0"/>
            <a:r>
              <a:rPr lang="en-US" dirty="0"/>
              <a:t>Slide title goes here</a:t>
            </a:r>
          </a:p>
        </p:txBody>
      </p:sp>
      <p:sp>
        <p:nvSpPr>
          <p:cNvPr id="10" name="Oval 9"/>
          <p:cNvSpPr/>
          <p:nvPr userDrawn="1"/>
        </p:nvSpPr>
        <p:spPr>
          <a:xfrm>
            <a:off x="692405" y="2235513"/>
            <a:ext cx="2356012" cy="2356012"/>
          </a:xfrm>
          <a:prstGeom prst="ellipse">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3357884" y="2235513"/>
            <a:ext cx="2356012" cy="23560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6021234" y="2235513"/>
            <a:ext cx="2356012" cy="2356012"/>
          </a:xfrm>
          <a:prstGeom prst="ellipse">
            <a:avLst/>
          </a:prstGeom>
          <a:solidFill>
            <a:srgbClr val="464E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2"/>
          <p:cNvSpPr>
            <a:spLocks noGrp="1"/>
          </p:cNvSpPr>
          <p:nvPr>
            <p:ph type="body" sz="quarter" idx="10" hasCustomPrompt="1"/>
          </p:nvPr>
        </p:nvSpPr>
        <p:spPr>
          <a:xfrm>
            <a:off x="866281" y="3186019"/>
            <a:ext cx="1603375" cy="422275"/>
          </a:xfrm>
        </p:spPr>
        <p:txBody>
          <a:bodyPr anchor="ctr">
            <a:noAutofit/>
          </a:bodyPr>
          <a:lstStyle>
            <a:lvl1pPr marL="0" indent="0">
              <a:buNone/>
              <a:defRPr sz="2600">
                <a:solidFill>
                  <a:schemeClr val="bg1"/>
                </a:solidFill>
              </a:defRPr>
            </a:lvl1pPr>
          </a:lstStyle>
          <a:p>
            <a:pPr lvl="0"/>
            <a:r>
              <a:rPr lang="en-US" dirty="0"/>
              <a:t>Title</a:t>
            </a:r>
          </a:p>
        </p:txBody>
      </p:sp>
      <p:sp>
        <p:nvSpPr>
          <p:cNvPr id="19" name="Text Placeholder 2"/>
          <p:cNvSpPr>
            <a:spLocks noGrp="1"/>
          </p:cNvSpPr>
          <p:nvPr>
            <p:ph type="body" sz="quarter" idx="11" hasCustomPrompt="1"/>
          </p:nvPr>
        </p:nvSpPr>
        <p:spPr>
          <a:xfrm>
            <a:off x="3558836" y="3186019"/>
            <a:ext cx="1603375" cy="422275"/>
          </a:xfrm>
        </p:spPr>
        <p:txBody>
          <a:bodyPr anchor="ctr">
            <a:noAutofit/>
          </a:bodyPr>
          <a:lstStyle>
            <a:lvl1pPr marL="0" indent="0">
              <a:buNone/>
              <a:defRPr sz="2600">
                <a:solidFill>
                  <a:schemeClr val="bg1"/>
                </a:solidFill>
              </a:defRPr>
            </a:lvl1pPr>
          </a:lstStyle>
          <a:p>
            <a:pPr lvl="0"/>
            <a:r>
              <a:rPr lang="en-US" dirty="0"/>
              <a:t>Title</a:t>
            </a:r>
          </a:p>
        </p:txBody>
      </p:sp>
      <p:sp>
        <p:nvSpPr>
          <p:cNvPr id="22" name="Text Placeholder 2"/>
          <p:cNvSpPr>
            <a:spLocks noGrp="1"/>
          </p:cNvSpPr>
          <p:nvPr>
            <p:ph type="body" sz="quarter" idx="12" hasCustomPrompt="1"/>
          </p:nvPr>
        </p:nvSpPr>
        <p:spPr>
          <a:xfrm>
            <a:off x="6250458" y="3173458"/>
            <a:ext cx="1603375" cy="422275"/>
          </a:xfrm>
        </p:spPr>
        <p:txBody>
          <a:bodyPr anchor="ctr">
            <a:noAutofit/>
          </a:bodyPr>
          <a:lstStyle>
            <a:lvl1pPr marL="0" indent="0">
              <a:buNone/>
              <a:defRPr sz="2600">
                <a:solidFill>
                  <a:schemeClr val="bg1"/>
                </a:solidFill>
              </a:defRPr>
            </a:lvl1pPr>
          </a:lstStyle>
          <a:p>
            <a:pPr lvl="0"/>
            <a:r>
              <a:rPr lang="en-US" dirty="0"/>
              <a:t>Title</a:t>
            </a:r>
          </a:p>
        </p:txBody>
      </p:sp>
      <p:pic>
        <p:nvPicPr>
          <p:cNvPr id="14" name="Picture 13"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400803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ircles">
    <p:spTree>
      <p:nvGrpSpPr>
        <p:cNvPr id="1" name=""/>
        <p:cNvGrpSpPr/>
        <p:nvPr/>
      </p:nvGrpSpPr>
      <p:grpSpPr>
        <a:xfrm>
          <a:off x="0" y="0"/>
          <a:ext cx="0" cy="0"/>
          <a:chOff x="0" y="0"/>
          <a:chExt cx="0" cy="0"/>
        </a:xfrm>
      </p:grpSpPr>
      <p:sp>
        <p:nvSpPr>
          <p:cNvPr id="3" name="Text Placeholder 2"/>
          <p:cNvSpPr>
            <a:spLocks noGrp="1"/>
          </p:cNvSpPr>
          <p:nvPr>
            <p:ph type="body" sz="quarter" idx="14" hasCustomPrompt="1"/>
          </p:nvPr>
        </p:nvSpPr>
        <p:spPr>
          <a:xfrm>
            <a:off x="601578" y="790413"/>
            <a:ext cx="6840631" cy="635399"/>
          </a:xfrm>
        </p:spPr>
        <p:txBody>
          <a:bodyPr>
            <a:normAutofit/>
          </a:bodyPr>
          <a:lstStyle>
            <a:lvl1pPr marL="0" indent="0">
              <a:lnSpc>
                <a:spcPct val="80000"/>
              </a:lnSpc>
              <a:buNone/>
              <a:defRPr sz="2800" b="0" i="0">
                <a:latin typeface="FS Elliot Pro"/>
                <a:cs typeface="FS Elliot Pro"/>
              </a:defRPr>
            </a:lvl1pPr>
          </a:lstStyle>
          <a:p>
            <a:pPr lvl="0"/>
            <a:r>
              <a:rPr lang="en-US" dirty="0"/>
              <a:t>Slide title goes here</a:t>
            </a:r>
          </a:p>
        </p:txBody>
      </p:sp>
      <p:sp>
        <p:nvSpPr>
          <p:cNvPr id="12" name="Oval 11"/>
          <p:cNvSpPr/>
          <p:nvPr userDrawn="1"/>
        </p:nvSpPr>
        <p:spPr>
          <a:xfrm>
            <a:off x="601577" y="2641864"/>
            <a:ext cx="1765300" cy="1765300"/>
          </a:xfrm>
          <a:prstGeom prst="ellipse">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2620877" y="2641864"/>
            <a:ext cx="1765300" cy="1765300"/>
          </a:xfrm>
          <a:prstGeom prst="ellipse">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4640177" y="2641864"/>
            <a:ext cx="1765300" cy="17653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6659477" y="2641864"/>
            <a:ext cx="1765300" cy="1765300"/>
          </a:xfrm>
          <a:prstGeom prst="ellipse">
            <a:avLst/>
          </a:prstGeom>
          <a:solidFill>
            <a:srgbClr val="464E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2"/>
          <p:cNvSpPr>
            <a:spLocks noGrp="1"/>
          </p:cNvSpPr>
          <p:nvPr>
            <p:ph type="body" sz="quarter" idx="10" hasCustomPrompt="1"/>
          </p:nvPr>
        </p:nvSpPr>
        <p:spPr>
          <a:xfrm>
            <a:off x="703547" y="3295835"/>
            <a:ext cx="1390968" cy="422275"/>
          </a:xfrm>
        </p:spPr>
        <p:txBody>
          <a:bodyPr anchor="ctr">
            <a:noAutofit/>
          </a:bodyPr>
          <a:lstStyle>
            <a:lvl1pPr marL="0" indent="0">
              <a:buNone/>
              <a:defRPr sz="2000">
                <a:solidFill>
                  <a:schemeClr val="bg1"/>
                </a:solidFill>
              </a:defRPr>
            </a:lvl1pPr>
          </a:lstStyle>
          <a:p>
            <a:pPr lvl="0"/>
            <a:r>
              <a:rPr lang="en-US" dirty="0"/>
              <a:t>Title</a:t>
            </a:r>
          </a:p>
        </p:txBody>
      </p:sp>
      <p:sp>
        <p:nvSpPr>
          <p:cNvPr id="22" name="Text Placeholder 2"/>
          <p:cNvSpPr>
            <a:spLocks noGrp="1"/>
          </p:cNvSpPr>
          <p:nvPr>
            <p:ph type="body" sz="quarter" idx="11" hasCustomPrompt="1"/>
          </p:nvPr>
        </p:nvSpPr>
        <p:spPr>
          <a:xfrm>
            <a:off x="2763214" y="3302004"/>
            <a:ext cx="1390968" cy="422275"/>
          </a:xfrm>
        </p:spPr>
        <p:txBody>
          <a:bodyPr anchor="ctr">
            <a:noAutofit/>
          </a:bodyPr>
          <a:lstStyle>
            <a:lvl1pPr marL="0" indent="0">
              <a:buNone/>
              <a:defRPr sz="2000">
                <a:solidFill>
                  <a:schemeClr val="bg1"/>
                </a:solidFill>
              </a:defRPr>
            </a:lvl1pPr>
          </a:lstStyle>
          <a:p>
            <a:pPr lvl="0"/>
            <a:r>
              <a:rPr lang="en-US" dirty="0"/>
              <a:t>Title</a:t>
            </a:r>
          </a:p>
        </p:txBody>
      </p:sp>
      <p:sp>
        <p:nvSpPr>
          <p:cNvPr id="23" name="Text Placeholder 2"/>
          <p:cNvSpPr>
            <a:spLocks noGrp="1"/>
          </p:cNvSpPr>
          <p:nvPr>
            <p:ph type="body" sz="quarter" idx="12" hasCustomPrompt="1"/>
          </p:nvPr>
        </p:nvSpPr>
        <p:spPr>
          <a:xfrm>
            <a:off x="4775949" y="3308173"/>
            <a:ext cx="1390968" cy="422275"/>
          </a:xfrm>
        </p:spPr>
        <p:txBody>
          <a:bodyPr anchor="ctr">
            <a:noAutofit/>
          </a:bodyPr>
          <a:lstStyle>
            <a:lvl1pPr marL="0" indent="0">
              <a:buNone/>
              <a:defRPr sz="2000">
                <a:solidFill>
                  <a:schemeClr val="bg1"/>
                </a:solidFill>
              </a:defRPr>
            </a:lvl1pPr>
          </a:lstStyle>
          <a:p>
            <a:pPr lvl="0"/>
            <a:r>
              <a:rPr lang="en-US" dirty="0"/>
              <a:t>Title</a:t>
            </a:r>
          </a:p>
        </p:txBody>
      </p:sp>
      <p:sp>
        <p:nvSpPr>
          <p:cNvPr id="24" name="Text Placeholder 2"/>
          <p:cNvSpPr>
            <a:spLocks noGrp="1"/>
          </p:cNvSpPr>
          <p:nvPr>
            <p:ph type="body" sz="quarter" idx="13" hasCustomPrompt="1"/>
          </p:nvPr>
        </p:nvSpPr>
        <p:spPr>
          <a:xfrm>
            <a:off x="6835616" y="3314342"/>
            <a:ext cx="1390968" cy="422275"/>
          </a:xfrm>
        </p:spPr>
        <p:txBody>
          <a:bodyPr anchor="ctr">
            <a:noAutofit/>
          </a:bodyPr>
          <a:lstStyle>
            <a:lvl1pPr marL="0" indent="0">
              <a:buNone/>
              <a:defRPr sz="2000">
                <a:solidFill>
                  <a:schemeClr val="bg1"/>
                </a:solidFill>
              </a:defRPr>
            </a:lvl1pPr>
          </a:lstStyle>
          <a:p>
            <a:pPr lvl="0"/>
            <a:r>
              <a:rPr lang="en-US" dirty="0"/>
              <a:t>Title</a:t>
            </a:r>
          </a:p>
        </p:txBody>
      </p:sp>
      <p:pic>
        <p:nvPicPr>
          <p:cNvPr id="13" name="Picture 12"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15723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 Template">
    <p:spTree>
      <p:nvGrpSpPr>
        <p:cNvPr id="1" name=""/>
        <p:cNvGrpSpPr/>
        <p:nvPr/>
      </p:nvGrpSpPr>
      <p:grpSpPr>
        <a:xfrm>
          <a:off x="0" y="0"/>
          <a:ext cx="0" cy="0"/>
          <a:chOff x="0" y="0"/>
          <a:chExt cx="0" cy="0"/>
        </a:xfrm>
      </p:grpSpPr>
      <p:sp>
        <p:nvSpPr>
          <p:cNvPr id="28" name="Text Placeholder 2"/>
          <p:cNvSpPr>
            <a:spLocks noGrp="1"/>
          </p:cNvSpPr>
          <p:nvPr>
            <p:ph type="body" sz="quarter" idx="19" hasCustomPrompt="1"/>
          </p:nvPr>
        </p:nvSpPr>
        <p:spPr>
          <a:xfrm>
            <a:off x="601578" y="790413"/>
            <a:ext cx="6840631" cy="635399"/>
          </a:xfrm>
        </p:spPr>
        <p:txBody>
          <a:bodyPr>
            <a:normAutofit/>
          </a:bodyPr>
          <a:lstStyle>
            <a:lvl1pPr marL="0" indent="0">
              <a:lnSpc>
                <a:spcPct val="80000"/>
              </a:lnSpc>
              <a:buNone/>
              <a:defRPr sz="2800" b="0" i="0">
                <a:solidFill>
                  <a:schemeClr val="tx1"/>
                </a:solidFill>
                <a:latin typeface="FS Elliot Pro"/>
                <a:cs typeface="FS Elliot Pro"/>
              </a:defRPr>
            </a:lvl1pPr>
          </a:lstStyle>
          <a:p>
            <a:pPr lvl="0"/>
            <a:r>
              <a:rPr lang="en-US" dirty="0"/>
              <a:t>Slide title goes here</a:t>
            </a:r>
          </a:p>
        </p:txBody>
      </p:sp>
      <p:sp>
        <p:nvSpPr>
          <p:cNvPr id="11" name="Picture Placeholder 15"/>
          <p:cNvSpPr>
            <a:spLocks noGrp="1"/>
          </p:cNvSpPr>
          <p:nvPr>
            <p:ph type="pic" sz="quarter" idx="12"/>
          </p:nvPr>
        </p:nvSpPr>
        <p:spPr>
          <a:xfrm>
            <a:off x="1155700" y="2648315"/>
            <a:ext cx="1320800" cy="1320800"/>
          </a:xfrm>
          <a:prstGeom prst="rect">
            <a:avLst/>
          </a:prstGeom>
        </p:spPr>
        <p:txBody>
          <a:bodyPr vert="horz"/>
          <a:lstStyle>
            <a:lvl1pPr marL="0" indent="0">
              <a:buNone/>
              <a:defRPr sz="1200">
                <a:solidFill>
                  <a:schemeClr val="bg1">
                    <a:lumMod val="50000"/>
                  </a:schemeClr>
                </a:solidFill>
              </a:defRPr>
            </a:lvl1pPr>
          </a:lstStyle>
          <a:p>
            <a:endParaRPr lang="en-US" dirty="0"/>
          </a:p>
        </p:txBody>
      </p:sp>
      <p:sp>
        <p:nvSpPr>
          <p:cNvPr id="12" name="Picture Placeholder 15"/>
          <p:cNvSpPr>
            <a:spLocks noGrp="1"/>
          </p:cNvSpPr>
          <p:nvPr>
            <p:ph type="pic" sz="quarter" idx="13"/>
          </p:nvPr>
        </p:nvSpPr>
        <p:spPr>
          <a:xfrm>
            <a:off x="3822700" y="2648315"/>
            <a:ext cx="1320800" cy="1320800"/>
          </a:xfrm>
          <a:prstGeom prst="rect">
            <a:avLst/>
          </a:prstGeom>
        </p:spPr>
        <p:txBody>
          <a:bodyPr vert="horz"/>
          <a:lstStyle>
            <a:lvl1pPr marL="0" indent="0">
              <a:buNone/>
              <a:defRPr sz="1200">
                <a:solidFill>
                  <a:schemeClr val="bg1">
                    <a:lumMod val="50000"/>
                  </a:schemeClr>
                </a:solidFill>
              </a:defRPr>
            </a:lvl1pPr>
          </a:lstStyle>
          <a:p>
            <a:endParaRPr lang="en-US" dirty="0"/>
          </a:p>
        </p:txBody>
      </p:sp>
      <p:sp>
        <p:nvSpPr>
          <p:cNvPr id="13" name="Picture Placeholder 15"/>
          <p:cNvSpPr>
            <a:spLocks noGrp="1"/>
          </p:cNvSpPr>
          <p:nvPr>
            <p:ph type="pic" sz="quarter" idx="14"/>
          </p:nvPr>
        </p:nvSpPr>
        <p:spPr>
          <a:xfrm>
            <a:off x="6565900" y="2648315"/>
            <a:ext cx="1320800" cy="1320800"/>
          </a:xfrm>
          <a:prstGeom prst="rect">
            <a:avLst/>
          </a:prstGeom>
        </p:spPr>
        <p:txBody>
          <a:bodyPr vert="horz"/>
          <a:lstStyle>
            <a:lvl1pPr marL="0" indent="0">
              <a:buNone/>
              <a:defRPr sz="1200">
                <a:solidFill>
                  <a:schemeClr val="bg1">
                    <a:lumMod val="50000"/>
                  </a:schemeClr>
                </a:solidFill>
              </a:defRPr>
            </a:lvl1pPr>
          </a:lstStyle>
          <a:p>
            <a:endParaRPr lang="en-US" dirty="0"/>
          </a:p>
        </p:txBody>
      </p:sp>
      <p:sp>
        <p:nvSpPr>
          <p:cNvPr id="14" name="Text Placeholder 24"/>
          <p:cNvSpPr>
            <a:spLocks noGrp="1"/>
          </p:cNvSpPr>
          <p:nvPr>
            <p:ph type="body" sz="quarter" idx="16" hasCustomPrompt="1"/>
          </p:nvPr>
        </p:nvSpPr>
        <p:spPr>
          <a:xfrm>
            <a:off x="755650" y="4032615"/>
            <a:ext cx="2076449" cy="508000"/>
          </a:xfrm>
          <a:prstGeom prst="rect">
            <a:avLst/>
          </a:prstGeom>
        </p:spPr>
        <p:txBody>
          <a:bodyPr vert="horz"/>
          <a:lstStyle>
            <a:lvl1pPr marL="0" indent="0" algn="ctr">
              <a:buNone/>
              <a:defRPr sz="2400" b="1">
                <a:solidFill>
                  <a:srgbClr val="0091DA"/>
                </a:solidFill>
              </a:defRPr>
            </a:lvl1pPr>
          </a:lstStyle>
          <a:p>
            <a:pPr lvl="0"/>
            <a:r>
              <a:rPr lang="en-US" dirty="0"/>
              <a:t>Title here</a:t>
            </a:r>
          </a:p>
        </p:txBody>
      </p:sp>
      <p:sp>
        <p:nvSpPr>
          <p:cNvPr id="15" name="Text Placeholder 24"/>
          <p:cNvSpPr>
            <a:spLocks noGrp="1"/>
          </p:cNvSpPr>
          <p:nvPr>
            <p:ph type="body" sz="quarter" idx="17" hasCustomPrompt="1"/>
          </p:nvPr>
        </p:nvSpPr>
        <p:spPr>
          <a:xfrm>
            <a:off x="3460750" y="4032615"/>
            <a:ext cx="2076449" cy="508000"/>
          </a:xfrm>
          <a:prstGeom prst="rect">
            <a:avLst/>
          </a:prstGeom>
        </p:spPr>
        <p:txBody>
          <a:bodyPr vert="horz"/>
          <a:lstStyle>
            <a:lvl1pPr marL="0" indent="0" algn="ctr">
              <a:buNone/>
              <a:defRPr sz="2400" b="1">
                <a:solidFill>
                  <a:schemeClr val="bg2"/>
                </a:solidFill>
              </a:defRPr>
            </a:lvl1pPr>
          </a:lstStyle>
          <a:p>
            <a:pPr lvl="0"/>
            <a:r>
              <a:rPr lang="en-US" dirty="0"/>
              <a:t>Title here</a:t>
            </a:r>
          </a:p>
        </p:txBody>
      </p:sp>
      <p:sp>
        <p:nvSpPr>
          <p:cNvPr id="17" name="Text Placeholder 24"/>
          <p:cNvSpPr>
            <a:spLocks noGrp="1"/>
          </p:cNvSpPr>
          <p:nvPr>
            <p:ph type="body" sz="quarter" idx="18" hasCustomPrompt="1"/>
          </p:nvPr>
        </p:nvSpPr>
        <p:spPr>
          <a:xfrm>
            <a:off x="6207609" y="4032615"/>
            <a:ext cx="2076449" cy="508000"/>
          </a:xfrm>
          <a:prstGeom prst="rect">
            <a:avLst/>
          </a:prstGeom>
        </p:spPr>
        <p:txBody>
          <a:bodyPr vert="horz"/>
          <a:lstStyle>
            <a:lvl1pPr marL="0" indent="0" algn="ctr">
              <a:buNone/>
              <a:defRPr sz="2400" b="1">
                <a:solidFill>
                  <a:schemeClr val="bg2"/>
                </a:solidFill>
              </a:defRPr>
            </a:lvl1pPr>
          </a:lstStyle>
          <a:p>
            <a:pPr lvl="0"/>
            <a:r>
              <a:rPr lang="en-US" dirty="0"/>
              <a:t>Title here</a:t>
            </a:r>
          </a:p>
        </p:txBody>
      </p:sp>
      <p:pic>
        <p:nvPicPr>
          <p:cNvPr id="16" name="Picture 15"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424891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1111" y="1694135"/>
            <a:ext cx="5524500" cy="3626432"/>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dirty="0"/>
          </a:p>
        </p:txBody>
      </p:sp>
      <p:sp>
        <p:nvSpPr>
          <p:cNvPr id="5" name="Text Placeholder 4"/>
          <p:cNvSpPr>
            <a:spLocks noGrp="1"/>
          </p:cNvSpPr>
          <p:nvPr>
            <p:ph type="body" sz="quarter" idx="12" hasCustomPrompt="1"/>
          </p:nvPr>
        </p:nvSpPr>
        <p:spPr>
          <a:xfrm>
            <a:off x="636701" y="1694134"/>
            <a:ext cx="1747480" cy="592667"/>
          </a:xfrm>
          <a:prstGeom prst="rect">
            <a:avLst/>
          </a:prstGeom>
        </p:spPr>
        <p:txBody>
          <a:bodyPr vert="horz"/>
          <a:lstStyle>
            <a:lvl1pPr marL="0" indent="0">
              <a:buNone/>
              <a:defRPr sz="2000" b="1">
                <a:solidFill>
                  <a:srgbClr val="13294B"/>
                </a:solidFill>
              </a:defRPr>
            </a:lvl1pPr>
          </a:lstStyle>
          <a:p>
            <a:pPr lvl="0"/>
            <a:r>
              <a:rPr lang="en-US" dirty="0"/>
              <a:t>Chart title</a:t>
            </a:r>
          </a:p>
        </p:txBody>
      </p:sp>
      <p:sp>
        <p:nvSpPr>
          <p:cNvPr id="9" name="Text Placeholder 8"/>
          <p:cNvSpPr>
            <a:spLocks noGrp="1"/>
          </p:cNvSpPr>
          <p:nvPr>
            <p:ph type="body" sz="quarter" idx="13" hasCustomPrompt="1"/>
          </p:nvPr>
        </p:nvSpPr>
        <p:spPr>
          <a:xfrm>
            <a:off x="636701" y="2164075"/>
            <a:ext cx="1860550" cy="1845733"/>
          </a:xfrm>
          <a:prstGeom prst="rect">
            <a:avLst/>
          </a:prstGeom>
        </p:spPr>
        <p:txBody>
          <a:bodyPr vert="horz"/>
          <a:lstStyle>
            <a:lvl1pPr marL="0" indent="0">
              <a:buNone/>
              <a:defRPr sz="1400">
                <a:solidFill>
                  <a:srgbClr val="787878"/>
                </a:solidFill>
              </a:defRPr>
            </a:lvl1pPr>
          </a:lstStyle>
          <a:p>
            <a:pPr lvl="0"/>
            <a:r>
              <a:rPr lang="en-US" dirty="0"/>
              <a:t>Descriptive text goes here and it’s always this color. Descriptive text goes here and it’s always this color.</a:t>
            </a:r>
          </a:p>
        </p:txBody>
      </p:sp>
      <p:sp>
        <p:nvSpPr>
          <p:cNvPr id="13" name="Text Placeholder 2"/>
          <p:cNvSpPr>
            <a:spLocks noGrp="1"/>
          </p:cNvSpPr>
          <p:nvPr>
            <p:ph type="body" sz="quarter" idx="14" hasCustomPrompt="1"/>
          </p:nvPr>
        </p:nvSpPr>
        <p:spPr>
          <a:xfrm>
            <a:off x="601578" y="790413"/>
            <a:ext cx="6840631" cy="635399"/>
          </a:xfrm>
        </p:spPr>
        <p:txBody>
          <a:bodyPr>
            <a:normAutofit/>
          </a:bodyPr>
          <a:lstStyle>
            <a:lvl1pPr marL="0" indent="0">
              <a:lnSpc>
                <a:spcPct val="80000"/>
              </a:lnSpc>
              <a:buNone/>
              <a:defRPr sz="2800" b="0" i="0">
                <a:solidFill>
                  <a:schemeClr val="tx1"/>
                </a:solidFill>
                <a:latin typeface="FS Elliot Pro"/>
                <a:cs typeface="FS Elliot Pro"/>
              </a:defRPr>
            </a:lvl1pPr>
          </a:lstStyle>
          <a:p>
            <a:pPr lvl="0"/>
            <a:r>
              <a:rPr lang="en-US" dirty="0"/>
              <a:t>Slide title goes here</a:t>
            </a:r>
          </a:p>
        </p:txBody>
      </p:sp>
      <p:pic>
        <p:nvPicPr>
          <p:cNvPr id="8" name="Picture 7"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278829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577" y="1694135"/>
            <a:ext cx="7943593" cy="3626432"/>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dirty="0"/>
          </a:p>
        </p:txBody>
      </p:sp>
      <p:sp>
        <p:nvSpPr>
          <p:cNvPr id="13" name="Text Placeholder 2"/>
          <p:cNvSpPr>
            <a:spLocks noGrp="1"/>
          </p:cNvSpPr>
          <p:nvPr>
            <p:ph type="body" sz="quarter" idx="14" hasCustomPrompt="1"/>
          </p:nvPr>
        </p:nvSpPr>
        <p:spPr>
          <a:xfrm>
            <a:off x="601578" y="790413"/>
            <a:ext cx="6840631" cy="635399"/>
          </a:xfrm>
        </p:spPr>
        <p:txBody>
          <a:bodyPr>
            <a:normAutofit/>
          </a:bodyPr>
          <a:lstStyle>
            <a:lvl1pPr marL="0" indent="0">
              <a:lnSpc>
                <a:spcPct val="80000"/>
              </a:lnSpc>
              <a:buNone/>
              <a:defRPr sz="2800" b="0" i="0">
                <a:solidFill>
                  <a:schemeClr val="tx1"/>
                </a:solidFill>
                <a:latin typeface="FS Elliot Pro"/>
                <a:cs typeface="FS Elliot Pro"/>
              </a:defRPr>
            </a:lvl1pPr>
          </a:lstStyle>
          <a:p>
            <a:pPr lvl="0"/>
            <a:r>
              <a:rPr lang="en-US" dirty="0"/>
              <a:t>Slide title goes here</a:t>
            </a:r>
          </a:p>
        </p:txBody>
      </p:sp>
      <p:pic>
        <p:nvPicPr>
          <p:cNvPr id="6" name="Picture 5"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273937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727108" y="2023713"/>
            <a:ext cx="5238266" cy="1865709"/>
          </a:xfrm>
        </p:spPr>
        <p:txBody>
          <a:bodyPr anchor="t">
            <a:noAutofit/>
          </a:bodyPr>
          <a:lstStyle>
            <a:lvl1pPr algn="l">
              <a:lnSpc>
                <a:spcPct val="80000"/>
              </a:lnSpc>
              <a:defRPr sz="5400" b="0" i="0" baseline="0">
                <a:solidFill>
                  <a:srgbClr val="FFFFFF"/>
                </a:solidFill>
                <a:latin typeface="FS Elliot Pro"/>
                <a:cs typeface="FS Elliot Pro"/>
              </a:defRPr>
            </a:lvl1pPr>
          </a:lstStyle>
          <a:p>
            <a:r>
              <a:rPr lang="en-US" dirty="0"/>
              <a:t>End slide</a:t>
            </a:r>
          </a:p>
        </p:txBody>
      </p:sp>
      <p:sp>
        <p:nvSpPr>
          <p:cNvPr id="6" name="Rectangle 12"/>
          <p:cNvSpPr/>
          <p:nvPr userDrawn="1"/>
        </p:nvSpPr>
        <p:spPr>
          <a:xfrm>
            <a:off x="8543640" y="1948233"/>
            <a:ext cx="600361" cy="2938448"/>
          </a:xfrm>
          <a:custGeom>
            <a:avLst/>
            <a:gdLst/>
            <a:ahLst/>
            <a:cxnLst/>
            <a:rect l="l" t="t" r="r" b="b"/>
            <a:pathLst>
              <a:path w="600361" h="2938448">
                <a:moveTo>
                  <a:pt x="600361" y="0"/>
                </a:moveTo>
                <a:lnTo>
                  <a:pt x="600361" y="2938448"/>
                </a:lnTo>
                <a:lnTo>
                  <a:pt x="479829" y="2805829"/>
                </a:lnTo>
                <a:cubicBezTo>
                  <a:pt x="180070" y="2442605"/>
                  <a:pt x="0" y="1976943"/>
                  <a:pt x="0" y="1469224"/>
                </a:cubicBezTo>
                <a:cubicBezTo>
                  <a:pt x="0" y="961505"/>
                  <a:pt x="180070" y="495843"/>
                  <a:pt x="479829" y="132619"/>
                </a:cubicBezTo>
                <a:close/>
              </a:path>
            </a:pathLst>
          </a:custGeom>
          <a:solidFill>
            <a:srgbClr val="00C1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1D5"/>
              </a:solidFill>
            </a:endParaRPr>
          </a:p>
        </p:txBody>
      </p:sp>
      <p:pic>
        <p:nvPicPr>
          <p:cNvPr id="8" name="Picture 7" descr="Principal_sm_white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745" y="6145542"/>
            <a:ext cx="1383792" cy="390144"/>
          </a:xfrm>
          <a:prstGeom prst="rect">
            <a:avLst/>
          </a:prstGeom>
        </p:spPr>
      </p:pic>
    </p:spTree>
    <p:extLst>
      <p:ext uri="{BB962C8B-B14F-4D97-AF65-F5344CB8AC3E}">
        <p14:creationId xmlns:p14="http://schemas.microsoft.com/office/powerpoint/2010/main" val="521463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Minion Pro" pitchFamily="18" charset="0"/>
              </a:defRPr>
            </a:lvl1pPr>
            <a:lvl2pPr>
              <a:defRPr>
                <a:latin typeface="Minion Pro" pitchFamily="18" charset="0"/>
              </a:defRPr>
            </a:lvl2pPr>
            <a:lvl3pPr>
              <a:defRPr>
                <a:latin typeface="Minion Pro" pitchFamily="18" charset="0"/>
              </a:defRPr>
            </a:lvl3pPr>
            <a:lvl4pPr>
              <a:defRPr>
                <a:latin typeface="Minion Pro" pitchFamily="18" charset="0"/>
              </a:defRPr>
            </a:lvl4pPr>
            <a:lvl5pPr>
              <a:defRPr>
                <a:latin typeface="Minion Pro"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321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0"/>
          </p:nvPr>
        </p:nvSpPr>
        <p:spPr>
          <a:xfrm>
            <a:off x="228600" y="0"/>
            <a:ext cx="6858000" cy="609600"/>
          </a:xfrm>
        </p:spPr>
        <p:txBody>
          <a:bodyPr>
            <a:noAutofit/>
          </a:bodyPr>
          <a:lstStyle>
            <a:lvl1pPr>
              <a:buNone/>
              <a:defRPr sz="3600" i="1">
                <a:solidFill>
                  <a:schemeClr val="tx1">
                    <a:lumMod val="65000"/>
                    <a:lumOff val="35000"/>
                  </a:schemeClr>
                </a:solidFill>
                <a:latin typeface="Times New Roman" pitchFamily="18" charset="0"/>
                <a:cs typeface="Times New Roman" pitchFamily="18"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val="115040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4" y="3305043"/>
            <a:ext cx="7422666" cy="1856581"/>
          </a:xfrm>
          <a:prstGeom prst="rect">
            <a:avLst/>
          </a:prstGeom>
        </p:spPr>
        <p:txBody>
          <a:bodyPr>
            <a:normAutofit/>
          </a:bodyPr>
          <a:lstStyle>
            <a:lvl1pPr marL="192024" indent="-192024">
              <a:buClr>
                <a:schemeClr val="tx1"/>
              </a:buClr>
              <a:defRPr sz="1600" baseline="0">
                <a:solidFill>
                  <a:schemeClr val="tx1"/>
                </a:solidFill>
              </a:defRPr>
            </a:lvl1pPr>
          </a:lstStyle>
          <a:p>
            <a:pPr lvl="0"/>
            <a:r>
              <a:rPr lang="en-US" dirty="0"/>
              <a:t>These are bullet points. Try to use no more than 3 bullet points.</a:t>
            </a:r>
          </a:p>
          <a:p>
            <a:pPr lvl="0"/>
            <a:r>
              <a:rPr lang="en-US" dirty="0"/>
              <a:t>The bullets are always round and gray.</a:t>
            </a:r>
          </a:p>
          <a:p>
            <a:pPr lvl="0"/>
            <a:r>
              <a:rPr lang="en-US" dirty="0"/>
              <a:t>The text is always gray, FS Elliot font.</a:t>
            </a:r>
          </a:p>
        </p:txBody>
      </p:sp>
      <p:sp>
        <p:nvSpPr>
          <p:cNvPr id="9" name="Text Placeholder 12"/>
          <p:cNvSpPr>
            <a:spLocks noGrp="1"/>
          </p:cNvSpPr>
          <p:nvPr>
            <p:ph type="body" sz="quarter" idx="11" hasCustomPrompt="1"/>
          </p:nvPr>
        </p:nvSpPr>
        <p:spPr>
          <a:xfrm>
            <a:off x="781534" y="645917"/>
            <a:ext cx="4120666" cy="530673"/>
          </a:xfrm>
          <a:prstGeom prst="rect">
            <a:avLst/>
          </a:prstGeom>
        </p:spPr>
        <p:txBody>
          <a:bodyPr>
            <a:normAutofit/>
          </a:bodyPr>
          <a:lstStyle>
            <a:lvl1pPr marL="0" indent="0">
              <a:buNone/>
              <a:defRPr sz="1800" baseline="0">
                <a:solidFill>
                  <a:schemeClr val="accent5"/>
                </a:solidFill>
              </a:defRPr>
            </a:lvl1pPr>
          </a:lstStyle>
          <a:p>
            <a:pPr lvl="0"/>
            <a:r>
              <a:rPr lang="en-US" dirty="0"/>
              <a:t>Section name goes here</a:t>
            </a:r>
          </a:p>
        </p:txBody>
      </p:sp>
      <p:sp>
        <p:nvSpPr>
          <p:cNvPr id="11" name="Title 1"/>
          <p:cNvSpPr>
            <a:spLocks noGrp="1"/>
          </p:cNvSpPr>
          <p:nvPr>
            <p:ph type="title" hasCustomPrompt="1"/>
          </p:nvPr>
        </p:nvSpPr>
        <p:spPr>
          <a:xfrm>
            <a:off x="781534" y="1431558"/>
            <a:ext cx="6470650" cy="663449"/>
          </a:xfrm>
        </p:spPr>
        <p:txBody>
          <a:bodyPr anchor="t">
            <a:normAutofit/>
          </a:bodyPr>
          <a:lstStyle>
            <a:lvl1pPr algn="l">
              <a:lnSpc>
                <a:spcPct val="80000"/>
              </a:lnSpc>
              <a:defRPr sz="2800" b="0" i="0">
                <a:solidFill>
                  <a:schemeClr val="bg2"/>
                </a:solidFill>
                <a:latin typeface="FS Elliot Pro"/>
                <a:cs typeface="FS Elliot Pro"/>
              </a:defRPr>
            </a:lvl1pPr>
          </a:lstStyle>
          <a:p>
            <a:r>
              <a:rPr lang="en-US" dirty="0"/>
              <a:t>Slide title goes here</a:t>
            </a:r>
          </a:p>
        </p:txBody>
      </p:sp>
      <p:sp>
        <p:nvSpPr>
          <p:cNvPr id="5" name="Text Placeholder 4"/>
          <p:cNvSpPr>
            <a:spLocks noGrp="1"/>
          </p:cNvSpPr>
          <p:nvPr>
            <p:ph type="body" sz="quarter" idx="12"/>
          </p:nvPr>
        </p:nvSpPr>
        <p:spPr>
          <a:xfrm>
            <a:off x="781050" y="2075147"/>
            <a:ext cx="6470650" cy="1026584"/>
          </a:xfrm>
        </p:spPr>
        <p:txBody>
          <a:bodyPr>
            <a:noAutofit/>
          </a:bodyPr>
          <a:lstStyle>
            <a:lvl1pPr marL="0" indent="0">
              <a:buNone/>
              <a:defRPr sz="1600">
                <a:solidFill>
                  <a:srgbClr val="13294B"/>
                </a:solidFill>
              </a:defRPr>
            </a:lvl1pPr>
          </a:lstStyle>
          <a:p>
            <a:pPr lvl="0"/>
            <a:r>
              <a:rPr lang="en-US" dirty="0"/>
              <a:t>Text can go here, if you need it. Definitions, body copy, that sort of thing. Text can go here, if you need it. Definitions, body copy, that sort of thing. It’s always Midnight Blue</a:t>
            </a:r>
          </a:p>
        </p:txBody>
      </p:sp>
      <p:pic>
        <p:nvPicPr>
          <p:cNvPr id="2" name="Picture 1"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3377362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88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0"/>
          </p:nvPr>
        </p:nvSpPr>
        <p:spPr>
          <a:xfrm>
            <a:off x="228600" y="0"/>
            <a:ext cx="6858000" cy="609600"/>
          </a:xfrm>
        </p:spPr>
        <p:txBody>
          <a:bodyPr>
            <a:noAutofit/>
          </a:bodyPr>
          <a:lstStyle>
            <a:lvl1pPr>
              <a:buNone/>
              <a:defRPr sz="3600" i="1">
                <a:solidFill>
                  <a:schemeClr val="tx1">
                    <a:lumMod val="65000"/>
                    <a:lumOff val="35000"/>
                  </a:schemeClr>
                </a:solidFill>
                <a:latin typeface="Times New Roman" pitchFamily="18" charset="0"/>
                <a:cs typeface="Times New Roman" pitchFamily="18"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val="2615330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10600" cy="1143000"/>
          </a:xfrm>
        </p:spPr>
        <p:txBody>
          <a:bodyPr/>
          <a:lstStyle>
            <a:lvl1pPr>
              <a:defRPr>
                <a:latin typeface="Minion Pro" pitchFamily="18" charset="0"/>
              </a:defRPr>
            </a:lvl1pPr>
          </a:lstStyle>
          <a:p>
            <a:r>
              <a:rPr lang="en-US" dirty="0"/>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1C2ECD4-A87C-46E3-9AC7-6F04FA093343}" type="datetimeFigureOut">
              <a:rPr lang="en-US" smtClean="0"/>
              <a:pPr/>
              <a:t>5/17/2017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F92C482-9867-4059-BAED-96B60260A302}" type="slidenum">
              <a:rPr lang="en-US" smtClean="0"/>
              <a:pPr/>
              <a:t>‹#›</a:t>
            </a:fld>
            <a:endParaRPr lang="en-US"/>
          </a:p>
        </p:txBody>
      </p:sp>
      <p:cxnSp>
        <p:nvCxnSpPr>
          <p:cNvPr id="7" name="Straight Connector 6"/>
          <p:cNvCxnSpPr/>
          <p:nvPr userDrawn="1"/>
        </p:nvCxnSpPr>
        <p:spPr>
          <a:xfrm>
            <a:off x="463138" y="926277"/>
            <a:ext cx="8277101"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3"/>
          </p:nvPr>
        </p:nvSpPr>
        <p:spPr>
          <a:xfrm>
            <a:off x="381000" y="914400"/>
            <a:ext cx="8305800" cy="533400"/>
          </a:xfrm>
        </p:spPr>
        <p:txBody>
          <a:bodyPr>
            <a:normAutofit/>
          </a:bodyPr>
          <a:lstStyle>
            <a:lvl1pPr>
              <a:buNone/>
              <a:defRPr sz="2800">
                <a:solidFill>
                  <a:schemeClr val="tx1">
                    <a:lumMod val="75000"/>
                    <a:lumOff val="25000"/>
                  </a:schemeClr>
                </a:solidFill>
                <a:latin typeface="Minion Pro" pitchFamily="18"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val="2369792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0" name="Rectangle 9"/>
          <p:cNvSpPr/>
          <p:nvPr userDrawn="1"/>
        </p:nvSpPr>
        <p:spPr>
          <a:xfrm>
            <a:off x="0" y="0"/>
            <a:ext cx="9144000" cy="666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381000"/>
            <a:ext cx="9144000" cy="4191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Isosceles Triangle 7"/>
          <p:cNvSpPr/>
          <p:nvPr userDrawn="1"/>
        </p:nvSpPr>
        <p:spPr>
          <a:xfrm rot="10800000">
            <a:off x="7391400" y="4419600"/>
            <a:ext cx="972312" cy="83820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838200"/>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593975"/>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5698" y="5410200"/>
            <a:ext cx="1763713" cy="1257300"/>
          </a:xfrm>
          <a:prstGeom prst="rect">
            <a:avLst/>
          </a:prstGeom>
        </p:spPr>
      </p:pic>
      <p:sp>
        <p:nvSpPr>
          <p:cNvPr id="11" name="TextBox 10"/>
          <p:cNvSpPr txBox="1"/>
          <p:nvPr userDrawn="1"/>
        </p:nvSpPr>
        <p:spPr>
          <a:xfrm>
            <a:off x="228600" y="6248400"/>
            <a:ext cx="8305800" cy="369332"/>
          </a:xfrm>
          <a:prstGeom prst="rect">
            <a:avLst/>
          </a:prstGeom>
          <a:noFill/>
        </p:spPr>
        <p:txBody>
          <a:bodyPr wrap="square" rtlCol="0">
            <a:spAutoFit/>
          </a:bodyPr>
          <a:lstStyle/>
          <a:p>
            <a:pPr algn="l"/>
            <a:r>
              <a:rPr lang="en-US" b="1" dirty="0">
                <a:solidFill>
                  <a:schemeClr val="tx1">
                    <a:lumMod val="65000"/>
                    <a:lumOff val="35000"/>
                  </a:schemeClr>
                </a:solidFill>
              </a:rPr>
              <a:t>For Agent Use Only; Not for Distribution or Use with Consumers</a:t>
            </a:r>
          </a:p>
        </p:txBody>
      </p:sp>
    </p:spTree>
    <p:extLst>
      <p:ext uri="{BB962C8B-B14F-4D97-AF65-F5344CB8AC3E}">
        <p14:creationId xmlns:p14="http://schemas.microsoft.com/office/powerpoint/2010/main" val="1998307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37E3540-76C7-4779-8035-9B8697FA6758}" type="datetimeFigureOut">
              <a:rPr lang="en-US" smtClean="0"/>
              <a:t>5/17/2017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9596517-873A-43A3-94AF-6C69096D9EB7}" type="slidenum">
              <a:rPr lang="en-US" smtClean="0"/>
              <a:t>‹#›</a:t>
            </a:fld>
            <a:endParaRPr lang="en-US" dirty="0"/>
          </a:p>
        </p:txBody>
      </p:sp>
    </p:spTree>
    <p:extLst>
      <p:ext uri="{BB962C8B-B14F-4D97-AF65-F5344CB8AC3E}">
        <p14:creationId xmlns:p14="http://schemas.microsoft.com/office/powerpoint/2010/main" val="2559282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37E3540-76C7-4779-8035-9B8697FA6758}" type="datetimeFigureOut">
              <a:rPr lang="en-US" smtClean="0"/>
              <a:t>5/17/2017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9596517-873A-43A3-94AF-6C69096D9EB7}" type="slidenum">
              <a:rPr lang="en-US" smtClean="0"/>
              <a:t>‹#›</a:t>
            </a:fld>
            <a:endParaRPr lang="en-US" dirty="0"/>
          </a:p>
        </p:txBody>
      </p:sp>
    </p:spTree>
    <p:extLst>
      <p:ext uri="{BB962C8B-B14F-4D97-AF65-F5344CB8AC3E}">
        <p14:creationId xmlns:p14="http://schemas.microsoft.com/office/powerpoint/2010/main" val="247795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37E3540-76C7-4779-8035-9B8697FA6758}" type="datetimeFigureOut">
              <a:rPr lang="en-US" smtClean="0"/>
              <a:t>5/17/2017</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9596517-873A-43A3-94AF-6C69096D9EB7}" type="slidenum">
              <a:rPr lang="en-US" smtClean="0"/>
              <a:t>‹#›</a:t>
            </a:fld>
            <a:endParaRPr lang="en-US" dirty="0"/>
          </a:p>
        </p:txBody>
      </p:sp>
    </p:spTree>
    <p:extLst>
      <p:ext uri="{BB962C8B-B14F-4D97-AF65-F5344CB8AC3E}">
        <p14:creationId xmlns:p14="http://schemas.microsoft.com/office/powerpoint/2010/main" val="1262283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1588" y="0"/>
            <a:ext cx="9144000" cy="6858000"/>
          </a:xfrm>
          <a:prstGeom prst="rect">
            <a:avLst/>
          </a:prstGeom>
        </p:spPr>
      </p:pic>
      <p:sp>
        <p:nvSpPr>
          <p:cNvPr id="8" name="Rectangle 7"/>
          <p:cNvSpPr/>
          <p:nvPr userDrawn="1"/>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424717" y="2910998"/>
            <a:ext cx="7340408" cy="1670044"/>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4"/>
          <a:srcRect/>
          <a:stretch>
            <a:fillRect/>
          </a:stretch>
        </p:blipFill>
        <p:spPr bwMode="auto">
          <a:xfrm>
            <a:off x="923852" y="857704"/>
            <a:ext cx="3423418" cy="1346315"/>
          </a:xfrm>
          <a:prstGeom prst="rect">
            <a:avLst/>
          </a:prstGeom>
          <a:noFill/>
          <a:ln w="9525">
            <a:noFill/>
            <a:miter lim="800000"/>
            <a:headEnd/>
            <a:tailEnd/>
          </a:ln>
        </p:spPr>
      </p:pic>
      <p:sp>
        <p:nvSpPr>
          <p:cNvPr id="12" name="TextBox 11"/>
          <p:cNvSpPr txBox="1"/>
          <p:nvPr userDrawn="1"/>
        </p:nvSpPr>
        <p:spPr>
          <a:xfrm>
            <a:off x="232476" y="5596023"/>
            <a:ext cx="8387268" cy="1015663"/>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latin typeface="+mj-lt"/>
              </a:rPr>
              <a:t>National Life Insurance Company</a:t>
            </a:r>
            <a:r>
              <a:rPr lang="en-US" sz="1000" b="1" baseline="30000" dirty="0">
                <a:solidFill>
                  <a:srgbClr val="FFFFFF"/>
                </a:solidFill>
                <a:latin typeface="+mj-lt"/>
              </a:rPr>
              <a:t>®</a:t>
            </a:r>
            <a:r>
              <a:rPr lang="en-US" sz="1000" b="1" dirty="0">
                <a:solidFill>
                  <a:srgbClr val="FFFFFF"/>
                </a:solidFill>
                <a:latin typeface="+mj-lt"/>
              </a:rPr>
              <a:t> | Life Insurance Company of the Southwest</a:t>
            </a:r>
            <a:r>
              <a:rPr lang="en-US" sz="1000" b="1" baseline="30000" dirty="0">
                <a:solidFill>
                  <a:srgbClr val="FFFFFF"/>
                </a:solidFill>
                <a:latin typeface="+mj-lt"/>
              </a:rPr>
              <a:t>®</a:t>
            </a:r>
            <a:endParaRPr lang="en-US" sz="1200" dirty="0">
              <a:solidFill>
                <a:srgbClr val="FFFFFF"/>
              </a:solidFill>
              <a:latin typeface="+mj-lt"/>
            </a:endParaRPr>
          </a:p>
          <a:p>
            <a:pPr algn="just" defTabSz="457200" fontAlgn="base">
              <a:spcBef>
                <a:spcPct val="0"/>
              </a:spcBef>
              <a:spcAft>
                <a:spcPts val="600"/>
              </a:spcAft>
              <a:defRPr/>
            </a:pPr>
            <a:r>
              <a:rPr lang="en-US" sz="1000" dirty="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indent="0" algn="just" defTabSz="457200" rtl="0" eaLnBrk="1" fontAlgn="base" latinLnBrk="0" hangingPunct="1">
              <a:lnSpc>
                <a:spcPct val="100000"/>
              </a:lnSpc>
              <a:spcBef>
                <a:spcPct val="0"/>
              </a:spcBef>
              <a:spcAft>
                <a:spcPts val="600"/>
              </a:spcAft>
              <a:buClrTx/>
              <a:buSzTx/>
              <a:buFontTx/>
              <a:buNone/>
              <a:tabLst/>
              <a:defRPr/>
            </a:pPr>
            <a:r>
              <a:rPr lang="en-US" sz="1000" dirty="0">
                <a:solidFill>
                  <a:schemeClr val="bg1"/>
                </a:solidFill>
                <a:latin typeface="+mj-lt"/>
              </a:rPr>
              <a:t>TCXXXXX(0XXX)3</a:t>
            </a:r>
          </a:p>
        </p:txBody>
      </p:sp>
    </p:spTree>
    <p:extLst>
      <p:ext uri="{BB962C8B-B14F-4D97-AF65-F5344CB8AC3E}">
        <p14:creationId xmlns:p14="http://schemas.microsoft.com/office/powerpoint/2010/main" val="214557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5958-F516-439A-814A-D2DC1CC7FCCF}" type="slidenum">
              <a:rPr lang="en-US" smtClean="0"/>
              <a:t>‹#›</a:t>
            </a:fld>
            <a:endParaRPr lang="en-US" dirty="0"/>
          </a:p>
        </p:txBody>
      </p:sp>
      <p:sp>
        <p:nvSpPr>
          <p:cNvPr id="5" name="Rectangle 4"/>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3991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Life Title Slide">
    <p:bg bwMode="auto">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3"/>
          <p:cNvSpPr>
            <a:spLocks noChangeArrowheads="1"/>
          </p:cNvSpPr>
          <p:nvPr userDrawn="1"/>
        </p:nvSpPr>
        <p:spPr bwMode="gray">
          <a:xfrm>
            <a:off x="0" y="5680075"/>
            <a:ext cx="9144000" cy="1177925"/>
          </a:xfrm>
          <a:prstGeom prst="rect">
            <a:avLst/>
          </a:prstGeom>
          <a:solidFill>
            <a:schemeClr val="bg2">
              <a:lumMod val="85000"/>
            </a:schemeClr>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Text Placeholder 4"/>
          <p:cNvSpPr>
            <a:spLocks noGrp="1"/>
          </p:cNvSpPr>
          <p:nvPr>
            <p:ph type="body" sz="quarter" idx="13" hasCustomPrompt="1"/>
          </p:nvPr>
        </p:nvSpPr>
        <p:spPr>
          <a:xfrm>
            <a:off x="411163" y="6100763"/>
            <a:ext cx="5076825" cy="322262"/>
          </a:xfrm>
        </p:spPr>
        <p:txBody>
          <a:bodyPr anchor="ctr"/>
          <a:lstStyle>
            <a:lvl1pPr>
              <a:defRPr sz="1400" b="1">
                <a:solidFill>
                  <a:schemeClr val="tx1"/>
                </a:solidFill>
              </a:defRPr>
            </a:lvl1pPr>
          </a:lstStyle>
          <a:p>
            <a:pPr lvl="0"/>
            <a:r>
              <a:rPr lang="en-US" dirty="0"/>
              <a:t>[For XXX use only – not for public distribution.]</a:t>
            </a:r>
          </a:p>
        </p:txBody>
      </p:sp>
      <p:sp>
        <p:nvSpPr>
          <p:cNvPr id="14" name="Freeform 7"/>
          <p:cNvSpPr>
            <a:spLocks/>
          </p:cNvSpPr>
          <p:nvPr userDrawn="1"/>
        </p:nvSpPr>
        <p:spPr bwMode="gray">
          <a:xfrm>
            <a:off x="427038" y="463550"/>
            <a:ext cx="4257675" cy="4224338"/>
          </a:xfrm>
          <a:custGeom>
            <a:avLst/>
            <a:gdLst>
              <a:gd name="T0" fmla="*/ 0 w 2322"/>
              <a:gd name="T1" fmla="*/ 2147483647 h 2304"/>
              <a:gd name="T2" fmla="*/ 2147483647 w 2322"/>
              <a:gd name="T3" fmla="*/ 2147483647 h 2304"/>
              <a:gd name="T4" fmla="*/ 2147483647 w 2322"/>
              <a:gd name="T5" fmla="*/ 2147483647 h 2304"/>
              <a:gd name="T6" fmla="*/ 2147483647 w 2322"/>
              <a:gd name="T7" fmla="*/ 0 h 2304"/>
              <a:gd name="T8" fmla="*/ 0 w 2322"/>
              <a:gd name="T9" fmla="*/ 0 h 2304"/>
              <a:gd name="T10" fmla="*/ 0 w 2322"/>
              <a:gd name="T11" fmla="*/ 2147483647 h 2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22" h="2304">
                <a:moveTo>
                  <a:pt x="0" y="2304"/>
                </a:moveTo>
                <a:lnTo>
                  <a:pt x="2010" y="2304"/>
                </a:lnTo>
                <a:lnTo>
                  <a:pt x="2322" y="1992"/>
                </a:lnTo>
                <a:lnTo>
                  <a:pt x="2322" y="0"/>
                </a:lnTo>
                <a:lnTo>
                  <a:pt x="0" y="0"/>
                </a:lnTo>
                <a:lnTo>
                  <a:pt x="0" y="2304"/>
                </a:lnTo>
                <a:close/>
              </a:path>
            </a:pathLst>
          </a:custGeom>
          <a:solidFill>
            <a:srgbClr val="98002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2" name="Bild 8" descr="AZ_Logo_RGB.ai"/>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754813" y="5260975"/>
            <a:ext cx="192087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bwMode="gray">
          <a:xfrm>
            <a:off x="685310" y="3514725"/>
            <a:ext cx="3850178" cy="676275"/>
          </a:xfrm>
        </p:spPr>
        <p:txBody>
          <a:bodyPr>
            <a:noAutofit/>
          </a:bodyPr>
          <a:lstStyle>
            <a:lvl1pPr marL="0" indent="0" algn="l">
              <a:lnSpc>
                <a:spcPct val="90000"/>
              </a:lnSpc>
              <a:buNone/>
              <a:defRPr sz="18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gray">
          <a:xfrm>
            <a:off x="685800" y="1506539"/>
            <a:ext cx="3849688" cy="1874836"/>
          </a:xfrm>
        </p:spPr>
        <p:txBody>
          <a:bodyPr lIns="0" tIns="0" rIns="0" bIns="0" anchor="b">
            <a:noAutofit/>
          </a:bodyPr>
          <a:lstStyle>
            <a:lvl1pPr>
              <a:lnSpc>
                <a:spcPct val="85000"/>
              </a:lnSpc>
              <a:defRPr sz="4400" b="1">
                <a:solidFill>
                  <a:schemeClr val="bg2"/>
                </a:solidFill>
              </a:defRPr>
            </a:lvl1pPr>
          </a:lstStyle>
          <a:p>
            <a:r>
              <a:rPr lang="en-US" dirty="0"/>
              <a:t>Click to edit Master title style</a:t>
            </a:r>
          </a:p>
        </p:txBody>
      </p:sp>
      <p:sp>
        <p:nvSpPr>
          <p:cNvPr id="28" name="Subtitle 2"/>
          <p:cNvSpPr txBox="1">
            <a:spLocks/>
          </p:cNvSpPr>
          <p:nvPr userDrawn="1"/>
        </p:nvSpPr>
        <p:spPr bwMode="white">
          <a:xfrm>
            <a:off x="672841" y="676275"/>
            <a:ext cx="42148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marL="0" marR="0" lvl="0" indent="0" defTabSz="914400" eaLnBrk="0" fontAlgn="auto" latinLnBrk="0" hangingPunct="0">
              <a:lnSpc>
                <a:spcPct val="100000"/>
              </a:lnSpc>
              <a:spcBef>
                <a:spcPct val="20000"/>
              </a:spcBef>
              <a:spcAft>
                <a:spcPct val="25000"/>
              </a:spcAft>
              <a:buClrTx/>
              <a:buSzTx/>
              <a:buFont typeface="Calibri" pitchFamily="34" charset="0"/>
              <a:buNone/>
              <a:tabLst/>
              <a:defRPr/>
            </a:pPr>
            <a:r>
              <a:rPr kumimoji="0" lang="en-US" sz="1400" b="0" i="0" u="none" strike="noStrike" kern="0" cap="none" spc="0" normalizeH="0" baseline="0" noProof="0" dirty="0">
                <a:ln>
                  <a:noFill/>
                </a:ln>
                <a:solidFill>
                  <a:srgbClr val="FFFFFF"/>
                </a:solidFill>
                <a:effectLst/>
                <a:uLnTx/>
                <a:uFillTx/>
                <a:latin typeface="Calibri" pitchFamily="34" charset="0"/>
              </a:rPr>
              <a:t>Allianz Life Insurance Company of North America</a:t>
            </a:r>
          </a:p>
        </p:txBody>
      </p:sp>
      <p:sp>
        <p:nvSpPr>
          <p:cNvPr id="11" name="Text Placeholder 6"/>
          <p:cNvSpPr>
            <a:spLocks noGrp="1"/>
          </p:cNvSpPr>
          <p:nvPr>
            <p:ph type="body" sz="quarter" idx="12" hasCustomPrompt="1"/>
          </p:nvPr>
        </p:nvSpPr>
        <p:spPr>
          <a:xfrm>
            <a:off x="410412" y="6400800"/>
            <a:ext cx="2849562" cy="152400"/>
          </a:xfrm>
        </p:spPr>
        <p:txBody>
          <a:bodyPr/>
          <a:lstStyle>
            <a:lvl1pPr marL="0" marR="0" indent="0" algn="l" defTabSz="914400" rtl="0" eaLnBrk="0" fontAlgn="auto" latinLnBrk="0" hangingPunct="0">
              <a:lnSpc>
                <a:spcPct val="100000"/>
              </a:lnSpc>
              <a:spcBef>
                <a:spcPts val="0"/>
              </a:spcBef>
              <a:spcAft>
                <a:spcPts val="0"/>
              </a:spcAft>
              <a:buClrTx/>
              <a:buSzTx/>
              <a:buFontTx/>
              <a:buNone/>
              <a:tabLst/>
              <a:defRPr sz="900" b="1"/>
            </a:lvl1pPr>
            <a:lvl2pPr>
              <a:defRPr/>
            </a:lvl2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13388"/>
                </a:solidFill>
                <a:effectLst/>
                <a:uLnTx/>
                <a:uFillTx/>
                <a:latin typeface="+mn-lt"/>
                <a:ea typeface="ヒラギノ角ゴ Pro W3"/>
                <a:cs typeface="ヒラギノ角ゴ Pro W3"/>
              </a:rPr>
              <a:t>[LIT/ASTRO CODE GOES HERE]</a:t>
            </a:r>
          </a:p>
        </p:txBody>
      </p:sp>
      <p:sp>
        <p:nvSpPr>
          <p:cNvPr id="15" name="Rectangle 14"/>
          <p:cNvSpPr/>
          <p:nvPr userDrawn="1"/>
        </p:nvSpPr>
        <p:spPr>
          <a:xfrm>
            <a:off x="-2514600" y="5411450"/>
            <a:ext cx="2286000" cy="1446550"/>
          </a:xfrm>
          <a:prstGeom prst="rect">
            <a:avLst/>
          </a:prstGeom>
        </p:spPr>
        <p:txBody>
          <a:bodyPr wrap="square">
            <a:spAutoFit/>
          </a:bodyPr>
          <a:lstStyle/>
          <a:p>
            <a:r>
              <a:rPr lang="en-US" sz="800" dirty="0"/>
              <a:t>DISCLOSURE OPTIONS </a:t>
            </a:r>
            <a:br>
              <a:rPr lang="en-US" sz="800" dirty="0"/>
            </a:br>
            <a:r>
              <a:rPr lang="en-US" sz="800" dirty="0"/>
              <a:t>(Copy + Paste into disclosure</a:t>
            </a:r>
            <a:r>
              <a:rPr lang="en-US" sz="800" baseline="0" dirty="0"/>
              <a:t> text box)</a:t>
            </a:r>
          </a:p>
          <a:p>
            <a:r>
              <a:rPr lang="en-US" sz="800" b="1" dirty="0"/>
              <a:t>Internal: </a:t>
            </a:r>
          </a:p>
          <a:p>
            <a:r>
              <a:rPr lang="en-US" sz="800" dirty="0"/>
              <a:t>For internal use only – not for public distribution.</a:t>
            </a:r>
          </a:p>
          <a:p>
            <a:r>
              <a:rPr lang="en-US" sz="800" b="1" dirty="0"/>
              <a:t>Client facing: </a:t>
            </a:r>
            <a:r>
              <a:rPr lang="en-US" sz="800" dirty="0"/>
              <a:t>Delete text.</a:t>
            </a:r>
          </a:p>
          <a:p>
            <a:r>
              <a:rPr lang="en-US" sz="800" b="1" dirty="0"/>
              <a:t>Fixed and Life products: </a:t>
            </a:r>
          </a:p>
          <a:p>
            <a:r>
              <a:rPr lang="en-US" sz="800" dirty="0"/>
              <a:t>For financial professional use only – not for public distribution.</a:t>
            </a:r>
          </a:p>
          <a:p>
            <a:r>
              <a:rPr lang="en-US" sz="800" b="1" dirty="0"/>
              <a:t>Variable products: </a:t>
            </a:r>
          </a:p>
          <a:p>
            <a:r>
              <a:rPr lang="en-US" sz="800" dirty="0"/>
              <a:t>For broker</a:t>
            </a:r>
            <a:r>
              <a:rPr lang="en-US" sz="800" baseline="0" dirty="0"/>
              <a:t>/d</a:t>
            </a:r>
            <a:r>
              <a:rPr lang="en-US" sz="800" dirty="0"/>
              <a:t>ealer use only – not for public distribution.</a:t>
            </a:r>
          </a:p>
        </p:txBody>
      </p:sp>
    </p:spTree>
    <p:extLst>
      <p:ext uri="{BB962C8B-B14F-4D97-AF65-F5344CB8AC3E}">
        <p14:creationId xmlns:p14="http://schemas.microsoft.com/office/powerpoint/2010/main" val="140885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4" y="2029302"/>
            <a:ext cx="7422666" cy="2508831"/>
          </a:xfrm>
          <a:prstGeom prst="rect">
            <a:avLst/>
          </a:prstGeom>
        </p:spPr>
        <p:txBody>
          <a:bodyPr>
            <a:normAutofit/>
          </a:bodyPr>
          <a:lstStyle>
            <a:lvl1pPr marL="192024" indent="-192024">
              <a:buClr>
                <a:schemeClr val="tx1"/>
              </a:buClr>
              <a:defRPr sz="1600" baseline="0">
                <a:solidFill>
                  <a:srgbClr val="8C8D8E"/>
                </a:solidFill>
              </a:defRPr>
            </a:lvl1pPr>
          </a:lstStyle>
          <a:p>
            <a:pPr lvl="0"/>
            <a:r>
              <a:rPr lang="en-US" dirty="0"/>
              <a:t>These are bullet points. Try to use no more than 5 bullet points.</a:t>
            </a:r>
          </a:p>
          <a:p>
            <a:pPr lvl="0"/>
            <a:r>
              <a:rPr lang="en-US" dirty="0"/>
              <a:t>The bullets are always round.</a:t>
            </a:r>
          </a:p>
          <a:p>
            <a:pPr lvl="0"/>
            <a:r>
              <a:rPr lang="en-US" dirty="0"/>
              <a:t>The text is always grey, FS Elliot Pro font.</a:t>
            </a:r>
          </a:p>
          <a:p>
            <a:pPr lvl="0"/>
            <a:r>
              <a:rPr lang="en-US" dirty="0"/>
              <a:t>The bullets are always round.</a:t>
            </a:r>
          </a:p>
          <a:p>
            <a:pPr lvl="0"/>
            <a:r>
              <a:rPr lang="en-US" dirty="0"/>
              <a:t>The text is always gray, FS Elliot Pro font.</a:t>
            </a:r>
          </a:p>
          <a:p>
            <a:pPr lvl="0"/>
            <a:endParaRPr lang="en-US" dirty="0"/>
          </a:p>
        </p:txBody>
      </p:sp>
      <p:sp>
        <p:nvSpPr>
          <p:cNvPr id="9" name="Text Placeholder 12"/>
          <p:cNvSpPr>
            <a:spLocks noGrp="1"/>
          </p:cNvSpPr>
          <p:nvPr>
            <p:ph type="body" sz="quarter" idx="11" hasCustomPrompt="1"/>
          </p:nvPr>
        </p:nvSpPr>
        <p:spPr>
          <a:xfrm>
            <a:off x="781534" y="645917"/>
            <a:ext cx="4120666" cy="530673"/>
          </a:xfrm>
          <a:prstGeom prst="rect">
            <a:avLst/>
          </a:prstGeom>
        </p:spPr>
        <p:txBody>
          <a:bodyPr>
            <a:normAutofit/>
          </a:bodyPr>
          <a:lstStyle>
            <a:lvl1pPr marL="0" indent="0">
              <a:buNone/>
              <a:defRPr sz="1800" baseline="0">
                <a:solidFill>
                  <a:srgbClr val="13294B"/>
                </a:solidFill>
              </a:defRPr>
            </a:lvl1pPr>
          </a:lstStyle>
          <a:p>
            <a:pPr lvl="0"/>
            <a:r>
              <a:rPr lang="en-US" dirty="0"/>
              <a:t>Section name goes here</a:t>
            </a:r>
          </a:p>
        </p:txBody>
      </p:sp>
      <p:sp>
        <p:nvSpPr>
          <p:cNvPr id="8" name="Title 1"/>
          <p:cNvSpPr>
            <a:spLocks noGrp="1"/>
          </p:cNvSpPr>
          <p:nvPr>
            <p:ph type="title" hasCustomPrompt="1"/>
          </p:nvPr>
        </p:nvSpPr>
        <p:spPr>
          <a:xfrm>
            <a:off x="781534" y="1431558"/>
            <a:ext cx="6470650" cy="663449"/>
          </a:xfrm>
        </p:spPr>
        <p:txBody>
          <a:bodyPr anchor="t">
            <a:normAutofit/>
          </a:bodyPr>
          <a:lstStyle>
            <a:lvl1pPr algn="l">
              <a:lnSpc>
                <a:spcPct val="80000"/>
              </a:lnSpc>
              <a:defRPr sz="2800" b="0" i="0">
                <a:solidFill>
                  <a:srgbClr val="0091DA"/>
                </a:solidFill>
                <a:latin typeface="FS Elliot Pro"/>
                <a:cs typeface="FS Elliot Pro"/>
              </a:defRPr>
            </a:lvl1pPr>
          </a:lstStyle>
          <a:p>
            <a:r>
              <a:rPr lang="en-US" dirty="0"/>
              <a:t>Slide title goes here</a:t>
            </a:r>
          </a:p>
        </p:txBody>
      </p:sp>
      <p:pic>
        <p:nvPicPr>
          <p:cNvPr id="7" name="Picture 6"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357616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Snip Single Corner Rectangle 7"/>
          <p:cNvSpPr/>
          <p:nvPr userDrawn="1"/>
        </p:nvSpPr>
        <p:spPr bwMode="gray">
          <a:xfrm flipV="1">
            <a:off x="652548" y="681644"/>
            <a:ext cx="1837944" cy="1752600"/>
          </a:xfrm>
          <a:prstGeom prst="snip1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802774" y="1802478"/>
            <a:ext cx="5884026" cy="3562264"/>
          </a:xfrm>
        </p:spPr>
        <p:txBody>
          <a:bodyPr anchor="t">
            <a:noAutofit/>
          </a:bodyPr>
          <a:lstStyle>
            <a:lvl1pPr marL="341313" indent="-341313">
              <a:lnSpc>
                <a:spcPct val="95000"/>
              </a:lnSpc>
              <a:spcBef>
                <a:spcPts val="600"/>
              </a:spcBef>
              <a:spcAft>
                <a:spcPts val="0"/>
              </a:spcAft>
              <a:buClr>
                <a:schemeClr val="tx1"/>
              </a:buClr>
              <a:buSzPct val="100000"/>
              <a:buFont typeface="+mj-lt"/>
              <a:buAutoNum type="arabicPeriod"/>
              <a:defRPr sz="2800" b="0">
                <a:solidFill>
                  <a:schemeClr val="tx1"/>
                </a:solidFill>
              </a:defRPr>
            </a:lvl1pPr>
            <a:lvl2pPr marL="341313" indent="0">
              <a:lnSpc>
                <a:spcPct val="95000"/>
              </a:lnSpc>
              <a:spcAft>
                <a:spcPts val="0"/>
              </a:spcAft>
              <a:buNone/>
              <a:defRPr sz="1800">
                <a:solidFill>
                  <a:schemeClr val="tx1"/>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1"/>
            <a:r>
              <a:rPr lang="en-US" dirty="0"/>
              <a:t>Name here</a:t>
            </a:r>
          </a:p>
        </p:txBody>
      </p:sp>
      <p:sp>
        <p:nvSpPr>
          <p:cNvPr id="6" name="Slide Number Placeholder 5"/>
          <p:cNvSpPr>
            <a:spLocks noGrp="1"/>
          </p:cNvSpPr>
          <p:nvPr>
            <p:ph type="sldNum" sz="quarter" idx="12"/>
          </p:nvPr>
        </p:nvSpPr>
        <p:spPr/>
        <p:txBody>
          <a:bodyPr/>
          <a:lstStyle/>
          <a:p>
            <a:fld id="{67FC5CDF-15F9-4054-9F50-C9080AAD3281}" type="slidenum">
              <a:rPr lang="en-US" smtClean="0"/>
              <a:t>‹#›</a:t>
            </a:fld>
            <a:endParaRPr lang="en-US"/>
          </a:p>
        </p:txBody>
      </p:sp>
      <p:sp>
        <p:nvSpPr>
          <p:cNvPr id="2" name="Title 1"/>
          <p:cNvSpPr>
            <a:spLocks noGrp="1"/>
          </p:cNvSpPr>
          <p:nvPr>
            <p:ph type="title" hasCustomPrompt="1"/>
          </p:nvPr>
        </p:nvSpPr>
        <p:spPr>
          <a:xfrm>
            <a:off x="795338" y="1752600"/>
            <a:ext cx="1871662" cy="749300"/>
          </a:xfrm>
        </p:spPr>
        <p:txBody>
          <a:bodyPr anchor="t">
            <a:noAutofit/>
          </a:bodyPr>
          <a:lstStyle>
            <a:lvl1pPr algn="l">
              <a:lnSpc>
                <a:spcPct val="85000"/>
              </a:lnSpc>
              <a:defRPr lang="en-US" sz="3600" b="1" dirty="0">
                <a:solidFill>
                  <a:schemeClr val="tx1"/>
                </a:solidFill>
                <a:latin typeface="+mj-lt"/>
                <a:ea typeface="+mj-ea"/>
                <a:cs typeface="+mj-cs"/>
              </a:defRPr>
            </a:lvl1pPr>
          </a:lstStyle>
          <a:p>
            <a:r>
              <a:rPr lang="en-US" dirty="0"/>
              <a:t>Agenda</a:t>
            </a:r>
          </a:p>
        </p:txBody>
      </p:sp>
      <p:sp>
        <p:nvSpPr>
          <p:cNvPr id="4" name="Footer Placeholder 3"/>
          <p:cNvSpPr>
            <a:spLocks noGrp="1"/>
          </p:cNvSpPr>
          <p:nvPr>
            <p:ph type="ftr" sz="quarter" idx="13"/>
          </p:nvPr>
        </p:nvSpPr>
        <p:spPr/>
        <p:txBody>
          <a:bodyPr/>
          <a:lstStyle/>
          <a:p>
            <a:r>
              <a:rPr lang="en-US"/>
              <a:t>Footer</a:t>
            </a:r>
            <a:endParaRPr lang="en-US" dirty="0"/>
          </a:p>
        </p:txBody>
      </p:sp>
    </p:spTree>
    <p:extLst>
      <p:ext uri="{BB962C8B-B14F-4D97-AF65-F5344CB8AC3E}">
        <p14:creationId xmlns:p14="http://schemas.microsoft.com/office/powerpoint/2010/main" val="388721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ynamic Content + Notepa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11"/>
          <p:cNvSpPr>
            <a:spLocks noGrp="1"/>
          </p:cNvSpPr>
          <p:nvPr>
            <p:ph sz="quarter" idx="14" hasCustomPrompt="1"/>
          </p:nvPr>
        </p:nvSpPr>
        <p:spPr bwMode="gray">
          <a:xfrm flipV="1">
            <a:off x="4419600" y="304800"/>
            <a:ext cx="4419600" cy="5562600"/>
          </a:xfrm>
          <a:prstGeom prst="snip1Rect">
            <a:avLst/>
          </a:prstGeom>
          <a:solidFill>
            <a:schemeClr val="tx2"/>
          </a:solidFill>
        </p:spPr>
        <p:txBody>
          <a:bodyPr/>
          <a:lstStyle>
            <a:lvl1pPr>
              <a:defRPr/>
            </a:lvl1pPr>
          </a:lstStyle>
          <a:p>
            <a:pPr lvl="0"/>
            <a:r>
              <a:rPr lang="en-US" dirty="0"/>
              <a:t> </a:t>
            </a:r>
          </a:p>
        </p:txBody>
      </p:sp>
      <p:sp>
        <p:nvSpPr>
          <p:cNvPr id="6" name="Content Placeholder 2"/>
          <p:cNvSpPr>
            <a:spLocks noGrp="1"/>
          </p:cNvSpPr>
          <p:nvPr>
            <p:ph idx="1"/>
          </p:nvPr>
        </p:nvSpPr>
        <p:spPr>
          <a:xfrm>
            <a:off x="457200" y="2819400"/>
            <a:ext cx="3810000" cy="2819400"/>
          </a:xfrm>
        </p:spPr>
        <p:txBody>
          <a:bodyPr/>
          <a:lstStyle>
            <a:lvl1pPr>
              <a:defRPr sz="2400">
                <a:solidFill>
                  <a:schemeClr val="tx1"/>
                </a:solidFill>
              </a:defRPr>
            </a:lvl1pPr>
            <a:lvl2pPr>
              <a:defRPr sz="2400">
                <a:solidFill>
                  <a:srgbClr val="5F5F5F"/>
                </a:solidFill>
              </a:defRPr>
            </a:lvl2pPr>
            <a:lvl3pPr>
              <a:defRPr sz="2400">
                <a:solidFill>
                  <a:srgbClr val="5F5F5F"/>
                </a:solidFill>
              </a:defRPr>
            </a:lvl3pPr>
            <a:lvl4pPr>
              <a:defRPr sz="2000">
                <a:solidFill>
                  <a:srgbClr val="5F5F5F"/>
                </a:solidFill>
              </a:defRPr>
            </a:lvl4pPr>
            <a:lvl5pPr>
              <a:defRPr sz="1600">
                <a:solidFill>
                  <a:srgbClr val="5F5F5F"/>
                </a:solidFill>
              </a:defRPr>
            </a:lvl5pPr>
            <a:lvl6pPr marL="1089025" marR="0" indent="-117475" algn="l" defTabSz="914400" rtl="0" eaLnBrk="1" fontAlgn="auto" latinLnBrk="0" hangingPunct="1">
              <a:lnSpc>
                <a:spcPct val="100000"/>
              </a:lnSpc>
              <a:spcBef>
                <a:spcPts val="0"/>
              </a:spcBef>
              <a:spcAft>
                <a:spcPts val="0"/>
              </a:spcAft>
              <a:buClrTx/>
              <a:buSzTx/>
              <a:buFont typeface="Calibri" pitchFamily="34" charset="0"/>
              <a:buChar char="-"/>
              <a:tabLst/>
              <a:defRPr sz="1200">
                <a:solidFill>
                  <a:schemeClr val="tx1"/>
                </a:solidFill>
              </a:defRPr>
            </a:lvl6pPr>
            <a:lvl7pPr marL="1255713" marR="0" indent="-109538" algn="l" defTabSz="914400" rtl="0" eaLnBrk="1" fontAlgn="auto" latinLnBrk="0" hangingPunct="1">
              <a:lnSpc>
                <a:spcPct val="100000"/>
              </a:lnSpc>
              <a:spcBef>
                <a:spcPts val="0"/>
              </a:spcBef>
              <a:spcAft>
                <a:spcPts val="0"/>
              </a:spcAft>
              <a:buClrTx/>
              <a:buSzTx/>
              <a:buFont typeface="Calibri" pitchFamily="34" charset="0"/>
              <a:buChar char="-"/>
              <a:tabLst/>
              <a:defRPr sz="1200">
                <a:solidFill>
                  <a:schemeClr val="tx1"/>
                </a:solidFill>
              </a:defRPr>
            </a:lvl7pPr>
            <a:lvl8pPr marL="1430338" marR="0" indent="-109538" algn="l" defTabSz="914400" rtl="0" eaLnBrk="1" fontAlgn="auto" latinLnBrk="0" hangingPunct="1">
              <a:lnSpc>
                <a:spcPct val="100000"/>
              </a:lnSpc>
              <a:spcBef>
                <a:spcPts val="0"/>
              </a:spcBef>
              <a:spcAft>
                <a:spcPts val="0"/>
              </a:spcAft>
              <a:buClrTx/>
              <a:buSzTx/>
              <a:buFont typeface="Calibri" pitchFamily="34" charset="0"/>
              <a:buChar char="-"/>
              <a:tabLst/>
              <a:defRPr sz="1200">
                <a:solidFill>
                  <a:schemeClr val="tx1"/>
                </a:solidFill>
              </a:defRPr>
            </a:lvl8pPr>
            <a:lvl9pPr marL="1712913" marR="0" indent="-109538" algn="l" defTabSz="914400" rtl="0" eaLnBrk="1" fontAlgn="auto" latinLnBrk="0" hangingPunct="1">
              <a:lnSpc>
                <a:spcPct val="100000"/>
              </a:lnSpc>
              <a:spcBef>
                <a:spcPts val="0"/>
              </a:spcBef>
              <a:spcAft>
                <a:spcPts val="0"/>
              </a:spcAft>
              <a:buClrTx/>
              <a:buSzTx/>
              <a:buFont typeface="Calibri" pitchFamily="34" charset="0"/>
              <a:buChar char="-"/>
              <a:tabLst/>
              <a:defRPr sz="1200">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457200" y="457200"/>
            <a:ext cx="3810000" cy="2044700"/>
          </a:xfrm>
        </p:spPr>
        <p:txBody>
          <a:bodyPr anchor="t"/>
          <a:lstStyle>
            <a:lvl1pPr algn="l">
              <a:lnSpc>
                <a:spcPct val="90000"/>
              </a:lnSpc>
              <a:defRPr sz="4400" b="0">
                <a:solidFill>
                  <a:schemeClr val="tx1"/>
                </a:solidFill>
              </a:defRPr>
            </a:lvl1pPr>
          </a:lstStyle>
          <a:p>
            <a:r>
              <a:rPr lang="en-US" dirty="0"/>
              <a:t>Click to edit Master title style</a:t>
            </a:r>
          </a:p>
        </p:txBody>
      </p:sp>
      <p:sp>
        <p:nvSpPr>
          <p:cNvPr id="9" name="Text Placeholder 9"/>
          <p:cNvSpPr>
            <a:spLocks noGrp="1"/>
          </p:cNvSpPr>
          <p:nvPr>
            <p:ph type="body" sz="quarter" idx="13"/>
          </p:nvPr>
        </p:nvSpPr>
        <p:spPr bwMode="gray">
          <a:xfrm>
            <a:off x="4821382" y="647700"/>
            <a:ext cx="3616036" cy="4914900"/>
          </a:xfrm>
        </p:spPr>
        <p:txBody>
          <a:bodyPr/>
          <a:lstStyle>
            <a:lvl1pPr marL="0" indent="0">
              <a:buFontTx/>
              <a:buNone/>
              <a:defRPr sz="4000">
                <a:solidFill>
                  <a:schemeClr val="bg2"/>
                </a:solidFill>
              </a:defRPr>
            </a:lvl1pPr>
            <a:lvl2pPr marL="0" indent="0">
              <a:defRPr sz="2800">
                <a:solidFill>
                  <a:schemeClr val="bg2"/>
                </a:solidFill>
              </a:defRPr>
            </a:lvl2pPr>
            <a:lvl3pPr marL="236538" indent="-228600">
              <a:defRPr sz="2400">
                <a:solidFill>
                  <a:schemeClr val="bg2"/>
                </a:solidFill>
              </a:defRPr>
            </a:lvl3pPr>
            <a:lvl4pPr>
              <a:defRPr sz="2000">
                <a:solidFill>
                  <a:schemeClr val="bg2"/>
                </a:solidFill>
              </a:defRPr>
            </a:lvl4pPr>
            <a:lvl5pP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a:spLocks noGrp="1"/>
          </p:cNvSpPr>
          <p:nvPr>
            <p:ph type="ftr" sz="quarter" idx="15"/>
          </p:nvPr>
        </p:nvSpPr>
        <p:spPr>
          <a:xfrm>
            <a:off x="457200" y="6019800"/>
            <a:ext cx="3810000" cy="304800"/>
          </a:xfrm>
        </p:spPr>
        <p:txBody>
          <a:bodyPr/>
          <a:lstStyle/>
          <a:p>
            <a:r>
              <a:rPr lang="en-US"/>
              <a:t>Footer</a:t>
            </a:r>
            <a:endParaRPr lang="en-US" dirty="0"/>
          </a:p>
        </p:txBody>
      </p:sp>
    </p:spTree>
    <p:extLst>
      <p:ext uri="{BB962C8B-B14F-4D97-AF65-F5344CB8AC3E}">
        <p14:creationId xmlns:p14="http://schemas.microsoft.com/office/powerpoint/2010/main" val="3782930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ynami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12800"/>
          </a:xfrm>
        </p:spPr>
        <p:txBody>
          <a:bodyPr anchor="t"/>
          <a:lstStyle>
            <a:lvl1pPr>
              <a:lnSpc>
                <a:spcPct val="90000"/>
              </a:lnSpc>
              <a:defRPr sz="4400">
                <a:solidFill>
                  <a:schemeClr val="tx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67FC5CDF-15F9-4054-9F50-C9080AAD3281}" type="slidenum">
              <a:rPr lang="en-US" smtClean="0"/>
              <a:t>‹#›</a:t>
            </a:fld>
            <a:endParaRPr lang="en-US"/>
          </a:p>
        </p:txBody>
      </p:sp>
      <p:sp>
        <p:nvSpPr>
          <p:cNvPr id="3" name="Footer Placeholder 2"/>
          <p:cNvSpPr>
            <a:spLocks noGrp="1"/>
          </p:cNvSpPr>
          <p:nvPr>
            <p:ph type="ftr" sz="quarter" idx="13"/>
          </p:nvPr>
        </p:nvSpPr>
        <p:spPr/>
        <p:txBody>
          <a:bodyPr/>
          <a:lstStyle/>
          <a:p>
            <a:r>
              <a:rPr lang="en-US"/>
              <a:t>Footer</a:t>
            </a:r>
            <a:endParaRPr lang="en-US" dirty="0"/>
          </a:p>
        </p:txBody>
      </p:sp>
      <p:sp>
        <p:nvSpPr>
          <p:cNvPr id="6" name="Text Placeholder 4"/>
          <p:cNvSpPr>
            <a:spLocks noGrp="1"/>
          </p:cNvSpPr>
          <p:nvPr>
            <p:ph type="body" sz="quarter" idx="14" hasCustomPrompt="1"/>
          </p:nvPr>
        </p:nvSpPr>
        <p:spPr>
          <a:xfrm>
            <a:off x="4567238" y="0"/>
            <a:ext cx="4576762" cy="228600"/>
          </a:xfrm>
        </p:spPr>
        <p:txBody>
          <a:bodyPr tIns="91440" rIns="91440" bIns="0" anchor="ctr"/>
          <a:lstStyle>
            <a:lvl1pPr algn="r">
              <a:defRPr sz="1400" b="0">
                <a:solidFill>
                  <a:schemeClr val="bg2">
                    <a:lumMod val="50000"/>
                  </a:schemeClr>
                </a:solidFill>
              </a:defRPr>
            </a:lvl1pPr>
            <a:lvl2pPr>
              <a:defRPr sz="1100"/>
            </a:lvl2pPr>
            <a:lvl3pPr>
              <a:defRPr sz="1100"/>
            </a:lvl3pPr>
            <a:lvl4pPr>
              <a:defRPr sz="1100"/>
            </a:lvl4pPr>
            <a:lvl5pPr>
              <a:defRPr sz="1100"/>
            </a:lvl5pPr>
          </a:lstStyle>
          <a:p>
            <a:pPr lvl="0"/>
            <a:r>
              <a:rPr lang="en-US" dirty="0"/>
              <a:t>SECTION NAME (OPTIONAL)</a:t>
            </a:r>
          </a:p>
        </p:txBody>
      </p:sp>
    </p:spTree>
    <p:extLst>
      <p:ext uri="{BB962C8B-B14F-4D97-AF65-F5344CB8AC3E}">
        <p14:creationId xmlns:p14="http://schemas.microsoft.com/office/powerpoint/2010/main" val="2508501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Divider 2 (Chg background image as desired)">
    <p:bg bwMode="auto">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11"/>
          <p:cNvSpPr>
            <a:spLocks noGrp="1"/>
          </p:cNvSpPr>
          <p:nvPr>
            <p:ph sz="quarter" idx="14" hasCustomPrompt="1"/>
          </p:nvPr>
        </p:nvSpPr>
        <p:spPr bwMode="gray">
          <a:xfrm flipV="1">
            <a:off x="642937" y="673894"/>
            <a:ext cx="1838325" cy="1759744"/>
          </a:xfrm>
          <a:prstGeom prst="snip1Rect">
            <a:avLst/>
          </a:prstGeom>
          <a:solidFill>
            <a:schemeClr val="tx1"/>
          </a:solidFill>
        </p:spPr>
        <p:txBody>
          <a:bodyPr/>
          <a:lstStyle>
            <a:lvl1pPr>
              <a:defRPr/>
            </a:lvl1pPr>
          </a:lstStyle>
          <a:p>
            <a:pPr lvl="0"/>
            <a:r>
              <a:rPr lang="en-US" dirty="0"/>
              <a:t> </a:t>
            </a:r>
          </a:p>
        </p:txBody>
      </p:sp>
      <p:sp>
        <p:nvSpPr>
          <p:cNvPr id="3" name="Text Placeholder 2"/>
          <p:cNvSpPr>
            <a:spLocks noGrp="1"/>
          </p:cNvSpPr>
          <p:nvPr>
            <p:ph type="body" idx="1"/>
          </p:nvPr>
        </p:nvSpPr>
        <p:spPr>
          <a:xfrm>
            <a:off x="466896" y="4131426"/>
            <a:ext cx="8153400" cy="1447800"/>
          </a:xfrm>
        </p:spPr>
        <p:txBody>
          <a:bodyPr anchor="t">
            <a:noAutofit/>
          </a:bodyPr>
          <a:lstStyle>
            <a:lvl1pPr marL="0" indent="0">
              <a:lnSpc>
                <a:spcPct val="95000"/>
              </a:lnSpc>
              <a:spcBef>
                <a:spcPts val="600"/>
              </a:spcBef>
              <a:spcAft>
                <a:spcPts val="576"/>
              </a:spcAft>
              <a:buClr>
                <a:schemeClr val="tx1"/>
              </a:buClr>
              <a:buSzPct val="100000"/>
              <a:buFontTx/>
              <a:buNone/>
              <a:defRPr sz="4800" b="0">
                <a:solidFill>
                  <a:schemeClr val="tx1"/>
                </a:solidFill>
              </a:defRPr>
            </a:lvl1pPr>
            <a:lvl2pPr marL="0" indent="0">
              <a:spcAft>
                <a:spcPts val="0"/>
              </a:spcAft>
              <a:buNone/>
              <a:defRPr sz="2000">
                <a:solidFill>
                  <a:schemeClr val="tx1"/>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1"/>
            <a:r>
              <a:rPr lang="en-US" dirty="0"/>
              <a:t>Name here</a:t>
            </a:r>
          </a:p>
        </p:txBody>
      </p:sp>
      <p:sp>
        <p:nvSpPr>
          <p:cNvPr id="6" name="Slide Number Placeholder 5"/>
          <p:cNvSpPr>
            <a:spLocks noGrp="1"/>
          </p:cNvSpPr>
          <p:nvPr>
            <p:ph type="sldNum" sz="quarter" idx="12"/>
          </p:nvPr>
        </p:nvSpPr>
        <p:spPr/>
        <p:txBody>
          <a:bodyPr/>
          <a:lstStyle/>
          <a:p>
            <a:fld id="{67FC5CDF-15F9-4054-9F50-C9080AAD3281}" type="slidenum">
              <a:rPr lang="en-US" smtClean="0">
                <a:solidFill>
                  <a:srgbClr val="113388"/>
                </a:solidFill>
              </a:rPr>
              <a:pPr/>
              <a:t>‹#›</a:t>
            </a:fld>
            <a:endParaRPr lang="en-US" dirty="0">
              <a:solidFill>
                <a:srgbClr val="113388"/>
              </a:solidFill>
            </a:endParaRPr>
          </a:p>
        </p:txBody>
      </p:sp>
      <p:sp>
        <p:nvSpPr>
          <p:cNvPr id="2" name="Title 1"/>
          <p:cNvSpPr>
            <a:spLocks noGrp="1"/>
          </p:cNvSpPr>
          <p:nvPr>
            <p:ph type="title" hasCustomPrompt="1"/>
          </p:nvPr>
        </p:nvSpPr>
        <p:spPr bwMode="gray">
          <a:xfrm>
            <a:off x="897545" y="916386"/>
            <a:ext cx="1464655" cy="1295400"/>
          </a:xfrm>
        </p:spPr>
        <p:txBody>
          <a:bodyPr anchor="t">
            <a:noAutofit/>
          </a:bodyPr>
          <a:lstStyle>
            <a:lvl1pPr algn="l">
              <a:defRPr lang="en-US" sz="7200" b="0" dirty="0">
                <a:solidFill>
                  <a:schemeClr val="bg2"/>
                </a:solidFill>
                <a:latin typeface="+mj-lt"/>
                <a:ea typeface="+mj-ea"/>
                <a:cs typeface="+mj-cs"/>
              </a:defRPr>
            </a:lvl1pPr>
          </a:lstStyle>
          <a:p>
            <a:r>
              <a:rPr lang="en-US" dirty="0"/>
              <a:t>1</a:t>
            </a:r>
          </a:p>
        </p:txBody>
      </p:sp>
      <p:sp>
        <p:nvSpPr>
          <p:cNvPr id="4" name="Footer Placeholder 3"/>
          <p:cNvSpPr>
            <a:spLocks noGrp="1"/>
          </p:cNvSpPr>
          <p:nvPr>
            <p:ph type="ftr" sz="quarter" idx="15"/>
          </p:nvPr>
        </p:nvSpPr>
        <p:spPr/>
        <p:txBody>
          <a:bodyPr/>
          <a:lstStyle/>
          <a:p>
            <a:r>
              <a:rPr lang="en-US"/>
              <a:t>Footer</a:t>
            </a:r>
            <a:endParaRPr lang="en-US" dirty="0"/>
          </a:p>
        </p:txBody>
      </p:sp>
    </p:spTree>
    <p:extLst>
      <p:ext uri="{BB962C8B-B14F-4D97-AF65-F5344CB8AC3E}">
        <p14:creationId xmlns:p14="http://schemas.microsoft.com/office/powerpoint/2010/main" val="1867408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ynamic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513" y="1450975"/>
            <a:ext cx="8221287" cy="3959225"/>
          </a:xfrm>
        </p:spPr>
        <p:txBody>
          <a:bodyPr tIns="0" rIns="0" bIns="0">
            <a:noAutofit/>
          </a:bodyPr>
          <a:lstStyle>
            <a:lvl1pPr>
              <a:lnSpc>
                <a:spcPct val="90000"/>
              </a:lnSpc>
              <a:spcAft>
                <a:spcPts val="432"/>
              </a:spcAft>
              <a:defRPr/>
            </a:lvl1pPr>
            <a:lvl2pPr>
              <a:lnSpc>
                <a:spcPct val="90000"/>
              </a:lnSpc>
              <a:spcAft>
                <a:spcPts val="432"/>
              </a:spcAft>
              <a:defRPr/>
            </a:lvl2pPr>
            <a:lvl3pPr>
              <a:lnSpc>
                <a:spcPct val="90000"/>
              </a:lnSpc>
              <a:spcAft>
                <a:spcPts val="18"/>
              </a:spcAft>
              <a:defRPr/>
            </a:lvl3pPr>
            <a:lvl4pPr>
              <a:lnSpc>
                <a:spcPct val="90000"/>
              </a:lnSpc>
              <a:spcAft>
                <a:spcPts val="360"/>
              </a:spcAft>
              <a:defRPr/>
            </a:lvl4pPr>
            <a:lvl5pPr>
              <a:lnSpc>
                <a:spcPct val="90000"/>
              </a:lnSpc>
              <a:spcAft>
                <a:spcPts val="1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7FC5CDF-15F9-4054-9F50-C9080AAD3281}" type="slidenum">
              <a:rPr lang="en-US" smtClean="0"/>
              <a:pPr/>
              <a:t>‹#›</a:t>
            </a:fld>
            <a:endParaRPr lang="en-US" dirty="0"/>
          </a:p>
        </p:txBody>
      </p:sp>
      <p:sp>
        <p:nvSpPr>
          <p:cNvPr id="7" name="Title 6"/>
          <p:cNvSpPr>
            <a:spLocks noGrp="1"/>
          </p:cNvSpPr>
          <p:nvPr>
            <p:ph type="title"/>
          </p:nvPr>
        </p:nvSpPr>
        <p:spPr>
          <a:xfrm>
            <a:off x="457200" y="457199"/>
            <a:ext cx="8229600" cy="812800"/>
          </a:xfrm>
        </p:spPr>
        <p:txBody>
          <a:bodyPr anchor="t"/>
          <a:lstStyle>
            <a:lvl1pPr>
              <a:lnSpc>
                <a:spcPct val="90000"/>
              </a:lnSpc>
              <a:defRPr sz="4400">
                <a:solidFill>
                  <a:schemeClr val="tx1"/>
                </a:solidFill>
              </a:defRPr>
            </a:lvl1pPr>
          </a:lstStyle>
          <a:p>
            <a:r>
              <a:rPr lang="en-US" dirty="0"/>
              <a:t>Click to edit Master title style</a:t>
            </a:r>
          </a:p>
        </p:txBody>
      </p:sp>
      <p:sp>
        <p:nvSpPr>
          <p:cNvPr id="2" name="Footer Placeholder 1"/>
          <p:cNvSpPr>
            <a:spLocks noGrp="1"/>
          </p:cNvSpPr>
          <p:nvPr>
            <p:ph type="ftr" sz="quarter" idx="13"/>
          </p:nvPr>
        </p:nvSpPr>
        <p:spPr/>
        <p:txBody>
          <a:bodyPr/>
          <a:lstStyle/>
          <a:p>
            <a:r>
              <a:rPr lang="en-US"/>
              <a:t>Footer</a:t>
            </a:r>
            <a:endParaRPr lang="en-US" dirty="0"/>
          </a:p>
        </p:txBody>
      </p:sp>
      <p:sp>
        <p:nvSpPr>
          <p:cNvPr id="8" name="Text Placeholder 4"/>
          <p:cNvSpPr>
            <a:spLocks noGrp="1"/>
          </p:cNvSpPr>
          <p:nvPr>
            <p:ph type="body" sz="quarter" idx="14" hasCustomPrompt="1"/>
          </p:nvPr>
        </p:nvSpPr>
        <p:spPr>
          <a:xfrm>
            <a:off x="4567238" y="0"/>
            <a:ext cx="4576762" cy="228600"/>
          </a:xfrm>
        </p:spPr>
        <p:txBody>
          <a:bodyPr tIns="91440" rIns="91440" bIns="0" anchor="ctr"/>
          <a:lstStyle>
            <a:lvl1pPr algn="r">
              <a:defRPr sz="1400" b="0">
                <a:solidFill>
                  <a:schemeClr val="bg2">
                    <a:lumMod val="50000"/>
                  </a:schemeClr>
                </a:solidFill>
              </a:defRPr>
            </a:lvl1pPr>
            <a:lvl2pPr>
              <a:defRPr sz="1100"/>
            </a:lvl2pPr>
            <a:lvl3pPr>
              <a:defRPr sz="1100"/>
            </a:lvl3pPr>
            <a:lvl4pPr>
              <a:defRPr sz="1100"/>
            </a:lvl4pPr>
            <a:lvl5pPr>
              <a:defRPr sz="1100"/>
            </a:lvl5pPr>
          </a:lstStyle>
          <a:p>
            <a:pPr lvl="0"/>
            <a:r>
              <a:rPr lang="en-US" dirty="0"/>
              <a:t>SECTION NAME (OPTIONAL)</a:t>
            </a:r>
          </a:p>
        </p:txBody>
      </p:sp>
    </p:spTree>
    <p:extLst>
      <p:ext uri="{BB962C8B-B14F-4D97-AF65-F5344CB8AC3E}">
        <p14:creationId xmlns:p14="http://schemas.microsoft.com/office/powerpoint/2010/main" val="1177540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Dynamic Content + Notepad">
    <p:spTree>
      <p:nvGrpSpPr>
        <p:cNvPr id="1" name=""/>
        <p:cNvGrpSpPr/>
        <p:nvPr/>
      </p:nvGrpSpPr>
      <p:grpSpPr>
        <a:xfrm>
          <a:off x="0" y="0"/>
          <a:ext cx="0" cy="0"/>
          <a:chOff x="0" y="0"/>
          <a:chExt cx="0" cy="0"/>
        </a:xfrm>
      </p:grpSpPr>
      <p:sp>
        <p:nvSpPr>
          <p:cNvPr id="5" name="Rectangle 4"/>
          <p:cNvSpPr/>
          <p:nvPr userDrawn="1"/>
        </p:nvSpPr>
        <p:spPr bwMode="white">
          <a:xfrm>
            <a:off x="7543800" y="5867400"/>
            <a:ext cx="15240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sz="quarter" idx="14" hasCustomPrompt="1"/>
          </p:nvPr>
        </p:nvSpPr>
        <p:spPr bwMode="gray">
          <a:xfrm flipV="1">
            <a:off x="4419600" y="304800"/>
            <a:ext cx="4419600" cy="6248400"/>
          </a:xfrm>
          <a:prstGeom prst="snip1Rect">
            <a:avLst/>
          </a:prstGeom>
          <a:solidFill>
            <a:schemeClr val="tx2"/>
          </a:solidFill>
        </p:spPr>
        <p:txBody>
          <a:bodyPr/>
          <a:lstStyle>
            <a:lvl1pPr>
              <a:defRPr/>
            </a:lvl1pPr>
          </a:lstStyle>
          <a:p>
            <a:pPr lvl="0"/>
            <a:r>
              <a:rPr lang="en-US" dirty="0"/>
              <a:t> </a:t>
            </a:r>
          </a:p>
        </p:txBody>
      </p:sp>
      <p:sp>
        <p:nvSpPr>
          <p:cNvPr id="3" name="Content Placeholder 2"/>
          <p:cNvSpPr>
            <a:spLocks noGrp="1"/>
          </p:cNvSpPr>
          <p:nvPr>
            <p:ph idx="1"/>
          </p:nvPr>
        </p:nvSpPr>
        <p:spPr>
          <a:xfrm>
            <a:off x="457200" y="2819400"/>
            <a:ext cx="3810000" cy="2819400"/>
          </a:xfrm>
        </p:spPr>
        <p:txBody>
          <a:bodyPr/>
          <a:lstStyle>
            <a:lvl1pPr>
              <a:defRPr sz="2400">
                <a:solidFill>
                  <a:schemeClr val="tx1"/>
                </a:solidFill>
              </a:defRPr>
            </a:lvl1pPr>
            <a:lvl2pPr>
              <a:defRPr sz="2400">
                <a:solidFill>
                  <a:srgbClr val="5F5F5F"/>
                </a:solidFill>
              </a:defRPr>
            </a:lvl2pPr>
            <a:lvl3pPr>
              <a:defRPr sz="2400">
                <a:solidFill>
                  <a:srgbClr val="5F5F5F"/>
                </a:solidFill>
              </a:defRPr>
            </a:lvl3pPr>
            <a:lvl4pPr>
              <a:defRPr sz="2000">
                <a:solidFill>
                  <a:srgbClr val="5F5F5F"/>
                </a:solidFill>
              </a:defRPr>
            </a:lvl4pPr>
            <a:lvl5pPr>
              <a:defRPr sz="1600">
                <a:solidFill>
                  <a:srgbClr val="5F5F5F"/>
                </a:solidFill>
              </a:defRPr>
            </a:lvl5pPr>
            <a:lvl6pPr marL="1089025" marR="0" indent="-117475" algn="l" defTabSz="914400" rtl="0" eaLnBrk="1" fontAlgn="auto" latinLnBrk="0" hangingPunct="1">
              <a:lnSpc>
                <a:spcPct val="100000"/>
              </a:lnSpc>
              <a:spcBef>
                <a:spcPts val="0"/>
              </a:spcBef>
              <a:spcAft>
                <a:spcPts val="0"/>
              </a:spcAft>
              <a:buClrTx/>
              <a:buSzTx/>
              <a:buFont typeface="Calibri" pitchFamily="34" charset="0"/>
              <a:buChar char="-"/>
              <a:tabLst/>
              <a:defRPr sz="1200">
                <a:solidFill>
                  <a:schemeClr val="tx1"/>
                </a:solidFill>
              </a:defRPr>
            </a:lvl6pPr>
            <a:lvl7pPr marL="1255713" marR="0" indent="-109538" algn="l" defTabSz="914400" rtl="0" eaLnBrk="1" fontAlgn="auto" latinLnBrk="0" hangingPunct="1">
              <a:lnSpc>
                <a:spcPct val="100000"/>
              </a:lnSpc>
              <a:spcBef>
                <a:spcPts val="0"/>
              </a:spcBef>
              <a:spcAft>
                <a:spcPts val="0"/>
              </a:spcAft>
              <a:buClrTx/>
              <a:buSzTx/>
              <a:buFont typeface="Calibri" pitchFamily="34" charset="0"/>
              <a:buChar char="-"/>
              <a:tabLst/>
              <a:defRPr sz="1200">
                <a:solidFill>
                  <a:schemeClr val="tx1"/>
                </a:solidFill>
              </a:defRPr>
            </a:lvl7pPr>
            <a:lvl8pPr marL="1430338" marR="0" indent="-109538" algn="l" defTabSz="914400" rtl="0" eaLnBrk="1" fontAlgn="auto" latinLnBrk="0" hangingPunct="1">
              <a:lnSpc>
                <a:spcPct val="100000"/>
              </a:lnSpc>
              <a:spcBef>
                <a:spcPts val="0"/>
              </a:spcBef>
              <a:spcAft>
                <a:spcPts val="0"/>
              </a:spcAft>
              <a:buClrTx/>
              <a:buSzTx/>
              <a:buFont typeface="Calibri" pitchFamily="34" charset="0"/>
              <a:buChar char="-"/>
              <a:tabLst/>
              <a:defRPr sz="1200">
                <a:solidFill>
                  <a:schemeClr val="tx1"/>
                </a:solidFill>
              </a:defRPr>
            </a:lvl8pPr>
            <a:lvl9pPr marL="1712913" marR="0" indent="-109538" algn="l" defTabSz="914400" rtl="0" eaLnBrk="1" fontAlgn="auto" latinLnBrk="0" hangingPunct="1">
              <a:lnSpc>
                <a:spcPct val="100000"/>
              </a:lnSpc>
              <a:spcBef>
                <a:spcPts val="0"/>
              </a:spcBef>
              <a:spcAft>
                <a:spcPts val="0"/>
              </a:spcAft>
              <a:buClrTx/>
              <a:buSzTx/>
              <a:buFont typeface="Calibri" pitchFamily="34" charset="0"/>
              <a:buChar char="-"/>
              <a:tabLst/>
              <a:defRPr sz="1200">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457200"/>
            <a:ext cx="3810000" cy="2044700"/>
          </a:xfrm>
        </p:spPr>
        <p:txBody>
          <a:bodyPr anchor="t"/>
          <a:lstStyle>
            <a:lvl1pPr algn="l">
              <a:lnSpc>
                <a:spcPct val="90000"/>
              </a:lnSpc>
              <a:defRPr sz="4400" b="0">
                <a:solidFill>
                  <a:schemeClr val="tx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67FC5CDF-15F9-4054-9F50-C9080AAD3281}" type="slidenum">
              <a:rPr lang="en-US" smtClean="0"/>
              <a:t>‹#›</a:t>
            </a:fld>
            <a:endParaRPr lang="en-US"/>
          </a:p>
        </p:txBody>
      </p:sp>
      <p:sp>
        <p:nvSpPr>
          <p:cNvPr id="10" name="Text Placeholder 9"/>
          <p:cNvSpPr>
            <a:spLocks noGrp="1"/>
          </p:cNvSpPr>
          <p:nvPr>
            <p:ph type="body" sz="quarter" idx="13"/>
          </p:nvPr>
        </p:nvSpPr>
        <p:spPr bwMode="gray">
          <a:xfrm>
            <a:off x="4821382" y="647700"/>
            <a:ext cx="3616036" cy="5676900"/>
          </a:xfrm>
        </p:spPr>
        <p:txBody>
          <a:bodyPr/>
          <a:lstStyle>
            <a:lvl1pPr marL="0" indent="0">
              <a:buFontTx/>
              <a:buNone/>
              <a:defRPr sz="4400">
                <a:solidFill>
                  <a:schemeClr val="bg2"/>
                </a:solidFill>
              </a:defRPr>
            </a:lvl1pPr>
            <a:lvl2pPr marL="0" indent="0">
              <a:defRPr sz="3200">
                <a:solidFill>
                  <a:schemeClr val="bg2"/>
                </a:solidFill>
              </a:defRPr>
            </a:lvl2pPr>
            <a:lvl3pPr marL="236538" indent="-228600">
              <a:defRPr sz="2800">
                <a:solidFill>
                  <a:schemeClr val="bg2"/>
                </a:solidFill>
              </a:defRPr>
            </a:lvl3pPr>
            <a:lvl4pPr>
              <a:defRPr sz="2400">
                <a:solidFill>
                  <a:schemeClr val="bg2"/>
                </a:solidFill>
              </a:defRPr>
            </a:lvl4pPr>
            <a:lvl5pPr>
              <a:defRPr sz="20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5"/>
          </p:nvPr>
        </p:nvSpPr>
        <p:spPr>
          <a:xfrm>
            <a:off x="457200" y="6019800"/>
            <a:ext cx="3810000" cy="304800"/>
          </a:xfrm>
        </p:spPr>
        <p:txBody>
          <a:bodyPr/>
          <a:lstStyle/>
          <a:p>
            <a:r>
              <a:rPr lang="en-US"/>
              <a:t>Footer</a:t>
            </a:r>
            <a:endParaRPr lang="en-US" dirty="0"/>
          </a:p>
        </p:txBody>
      </p:sp>
      <p:sp>
        <p:nvSpPr>
          <p:cNvPr id="9" name="Text Placeholder 4"/>
          <p:cNvSpPr>
            <a:spLocks noGrp="1"/>
          </p:cNvSpPr>
          <p:nvPr>
            <p:ph type="body" sz="quarter" idx="16" hasCustomPrompt="1"/>
          </p:nvPr>
        </p:nvSpPr>
        <p:spPr>
          <a:xfrm>
            <a:off x="4567238" y="0"/>
            <a:ext cx="4576762" cy="228600"/>
          </a:xfrm>
        </p:spPr>
        <p:txBody>
          <a:bodyPr tIns="91440" rIns="91440" bIns="0" anchor="ctr"/>
          <a:lstStyle>
            <a:lvl1pPr algn="r">
              <a:defRPr sz="1400" b="0">
                <a:solidFill>
                  <a:schemeClr val="bg2">
                    <a:lumMod val="50000"/>
                  </a:schemeClr>
                </a:solidFill>
              </a:defRPr>
            </a:lvl1pPr>
            <a:lvl2pPr>
              <a:defRPr sz="1100"/>
            </a:lvl2pPr>
            <a:lvl3pPr>
              <a:defRPr sz="1100"/>
            </a:lvl3pPr>
            <a:lvl4pPr>
              <a:defRPr sz="1100"/>
            </a:lvl4pPr>
            <a:lvl5pPr>
              <a:defRPr sz="1100"/>
            </a:lvl5pPr>
          </a:lstStyle>
          <a:p>
            <a:pPr lvl="0"/>
            <a:r>
              <a:rPr lang="en-US" dirty="0"/>
              <a:t>SECTION NAME (OPTIONAL)</a:t>
            </a:r>
          </a:p>
        </p:txBody>
      </p:sp>
    </p:spTree>
    <p:extLst>
      <p:ext uri="{BB962C8B-B14F-4D97-AF65-F5344CB8AC3E}">
        <p14:creationId xmlns:p14="http://schemas.microsoft.com/office/powerpoint/2010/main" val="783412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FC5CDF-15F9-4054-9F50-C9080AAD3281}" type="slidenum">
              <a:rPr lang="en-US" smtClean="0"/>
              <a:t>‹#›</a:t>
            </a:fld>
            <a:endParaRPr lang="en-US"/>
          </a:p>
        </p:txBody>
      </p:sp>
      <p:sp>
        <p:nvSpPr>
          <p:cNvPr id="2" name="Footer Placeholder 1"/>
          <p:cNvSpPr>
            <a:spLocks noGrp="1"/>
          </p:cNvSpPr>
          <p:nvPr>
            <p:ph type="ftr" sz="quarter" idx="13"/>
          </p:nvPr>
        </p:nvSpPr>
        <p:spPr/>
        <p:txBody>
          <a:bodyPr/>
          <a:lstStyle/>
          <a:p>
            <a:r>
              <a:rPr lang="en-US"/>
              <a:t>Footer</a:t>
            </a:r>
            <a:endParaRPr lang="en-US" dirty="0"/>
          </a:p>
        </p:txBody>
      </p:sp>
      <p:sp>
        <p:nvSpPr>
          <p:cNvPr id="5" name="Text Placeholder 4"/>
          <p:cNvSpPr>
            <a:spLocks noGrp="1"/>
          </p:cNvSpPr>
          <p:nvPr>
            <p:ph type="body" sz="quarter" idx="14" hasCustomPrompt="1"/>
          </p:nvPr>
        </p:nvSpPr>
        <p:spPr>
          <a:xfrm>
            <a:off x="4567238" y="0"/>
            <a:ext cx="4576762" cy="228600"/>
          </a:xfrm>
        </p:spPr>
        <p:txBody>
          <a:bodyPr tIns="91440" rIns="91440" bIns="0" anchor="ctr"/>
          <a:lstStyle>
            <a:lvl1pPr algn="r">
              <a:defRPr sz="1400" b="0">
                <a:solidFill>
                  <a:schemeClr val="bg2">
                    <a:lumMod val="50000"/>
                  </a:schemeClr>
                </a:solidFill>
              </a:defRPr>
            </a:lvl1pPr>
            <a:lvl2pPr>
              <a:defRPr sz="1100"/>
            </a:lvl2pPr>
            <a:lvl3pPr>
              <a:defRPr sz="1100"/>
            </a:lvl3pPr>
            <a:lvl4pPr>
              <a:defRPr sz="1100"/>
            </a:lvl4pPr>
            <a:lvl5pPr>
              <a:defRPr sz="1100"/>
            </a:lvl5pPr>
          </a:lstStyle>
          <a:p>
            <a:pPr lvl="0"/>
            <a:r>
              <a:rPr lang="en-US" dirty="0"/>
              <a:t>SECTION NAME (OPTIONAL)</a:t>
            </a:r>
          </a:p>
        </p:txBody>
      </p:sp>
    </p:spTree>
    <p:extLst>
      <p:ext uri="{BB962C8B-B14F-4D97-AF65-F5344CB8AC3E}">
        <p14:creationId xmlns:p14="http://schemas.microsoft.com/office/powerpoint/2010/main" val="1281210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llianz Logo Closing Slide O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7FC5CDF-15F9-4054-9F50-C9080AAD3281}" type="slidenum">
              <a:rPr lang="en-US" smtClean="0"/>
              <a:t>‹#›</a:t>
            </a:fld>
            <a:endParaRPr lang="en-US" dirty="0"/>
          </a:p>
        </p:txBody>
      </p:sp>
      <p:sp>
        <p:nvSpPr>
          <p:cNvPr id="5" name="Rectangle 4"/>
          <p:cNvSpPr/>
          <p:nvPr userDrawn="1"/>
        </p:nvSpPr>
        <p:spPr>
          <a:xfrm>
            <a:off x="7620000" y="6400800"/>
            <a:ext cx="1371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71796" y="6350922"/>
            <a:ext cx="356200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97003" y="1676400"/>
            <a:ext cx="3349994" cy="1358462"/>
          </a:xfrm>
          <a:prstGeom prst="rect">
            <a:avLst/>
          </a:prstGeom>
        </p:spPr>
      </p:pic>
      <p:sp>
        <p:nvSpPr>
          <p:cNvPr id="9" name="Rectangle 8"/>
          <p:cNvSpPr/>
          <p:nvPr userDrawn="1"/>
        </p:nvSpPr>
        <p:spPr bwMode="gray">
          <a:xfrm>
            <a:off x="0" y="6022975"/>
            <a:ext cx="9144000" cy="83502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ooter Placeholder 1"/>
          <p:cNvSpPr>
            <a:spLocks noGrp="1"/>
          </p:cNvSpPr>
          <p:nvPr>
            <p:ph type="ftr" sz="quarter" idx="13"/>
          </p:nvPr>
        </p:nvSpPr>
        <p:spPr>
          <a:xfrm>
            <a:off x="457200" y="5562600"/>
            <a:ext cx="8218488" cy="304800"/>
          </a:xfrm>
        </p:spPr>
        <p:txBody>
          <a:bodyPr anchor="b"/>
          <a:lstStyle>
            <a:lvl1pPr>
              <a:defRPr>
                <a:solidFill>
                  <a:srgbClr val="5F5F5F"/>
                </a:solidFill>
              </a:defRPr>
            </a:lvl1pPr>
          </a:lstStyle>
          <a:p>
            <a:endParaRPr lang="en-US" dirty="0"/>
          </a:p>
        </p:txBody>
      </p:sp>
      <p:sp>
        <p:nvSpPr>
          <p:cNvPr id="6" name="Rectangle 5"/>
          <p:cNvSpPr/>
          <p:nvPr userDrawn="1"/>
        </p:nvSpPr>
        <p:spPr>
          <a:xfrm>
            <a:off x="381000" y="6255821"/>
            <a:ext cx="8382000" cy="3693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OUR MISSION:</a:t>
            </a:r>
            <a:b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b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Allianz Life Insurance Company of North America makes promises people depend on for the rest of their lives.</a:t>
            </a:r>
          </a:p>
        </p:txBody>
      </p:sp>
      <p:sp>
        <p:nvSpPr>
          <p:cNvPr id="12" name="TextBox 11"/>
          <p:cNvSpPr txBox="1"/>
          <p:nvPr userDrawn="1"/>
        </p:nvSpPr>
        <p:spPr>
          <a:xfrm>
            <a:off x="0" y="3585716"/>
            <a:ext cx="9143999"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dirty="0">
                <a:ln>
                  <a:noFill/>
                </a:ln>
                <a:solidFill>
                  <a:schemeClr val="tx1"/>
                </a:solidFill>
                <a:effectLst/>
                <a:uLnTx/>
                <a:uFillTx/>
              </a:rPr>
              <a:t>www.allianzlife.com  </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dirty="0">
                <a:ln>
                  <a:noFill/>
                </a:ln>
                <a:solidFill>
                  <a:schemeClr val="tx1"/>
                </a:solidFill>
                <a:effectLst/>
                <a:uLnTx/>
                <a:uFillTx/>
              </a:rPr>
              <a:t>Follow Allianz Life Insurance Company of North America  </a:t>
            </a:r>
            <a:br>
              <a:rPr kumimoji="0" lang="en-US" sz="1400" b="0" i="0" u="none" strike="noStrike" kern="0" cap="none" spc="0" normalizeH="0" baseline="0" noProof="0" dirty="0">
                <a:ln>
                  <a:noFill/>
                </a:ln>
                <a:solidFill>
                  <a:schemeClr val="tx1"/>
                </a:solidFill>
                <a:effectLst/>
                <a:uLnTx/>
                <a:uFillTx/>
              </a:rPr>
            </a:br>
            <a:r>
              <a:rPr kumimoji="0" lang="en-US" sz="1400" b="0" i="0" u="none" strike="noStrike" kern="0" cap="none" spc="0" normalizeH="0" baseline="0" noProof="0" dirty="0">
                <a:ln>
                  <a:noFill/>
                </a:ln>
                <a:solidFill>
                  <a:schemeClr val="tx1"/>
                </a:solidFill>
                <a:effectLst/>
                <a:uLnTx/>
                <a:uFillTx/>
              </a:rPr>
              <a:t>on social media at </a:t>
            </a:r>
            <a:r>
              <a:rPr kumimoji="0" lang="en-US" sz="1400" b="1" i="0" u="none" strike="noStrike" kern="0" cap="none" spc="0" normalizeH="0" baseline="0" noProof="0" dirty="0">
                <a:ln>
                  <a:noFill/>
                </a:ln>
                <a:solidFill>
                  <a:schemeClr val="tx1"/>
                </a:solidFill>
                <a:effectLst/>
                <a:uLnTx/>
                <a:uFillTx/>
              </a:rPr>
              <a:t>allianzlife.com/social</a:t>
            </a:r>
          </a:p>
        </p:txBody>
      </p:sp>
      <p:grpSp>
        <p:nvGrpSpPr>
          <p:cNvPr id="13" name="Group 12"/>
          <p:cNvGrpSpPr/>
          <p:nvPr userDrawn="1"/>
        </p:nvGrpSpPr>
        <p:grpSpPr>
          <a:xfrm>
            <a:off x="3631388" y="4507501"/>
            <a:ext cx="1874062" cy="375316"/>
            <a:chOff x="1235075" y="4667250"/>
            <a:chExt cx="1874062" cy="375316"/>
          </a:xfrm>
        </p:grpSpPr>
        <p:pic>
          <p:nvPicPr>
            <p:cNvPr id="14"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235075" y="4712366"/>
              <a:ext cx="338544" cy="29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rotWithShape="1">
            <a:blip r:embed="rId4" cstate="email">
              <a:extLst>
                <a:ext uri="{28A0092B-C50C-407E-A947-70E740481C1C}">
                  <a14:useLocalDpi xmlns:a14="http://schemas.microsoft.com/office/drawing/2010/main"/>
                </a:ext>
              </a:extLst>
            </a:blip>
            <a:srcRect t="-13930" b="-1"/>
            <a:stretch/>
          </p:blipFill>
          <p:spPr bwMode="auto">
            <a:xfrm>
              <a:off x="1573619" y="4667250"/>
              <a:ext cx="404037" cy="36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rotWithShape="1">
            <a:blip r:embed="rId5" cstate="email">
              <a:extLst>
                <a:ext uri="{28A0092B-C50C-407E-A947-70E740481C1C}">
                  <a14:useLocalDpi xmlns:a14="http://schemas.microsoft.com/office/drawing/2010/main"/>
                </a:ext>
              </a:extLst>
            </a:blip>
            <a:srcRect t="-13930" b="-1"/>
            <a:stretch/>
          </p:blipFill>
          <p:spPr bwMode="auto">
            <a:xfrm>
              <a:off x="2705100" y="4667250"/>
              <a:ext cx="404037" cy="36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6" cstate="email">
              <a:extLst>
                <a:ext uri="{28A0092B-C50C-407E-A947-70E740481C1C}">
                  <a14:useLocalDpi xmlns:a14="http://schemas.microsoft.com/office/drawing/2010/main"/>
                </a:ext>
              </a:extLst>
            </a:blip>
            <a:srcRect t="-13930" b="-1"/>
            <a:stretch/>
          </p:blipFill>
          <p:spPr bwMode="auto">
            <a:xfrm>
              <a:off x="2354669" y="4667250"/>
              <a:ext cx="350431" cy="36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7" cstate="email">
              <a:extLst>
                <a:ext uri="{28A0092B-C50C-407E-A947-70E740481C1C}">
                  <a14:useLocalDpi xmlns:a14="http://schemas.microsoft.com/office/drawing/2010/main"/>
                </a:ext>
              </a:extLst>
            </a:blip>
            <a:srcRect t="-13930" b="-1"/>
            <a:stretch/>
          </p:blipFill>
          <p:spPr bwMode="auto">
            <a:xfrm>
              <a:off x="1938374" y="4673600"/>
              <a:ext cx="404037" cy="36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99419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D21D778-B565-4D7E-94D7-64010A445B68}" type="datetimeFigureOut">
              <a:rPr lang="en-US" smtClean="0"/>
              <a:pPr/>
              <a:t>5/17/2017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a:t>‹#›</a:t>
            </a:fld>
            <a:endParaRPr kumimoji="0" lang="en-US" dirty="0">
              <a:solidFill>
                <a:schemeClr val="accent3">
                  <a:shade val="75000"/>
                </a:scheme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789367702"/>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32122037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5" y="2469582"/>
            <a:ext cx="3474339" cy="2767957"/>
          </a:xfrm>
          <a:prstGeom prst="rect">
            <a:avLst/>
          </a:prstGeom>
        </p:spPr>
        <p:txBody>
          <a:bodyPr>
            <a:normAutofit/>
          </a:bodyPr>
          <a:lstStyle>
            <a:lvl1pPr marL="0" indent="0">
              <a:buClr>
                <a:srgbClr val="EA5424"/>
              </a:buClr>
              <a:buNone/>
              <a:defRPr sz="1600" baseline="0">
                <a:solidFill>
                  <a:srgbClr val="8C8D8E"/>
                </a:solidFill>
              </a:defRPr>
            </a:lvl1pPr>
          </a:lstStyle>
          <a:p>
            <a:pPr lvl="0"/>
            <a:r>
              <a:rPr lang="en-US" dirty="0"/>
              <a:t>This area is for paragraph content. It could be used as a way to display two different thoughts. This area is for paragraph content. It could be used as an intro for the bullets.</a:t>
            </a:r>
          </a:p>
        </p:txBody>
      </p:sp>
      <p:sp>
        <p:nvSpPr>
          <p:cNvPr id="9" name="Content Placeholder 2"/>
          <p:cNvSpPr>
            <a:spLocks noGrp="1"/>
          </p:cNvSpPr>
          <p:nvPr>
            <p:ph idx="12" hasCustomPrompt="1"/>
          </p:nvPr>
        </p:nvSpPr>
        <p:spPr>
          <a:xfrm>
            <a:off x="4721885" y="2469582"/>
            <a:ext cx="3474339" cy="2767957"/>
          </a:xfrm>
          <a:prstGeom prst="rect">
            <a:avLst/>
          </a:prstGeom>
        </p:spPr>
        <p:txBody>
          <a:bodyPr>
            <a:normAutofit/>
          </a:bodyPr>
          <a:lstStyle>
            <a:lvl1pPr marL="0" indent="0">
              <a:buClr>
                <a:srgbClr val="EA5424"/>
              </a:buClr>
              <a:buNone/>
              <a:defRPr sz="1600" baseline="0">
                <a:solidFill>
                  <a:srgbClr val="8C8D8E"/>
                </a:solidFill>
              </a:defRPr>
            </a:lvl1pPr>
          </a:lstStyle>
          <a:p>
            <a:pPr lvl="0"/>
            <a:r>
              <a:rPr lang="en-US" dirty="0"/>
              <a:t>This area is for paragraph content. It could be used as a way to display two different thoughts. This area is for paragraph content. It could be used as an intro for the bullets.</a:t>
            </a:r>
          </a:p>
        </p:txBody>
      </p:sp>
      <p:sp>
        <p:nvSpPr>
          <p:cNvPr id="5" name="Text Placeholder 4"/>
          <p:cNvSpPr>
            <a:spLocks noGrp="1"/>
          </p:cNvSpPr>
          <p:nvPr>
            <p:ph type="body" sz="quarter" idx="13" hasCustomPrompt="1"/>
          </p:nvPr>
        </p:nvSpPr>
        <p:spPr>
          <a:xfrm>
            <a:off x="781050" y="2060155"/>
            <a:ext cx="3475038" cy="400024"/>
          </a:xfrm>
        </p:spPr>
        <p:txBody>
          <a:bodyPr>
            <a:normAutofit/>
          </a:bodyPr>
          <a:lstStyle>
            <a:lvl1pPr marL="0" indent="0">
              <a:lnSpc>
                <a:spcPct val="80000"/>
              </a:lnSpc>
              <a:buNone/>
              <a:defRPr sz="1800" b="1" i="0">
                <a:solidFill>
                  <a:srgbClr val="0091DA"/>
                </a:solidFill>
                <a:latin typeface="FS Elliot Pro"/>
                <a:cs typeface="FS Elliot Pro"/>
              </a:defRPr>
            </a:lvl1pPr>
          </a:lstStyle>
          <a:p>
            <a:pPr lvl="0"/>
            <a:r>
              <a:rPr lang="en-US" dirty="0"/>
              <a:t>Title here</a:t>
            </a:r>
          </a:p>
        </p:txBody>
      </p:sp>
      <p:sp>
        <p:nvSpPr>
          <p:cNvPr id="10" name="Text Placeholder 4"/>
          <p:cNvSpPr>
            <a:spLocks noGrp="1"/>
          </p:cNvSpPr>
          <p:nvPr>
            <p:ph type="body" sz="quarter" idx="14" hasCustomPrompt="1"/>
          </p:nvPr>
        </p:nvSpPr>
        <p:spPr>
          <a:xfrm>
            <a:off x="4721884" y="2060155"/>
            <a:ext cx="3475038" cy="400024"/>
          </a:xfrm>
        </p:spPr>
        <p:txBody>
          <a:bodyPr>
            <a:normAutofit/>
          </a:bodyPr>
          <a:lstStyle>
            <a:lvl1pPr marL="0" indent="0">
              <a:lnSpc>
                <a:spcPct val="80000"/>
              </a:lnSpc>
              <a:buNone/>
              <a:defRPr sz="1800" b="1" i="0">
                <a:solidFill>
                  <a:srgbClr val="0091DA"/>
                </a:solidFill>
                <a:latin typeface="FS Elliot Pro"/>
                <a:cs typeface="FS Elliot Pro"/>
              </a:defRPr>
            </a:lvl1pPr>
          </a:lstStyle>
          <a:p>
            <a:pPr lvl="0"/>
            <a:r>
              <a:rPr lang="en-US" dirty="0"/>
              <a:t>Title here</a:t>
            </a:r>
          </a:p>
        </p:txBody>
      </p:sp>
      <p:sp>
        <p:nvSpPr>
          <p:cNvPr id="13" name="Text Placeholder 12"/>
          <p:cNvSpPr>
            <a:spLocks noGrp="1"/>
          </p:cNvSpPr>
          <p:nvPr>
            <p:ph type="body" sz="quarter" idx="11" hasCustomPrompt="1"/>
          </p:nvPr>
        </p:nvSpPr>
        <p:spPr>
          <a:xfrm>
            <a:off x="781534" y="645917"/>
            <a:ext cx="4120666" cy="530673"/>
          </a:xfrm>
          <a:prstGeom prst="rect">
            <a:avLst/>
          </a:prstGeom>
        </p:spPr>
        <p:txBody>
          <a:bodyPr>
            <a:normAutofit/>
          </a:bodyPr>
          <a:lstStyle>
            <a:lvl1pPr marL="0" indent="0">
              <a:buNone/>
              <a:defRPr sz="1800" baseline="0">
                <a:solidFill>
                  <a:schemeClr val="accent5"/>
                </a:solidFill>
              </a:defRPr>
            </a:lvl1pPr>
          </a:lstStyle>
          <a:p>
            <a:pPr lvl="0"/>
            <a:r>
              <a:rPr lang="en-US" dirty="0"/>
              <a:t>Section name goes here</a:t>
            </a:r>
          </a:p>
        </p:txBody>
      </p:sp>
      <p:sp>
        <p:nvSpPr>
          <p:cNvPr id="14" name="Title 1"/>
          <p:cNvSpPr>
            <a:spLocks noGrp="1"/>
          </p:cNvSpPr>
          <p:nvPr>
            <p:ph type="title" hasCustomPrompt="1"/>
          </p:nvPr>
        </p:nvSpPr>
        <p:spPr>
          <a:xfrm>
            <a:off x="781534" y="1431558"/>
            <a:ext cx="6470650" cy="663449"/>
          </a:xfrm>
        </p:spPr>
        <p:txBody>
          <a:bodyPr anchor="t">
            <a:normAutofit/>
          </a:bodyPr>
          <a:lstStyle>
            <a:lvl1pPr algn="l">
              <a:lnSpc>
                <a:spcPct val="80000"/>
              </a:lnSpc>
              <a:defRPr sz="2800" b="0" i="0">
                <a:solidFill>
                  <a:srgbClr val="0091DA"/>
                </a:solidFill>
                <a:latin typeface="FS Elliot Pro"/>
                <a:cs typeface="FS Elliot Pro"/>
              </a:defRPr>
            </a:lvl1pPr>
          </a:lstStyle>
          <a:p>
            <a:r>
              <a:rPr lang="en-US" dirty="0"/>
              <a:t>Slide title goes here</a:t>
            </a:r>
          </a:p>
        </p:txBody>
      </p:sp>
      <p:pic>
        <p:nvPicPr>
          <p:cNvPr id="11" name="Picture 10"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3509936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3608995609"/>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4220230686"/>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3938611672"/>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3550091308"/>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4277980207"/>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lvl1pPr algn="l">
              <a:defRPr/>
            </a:lvl1pPr>
          </a:lstStyle>
          <a:p>
            <a:r>
              <a:rPr lang="en-US" dirty="0"/>
              <a:t>Click to edit Master 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3802174200"/>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855373398"/>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2603843974"/>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4031681520"/>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261469535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81534" y="1431558"/>
            <a:ext cx="6470650" cy="663449"/>
          </a:xfrm>
        </p:spPr>
        <p:txBody>
          <a:bodyPr anchor="t">
            <a:normAutofit/>
          </a:bodyPr>
          <a:lstStyle>
            <a:lvl1pPr algn="l">
              <a:lnSpc>
                <a:spcPct val="80000"/>
              </a:lnSpc>
              <a:defRPr sz="2800" b="0" i="0">
                <a:solidFill>
                  <a:schemeClr val="bg2"/>
                </a:solidFill>
                <a:latin typeface="FS Elliot Pro"/>
                <a:cs typeface="FS Elliot Pro"/>
              </a:defRPr>
            </a:lvl1pPr>
          </a:lstStyle>
          <a:p>
            <a:r>
              <a:rPr lang="en-US" dirty="0"/>
              <a:t>Slide title goes here</a:t>
            </a:r>
          </a:p>
        </p:txBody>
      </p:sp>
      <p:pic>
        <p:nvPicPr>
          <p:cNvPr id="4" name="Picture 3"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399975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3114990615"/>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2087927509"/>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3427500512"/>
      </p:ext>
    </p:extLst>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1380744"/>
            <a:ext cx="8699737" cy="5029200"/>
          </a:xfrm>
        </p:spPr>
        <p:txBody>
          <a:bodyPr>
            <a:noAutofit/>
          </a:bodyPr>
          <a:lstStyle>
            <a:lvl1pPr marL="230188" indent="-230188">
              <a:spcBef>
                <a:spcPts val="1800"/>
              </a:spcBef>
              <a:buClr>
                <a:schemeClr val="accent1"/>
              </a:buClr>
              <a:defRPr sz="2000">
                <a:solidFill>
                  <a:schemeClr val="accent1"/>
                </a:solidFill>
              </a:defRPr>
            </a:lvl1pPr>
            <a:lvl2pPr marL="684213" indent="-228600">
              <a:spcBef>
                <a:spcPts val="0"/>
              </a:spcBef>
              <a:spcAft>
                <a:spcPts val="200"/>
              </a:spcAft>
              <a:defRPr sz="1800">
                <a:solidFill>
                  <a:srgbClr val="4C4D4F"/>
                </a:solidFill>
                <a:latin typeface="Arial Narrow" pitchFamily="34" charset="0"/>
              </a:defRPr>
            </a:lvl2pPr>
            <a:lvl3pPr marL="1143000" indent="-228600">
              <a:spcBef>
                <a:spcPts val="0"/>
              </a:spcBef>
              <a:spcAft>
                <a:spcPts val="200"/>
              </a:spcAft>
              <a:defRPr sz="1600">
                <a:solidFill>
                  <a:srgbClr val="4C4D4F"/>
                </a:solidFill>
                <a:latin typeface="Arial Narrow"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15590" y="896112"/>
            <a:ext cx="8695944" cy="338328"/>
          </a:xfrm>
        </p:spPr>
        <p:txBody>
          <a:bodyPr/>
          <a:lstStyle>
            <a:lvl1pPr marL="0" indent="0" algn="l">
              <a:buNone/>
              <a:defRPr sz="22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2322576" y="6711696"/>
            <a:ext cx="4498848" cy="109728"/>
          </a:xfrm>
          <a:prstGeom prst="rect">
            <a:avLst/>
          </a:prstGeom>
        </p:spPr>
        <p:txBody>
          <a:bodyPr lIns="0" tIns="0" rIns="0" bIns="0"/>
          <a:lstStyle>
            <a:lvl1pPr algn="ctr">
              <a:defRPr sz="700" b="1"/>
            </a:lvl1pPr>
          </a:lstStyle>
          <a:p>
            <a:endParaRPr lang="en-US" dirty="0"/>
          </a:p>
        </p:txBody>
      </p:sp>
    </p:spTree>
    <p:extLst>
      <p:ext uri="{BB962C8B-B14F-4D97-AF65-F5344CB8AC3E}">
        <p14:creationId xmlns:p14="http://schemas.microsoft.com/office/powerpoint/2010/main" val="283625811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5" y="1539179"/>
            <a:ext cx="6226174" cy="3985837"/>
          </a:xfrm>
          <a:prstGeom prst="rect">
            <a:avLst/>
          </a:prstGeom>
        </p:spPr>
        <p:txBody>
          <a:bodyPr>
            <a:normAutofit/>
          </a:bodyPr>
          <a:lstStyle>
            <a:lvl1pPr marL="0" indent="0">
              <a:buClr>
                <a:srgbClr val="EA5424"/>
              </a:buClr>
              <a:buNone/>
              <a:defRPr sz="2000" b="0" baseline="0">
                <a:solidFill>
                  <a:srgbClr val="0091DA"/>
                </a:solidFill>
              </a:defRPr>
            </a:lvl1pPr>
          </a:lstStyle>
          <a:p>
            <a:pPr lvl="0"/>
            <a:r>
              <a:rPr lang="en-US" dirty="0"/>
              <a:t>When you have a statement you need to make, you can use this blue for paragraph content. Use this master slide sparingly. No one likes to read a lot of content on a slide.</a:t>
            </a:r>
          </a:p>
          <a:p>
            <a:pPr lvl="0"/>
            <a:endParaRPr lang="en-US" dirty="0"/>
          </a:p>
          <a:p>
            <a:pPr lvl="0"/>
            <a:r>
              <a:rPr lang="en-US" dirty="0"/>
              <a:t>This should be used only when you really need people to see the statement. Examples of when to use this is for quotes, short statements, and mottos.</a:t>
            </a:r>
          </a:p>
        </p:txBody>
      </p:sp>
      <p:sp>
        <p:nvSpPr>
          <p:cNvPr id="5" name="Text Placeholder 12"/>
          <p:cNvSpPr>
            <a:spLocks noGrp="1"/>
          </p:cNvSpPr>
          <p:nvPr>
            <p:ph type="body" sz="quarter" idx="11" hasCustomPrompt="1"/>
          </p:nvPr>
        </p:nvSpPr>
        <p:spPr>
          <a:xfrm>
            <a:off x="781534" y="645917"/>
            <a:ext cx="4120666" cy="530673"/>
          </a:xfrm>
          <a:prstGeom prst="rect">
            <a:avLst/>
          </a:prstGeom>
        </p:spPr>
        <p:txBody>
          <a:bodyPr>
            <a:normAutofit/>
          </a:bodyPr>
          <a:lstStyle>
            <a:lvl1pPr marL="0" indent="0">
              <a:buNone/>
              <a:defRPr sz="1800" baseline="0">
                <a:solidFill>
                  <a:schemeClr val="accent5"/>
                </a:solidFill>
              </a:defRPr>
            </a:lvl1pPr>
          </a:lstStyle>
          <a:p>
            <a:pPr lvl="0"/>
            <a:r>
              <a:rPr lang="en-US" dirty="0"/>
              <a:t>Section name goes here (optional)</a:t>
            </a:r>
          </a:p>
        </p:txBody>
      </p:sp>
      <p:pic>
        <p:nvPicPr>
          <p:cNvPr id="6" name="Picture 5"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06" y="6306604"/>
            <a:ext cx="1383792" cy="390144"/>
          </a:xfrm>
          <a:prstGeom prst="rect">
            <a:avLst/>
          </a:prstGeom>
        </p:spPr>
      </p:pic>
    </p:spTree>
    <p:extLst>
      <p:ext uri="{BB962C8B-B14F-4D97-AF65-F5344CB8AC3E}">
        <p14:creationId xmlns:p14="http://schemas.microsoft.com/office/powerpoint/2010/main" val="162930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tatement Slide Cyan">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1914" y="1281917"/>
            <a:ext cx="6276886" cy="3047337"/>
          </a:xfrm>
        </p:spPr>
        <p:txBody>
          <a:bodyPr anchor="t">
            <a:normAutofit/>
          </a:bodyPr>
          <a:lstStyle>
            <a:lvl1pPr algn="l">
              <a:lnSpc>
                <a:spcPct val="100000"/>
              </a:lnSpc>
              <a:defRPr sz="2400" b="0" baseline="0">
                <a:solidFill>
                  <a:srgbClr val="464E7E"/>
                </a:solidFill>
                <a:latin typeface="FS Elliot Pro"/>
                <a:cs typeface="FS Elliot Pro"/>
              </a:defRPr>
            </a:lvl1pPr>
          </a:lstStyle>
          <a:p>
            <a:r>
              <a:rPr lang="en-US" dirty="0">
                <a:solidFill>
                  <a:srgbClr val="4B4687"/>
                </a:solidFill>
              </a:rPr>
              <a:t>For short statements and paragraphs.                Use this master slide sparingly.                             No more than 6 lines of copy, please. See slide 6 for an alternate version.</a:t>
            </a:r>
            <a:br>
              <a:rPr lang="en-US" dirty="0">
                <a:solidFill>
                  <a:srgbClr val="4B4687"/>
                </a:solidFill>
              </a:rPr>
            </a:br>
            <a:br>
              <a:rPr lang="en-US" dirty="0">
                <a:solidFill>
                  <a:srgbClr val="4B4687"/>
                </a:solidFill>
              </a:rPr>
            </a:br>
            <a:r>
              <a:rPr lang="en-US" dirty="0">
                <a:solidFill>
                  <a:srgbClr val="4B4687"/>
                </a:solidFill>
              </a:rPr>
              <a:t>Examples of when to use this slide: quotes, short statements, and mottos.</a:t>
            </a:r>
            <a:endParaRPr lang="en-US" dirty="0"/>
          </a:p>
        </p:txBody>
      </p:sp>
      <p:sp>
        <p:nvSpPr>
          <p:cNvPr id="6" name="Rectangle 12"/>
          <p:cNvSpPr/>
          <p:nvPr userDrawn="1"/>
        </p:nvSpPr>
        <p:spPr>
          <a:xfrm>
            <a:off x="8543640" y="1948233"/>
            <a:ext cx="600361" cy="2938448"/>
          </a:xfrm>
          <a:custGeom>
            <a:avLst/>
            <a:gdLst/>
            <a:ahLst/>
            <a:cxnLst/>
            <a:rect l="l" t="t" r="r" b="b"/>
            <a:pathLst>
              <a:path w="600361" h="2938448">
                <a:moveTo>
                  <a:pt x="600361" y="0"/>
                </a:moveTo>
                <a:lnTo>
                  <a:pt x="600361" y="2938448"/>
                </a:lnTo>
                <a:lnTo>
                  <a:pt x="479829" y="2805829"/>
                </a:lnTo>
                <a:cubicBezTo>
                  <a:pt x="180070" y="2442605"/>
                  <a:pt x="0" y="1976943"/>
                  <a:pt x="0" y="1469224"/>
                </a:cubicBezTo>
                <a:cubicBezTo>
                  <a:pt x="0" y="961505"/>
                  <a:pt x="180070" y="495843"/>
                  <a:pt x="479829" y="132619"/>
                </a:cubicBezTo>
                <a:close/>
              </a:path>
            </a:pathLst>
          </a:custGeom>
          <a:solidFill>
            <a:srgbClr val="464E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37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781534" y="1687267"/>
            <a:ext cx="5238266" cy="1321674"/>
          </a:xfrm>
        </p:spPr>
        <p:txBody>
          <a:bodyPr anchor="t">
            <a:noAutofit/>
          </a:bodyPr>
          <a:lstStyle>
            <a:lvl1pPr algn="l">
              <a:lnSpc>
                <a:spcPct val="80000"/>
              </a:lnSpc>
              <a:defRPr sz="4400" b="0" i="0" baseline="0">
                <a:solidFill>
                  <a:srgbClr val="FFFFFF"/>
                </a:solidFill>
                <a:latin typeface="FS Elliot Pro"/>
                <a:cs typeface="FS Elliot Pro"/>
              </a:defRPr>
            </a:lvl1pPr>
          </a:lstStyle>
          <a:p>
            <a:r>
              <a:rPr lang="en-US" dirty="0"/>
              <a:t>Section title slide with two lines</a:t>
            </a:r>
          </a:p>
        </p:txBody>
      </p:sp>
      <p:sp>
        <p:nvSpPr>
          <p:cNvPr id="5" name="Text Placeholder 12"/>
          <p:cNvSpPr>
            <a:spLocks noGrp="1"/>
          </p:cNvSpPr>
          <p:nvPr>
            <p:ph type="body" sz="quarter" idx="12" hasCustomPrompt="1"/>
          </p:nvPr>
        </p:nvSpPr>
        <p:spPr>
          <a:xfrm>
            <a:off x="781534" y="645917"/>
            <a:ext cx="4120666" cy="530673"/>
          </a:xfrm>
          <a:prstGeom prst="rect">
            <a:avLst/>
          </a:prstGeom>
        </p:spPr>
        <p:txBody>
          <a:bodyPr>
            <a:normAutofit/>
          </a:bodyPr>
          <a:lstStyle>
            <a:lvl1pPr marL="0" indent="0">
              <a:buNone/>
              <a:defRPr sz="1800" baseline="0">
                <a:solidFill>
                  <a:schemeClr val="accent5"/>
                </a:solidFill>
              </a:defRPr>
            </a:lvl1pPr>
          </a:lstStyle>
          <a:p>
            <a:pPr lvl="0"/>
            <a:r>
              <a:rPr lang="en-US" dirty="0"/>
              <a:t>Section name goes here (optional)</a:t>
            </a:r>
          </a:p>
        </p:txBody>
      </p:sp>
      <p:sp>
        <p:nvSpPr>
          <p:cNvPr id="6" name="Rectangle 12"/>
          <p:cNvSpPr/>
          <p:nvPr userDrawn="1"/>
        </p:nvSpPr>
        <p:spPr>
          <a:xfrm>
            <a:off x="8543640" y="1948233"/>
            <a:ext cx="600361" cy="2938448"/>
          </a:xfrm>
          <a:custGeom>
            <a:avLst/>
            <a:gdLst/>
            <a:ahLst/>
            <a:cxnLst/>
            <a:rect l="l" t="t" r="r" b="b"/>
            <a:pathLst>
              <a:path w="600361" h="2938448">
                <a:moveTo>
                  <a:pt x="600361" y="0"/>
                </a:moveTo>
                <a:lnTo>
                  <a:pt x="600361" y="2938448"/>
                </a:lnTo>
                <a:lnTo>
                  <a:pt x="479829" y="2805829"/>
                </a:lnTo>
                <a:cubicBezTo>
                  <a:pt x="180070" y="2442605"/>
                  <a:pt x="0" y="1976943"/>
                  <a:pt x="0" y="1469224"/>
                </a:cubicBezTo>
                <a:cubicBezTo>
                  <a:pt x="0" y="961505"/>
                  <a:pt x="180070" y="495843"/>
                  <a:pt x="479829" y="132619"/>
                </a:cubicBezTo>
                <a:close/>
              </a:path>
            </a:pathLst>
          </a:custGeom>
          <a:solidFill>
            <a:srgbClr val="00C1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 Placeholder 3"/>
          <p:cNvSpPr>
            <a:spLocks noGrp="1"/>
          </p:cNvSpPr>
          <p:nvPr>
            <p:ph type="body" sz="quarter" idx="13"/>
          </p:nvPr>
        </p:nvSpPr>
        <p:spPr>
          <a:xfrm>
            <a:off x="781050" y="3008940"/>
            <a:ext cx="5238750" cy="965200"/>
          </a:xfrm>
        </p:spPr>
        <p:txBody>
          <a:bodyPr/>
          <a:lstStyle>
            <a:lvl1pPr marL="0" indent="0">
              <a:buNone/>
              <a:defRPr>
                <a:solidFill>
                  <a:schemeClr val="bg1"/>
                </a:solidFill>
              </a:defRPr>
            </a:lvl1pPr>
          </a:lstStyle>
          <a:p>
            <a:r>
              <a:rPr lang="en-US" dirty="0"/>
              <a:t>Sub-title here. Keep to one line please.</a:t>
            </a:r>
          </a:p>
        </p:txBody>
      </p:sp>
    </p:spTree>
    <p:extLst>
      <p:ext uri="{BB962C8B-B14F-4D97-AF65-F5344CB8AC3E}">
        <p14:creationId xmlns:p14="http://schemas.microsoft.com/office/powerpoint/2010/main" val="2618308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Slide Midnigh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781534" y="1687267"/>
            <a:ext cx="5238266" cy="1187552"/>
          </a:xfrm>
        </p:spPr>
        <p:txBody>
          <a:bodyPr anchor="t">
            <a:noAutofit/>
          </a:bodyPr>
          <a:lstStyle>
            <a:lvl1pPr algn="l">
              <a:lnSpc>
                <a:spcPct val="80000"/>
              </a:lnSpc>
              <a:defRPr sz="4400" b="0" i="0" baseline="0">
                <a:solidFill>
                  <a:srgbClr val="FFFFFF"/>
                </a:solidFill>
                <a:latin typeface="FS Elliot Pro"/>
                <a:cs typeface="FS Elliot Pro"/>
              </a:defRPr>
            </a:lvl1pPr>
          </a:lstStyle>
          <a:p>
            <a:r>
              <a:rPr lang="en-US" dirty="0"/>
              <a:t>Section title slide with two lines</a:t>
            </a:r>
          </a:p>
        </p:txBody>
      </p:sp>
      <p:sp>
        <p:nvSpPr>
          <p:cNvPr id="3" name="Text Placeholder 2"/>
          <p:cNvSpPr>
            <a:spLocks noGrp="1"/>
          </p:cNvSpPr>
          <p:nvPr>
            <p:ph type="body" sz="quarter" idx="12" hasCustomPrompt="1"/>
          </p:nvPr>
        </p:nvSpPr>
        <p:spPr>
          <a:xfrm>
            <a:off x="781050" y="3008940"/>
            <a:ext cx="5238750" cy="965200"/>
          </a:xfrm>
        </p:spPr>
        <p:txBody>
          <a:bodyPr/>
          <a:lstStyle>
            <a:lvl1pPr marL="0" indent="0">
              <a:buNone/>
              <a:defRPr b="0" i="0">
                <a:solidFill>
                  <a:schemeClr val="bg1"/>
                </a:solidFill>
                <a:latin typeface="FS Elliot Pro"/>
                <a:cs typeface="FS Elliot Pro"/>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Subtitle here. Keep to one line please.</a:t>
            </a:r>
          </a:p>
        </p:txBody>
      </p:sp>
      <p:sp>
        <p:nvSpPr>
          <p:cNvPr id="8" name="Text Placeholder 12"/>
          <p:cNvSpPr>
            <a:spLocks noGrp="1"/>
          </p:cNvSpPr>
          <p:nvPr>
            <p:ph type="body" sz="quarter" idx="13" hasCustomPrompt="1"/>
          </p:nvPr>
        </p:nvSpPr>
        <p:spPr>
          <a:xfrm>
            <a:off x="781534" y="645917"/>
            <a:ext cx="4120666" cy="530673"/>
          </a:xfrm>
          <a:prstGeom prst="rect">
            <a:avLst/>
          </a:prstGeom>
        </p:spPr>
        <p:txBody>
          <a:bodyPr>
            <a:normAutofit/>
          </a:bodyPr>
          <a:lstStyle>
            <a:lvl1pPr marL="0" indent="0">
              <a:buNone/>
              <a:defRPr sz="1800" baseline="0">
                <a:solidFill>
                  <a:schemeClr val="accent1"/>
                </a:solidFill>
              </a:defRPr>
            </a:lvl1pPr>
          </a:lstStyle>
          <a:p>
            <a:pPr lvl="0"/>
            <a:r>
              <a:rPr lang="en-US" dirty="0"/>
              <a:t>Section name goes here (optional)</a:t>
            </a:r>
          </a:p>
        </p:txBody>
      </p:sp>
      <p:sp>
        <p:nvSpPr>
          <p:cNvPr id="9" name="Rectangle 12"/>
          <p:cNvSpPr/>
          <p:nvPr userDrawn="1"/>
        </p:nvSpPr>
        <p:spPr>
          <a:xfrm>
            <a:off x="8543640" y="1948233"/>
            <a:ext cx="600361" cy="2938448"/>
          </a:xfrm>
          <a:custGeom>
            <a:avLst/>
            <a:gdLst/>
            <a:ahLst/>
            <a:cxnLst/>
            <a:rect l="l" t="t" r="r" b="b"/>
            <a:pathLst>
              <a:path w="600361" h="2938448">
                <a:moveTo>
                  <a:pt x="600361" y="0"/>
                </a:moveTo>
                <a:lnTo>
                  <a:pt x="600361" y="2938448"/>
                </a:lnTo>
                <a:lnTo>
                  <a:pt x="479829" y="2805829"/>
                </a:lnTo>
                <a:cubicBezTo>
                  <a:pt x="180070" y="2442605"/>
                  <a:pt x="0" y="1976943"/>
                  <a:pt x="0" y="1469224"/>
                </a:cubicBezTo>
                <a:cubicBezTo>
                  <a:pt x="0" y="961505"/>
                  <a:pt x="180070" y="495843"/>
                  <a:pt x="479829" y="132619"/>
                </a:cubicBezTo>
                <a:close/>
              </a:path>
            </a:pathLst>
          </a:custGeom>
          <a:solidFill>
            <a:srgbClr val="00C1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55887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1534" y="1265374"/>
            <a:ext cx="7575066" cy="617913"/>
          </a:xfrm>
          <a:prstGeom prst="rect">
            <a:avLst/>
          </a:prstGeom>
        </p:spPr>
        <p:txBody>
          <a:bodyPr vert="horz" lIns="91440" tIns="45720" rIns="91440" bIns="45720" rtlCol="0" anchor="t">
            <a:normAutofit/>
          </a:bodyPr>
          <a:lstStyle/>
          <a:p>
            <a:r>
              <a:rPr lang="en-US" dirty="0"/>
              <a:t>Slide title goes here.</a:t>
            </a:r>
          </a:p>
        </p:txBody>
      </p:sp>
      <p:sp>
        <p:nvSpPr>
          <p:cNvPr id="3" name="Text Placeholder 2"/>
          <p:cNvSpPr>
            <a:spLocks noGrp="1"/>
          </p:cNvSpPr>
          <p:nvPr>
            <p:ph type="body" idx="1"/>
          </p:nvPr>
        </p:nvSpPr>
        <p:spPr>
          <a:xfrm>
            <a:off x="781534" y="2010305"/>
            <a:ext cx="7575066" cy="4115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71204224"/>
      </p:ext>
    </p:extLst>
  </p:cSld>
  <p:clrMap bg1="lt1" tx1="dk1" bg2="lt2" tx2="dk2" accent1="accent1" accent2="accent2" accent3="accent3" accent4="accent4" accent5="accent5" accent6="accent6" hlink="hlink" folHlink="folHlink"/>
  <p:sldLayoutIdLst>
    <p:sldLayoutId id="2147483669" r:id="rId1"/>
    <p:sldLayoutId id="2147483650" r:id="rId2"/>
    <p:sldLayoutId id="2147483659" r:id="rId3"/>
    <p:sldLayoutId id="2147483672" r:id="rId4"/>
    <p:sldLayoutId id="2147483671" r:id="rId5"/>
    <p:sldLayoutId id="2147483673" r:id="rId6"/>
    <p:sldLayoutId id="2147483654" r:id="rId7"/>
    <p:sldLayoutId id="2147483658" r:id="rId8"/>
    <p:sldLayoutId id="2147483675" r:id="rId9"/>
    <p:sldLayoutId id="2147483680" r:id="rId10"/>
    <p:sldLayoutId id="2147483676" r:id="rId11"/>
    <p:sldLayoutId id="2147483678" r:id="rId12"/>
    <p:sldLayoutId id="2147483662" r:id="rId13"/>
    <p:sldLayoutId id="2147483677" r:id="rId14"/>
    <p:sldLayoutId id="2147483663" r:id="rId15"/>
    <p:sldLayoutId id="2147483679"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Lst>
  <p:txStyles>
    <p:titleStyle>
      <a:lvl1pPr algn="l" defTabSz="457200" rtl="0" eaLnBrk="1" latinLnBrk="0" hangingPunct="1">
        <a:lnSpc>
          <a:spcPct val="80000"/>
        </a:lnSpc>
        <a:spcBef>
          <a:spcPct val="0"/>
        </a:spcBef>
        <a:buNone/>
        <a:defRPr sz="2800" b="0" i="0" kern="1200" baseline="0">
          <a:solidFill>
            <a:schemeClr val="bg2"/>
          </a:solidFill>
          <a:latin typeface="FS Elliot Pro"/>
          <a:ea typeface="+mj-ea"/>
          <a:cs typeface="FS Elliot Pro"/>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chemeClr val="tx1"/>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4.wmf"/><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5.jpe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6.wmf"/><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hyperlink" Target="mailto:jlovejoy@nationallifegroup.com" TargetMode="Externa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hyperlink" Target="mailto:lovejoy.nlg@gmail.com" TargetMode="Externa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11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115.png"/><Relationship Id="rId20" Type="http://schemas.openxmlformats.org/officeDocument/2006/relationships/image" Target="../media/image11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52.xml"/><Relationship Id="rId10" Type="http://schemas.openxmlformats.org/officeDocument/2006/relationships/tags" Target="../tags/tag10.xml"/><Relationship Id="rId19" Type="http://schemas.microsoft.com/office/2007/relationships/hdphoto" Target="../media/hdphoto3.wdp"/><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34" Type="http://schemas.openxmlformats.org/officeDocument/2006/relationships/slideLayout" Target="../slideLayouts/slideLayout5.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tags" Target="../tags/tag49.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tags" Target="../tags/tag45.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tags" Target="../tags/tag48.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tags" Target="../tags/tag47.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tags" Target="../tags/tag46.xml"/><Relationship Id="rId35" Type="http://schemas.openxmlformats.org/officeDocument/2006/relationships/notesSlide" Target="../notesSlides/notesSlide53.xml"/></Relationships>
</file>

<file path=ppt/slides/_rels/slide125.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18" Type="http://schemas.openxmlformats.org/officeDocument/2006/relationships/tags" Target="../tags/tag70.xml"/><Relationship Id="rId3" Type="http://schemas.openxmlformats.org/officeDocument/2006/relationships/tags" Target="../tags/tag55.xml"/><Relationship Id="rId21" Type="http://schemas.openxmlformats.org/officeDocument/2006/relationships/tags" Target="../tags/tag73.xml"/><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tags" Target="../tags/tag69.xml"/><Relationship Id="rId2" Type="http://schemas.openxmlformats.org/officeDocument/2006/relationships/tags" Target="../tags/tag54.xml"/><Relationship Id="rId16" Type="http://schemas.openxmlformats.org/officeDocument/2006/relationships/tags" Target="../tags/tag68.xml"/><Relationship Id="rId20" Type="http://schemas.openxmlformats.org/officeDocument/2006/relationships/tags" Target="../tags/tag72.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24" Type="http://schemas.openxmlformats.org/officeDocument/2006/relationships/notesSlide" Target="../notesSlides/notesSlide54.xml"/><Relationship Id="rId5" Type="http://schemas.openxmlformats.org/officeDocument/2006/relationships/tags" Target="../tags/tag57.xml"/><Relationship Id="rId15" Type="http://schemas.openxmlformats.org/officeDocument/2006/relationships/tags" Target="../tags/tag67.xml"/><Relationship Id="rId23" Type="http://schemas.openxmlformats.org/officeDocument/2006/relationships/slideLayout" Target="../slideLayouts/slideLayout18.xml"/><Relationship Id="rId10" Type="http://schemas.openxmlformats.org/officeDocument/2006/relationships/tags" Target="../tags/tag62.xml"/><Relationship Id="rId19" Type="http://schemas.openxmlformats.org/officeDocument/2006/relationships/tags" Target="../tags/tag71.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 Id="rId22" Type="http://schemas.openxmlformats.org/officeDocument/2006/relationships/tags" Target="../tags/tag74.xml"/></Relationships>
</file>

<file path=ppt/slides/_rels/slide126.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image" Target="../media/image119.jpe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118.jpeg"/><Relationship Id="rId5" Type="http://schemas.openxmlformats.org/officeDocument/2006/relationships/tags" Target="../tags/tag82.xml"/><Relationship Id="rId10" Type="http://schemas.openxmlformats.org/officeDocument/2006/relationships/notesSlide" Target="../notesSlides/notesSlide55.xml"/><Relationship Id="rId4" Type="http://schemas.openxmlformats.org/officeDocument/2006/relationships/tags" Target="../tags/tag81.xml"/><Relationship Id="rId9"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3.xml"/><Relationship Id="rId1" Type="http://schemas.openxmlformats.org/officeDocument/2006/relationships/slideLayout" Target="../slideLayouts/slideLayout34.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27.png"/><Relationship Id="rId4" Type="http://schemas.openxmlformats.org/officeDocument/2006/relationships/diagramLayout" Target="../diagrams/layout7.xml"/><Relationship Id="rId9" Type="http://schemas.openxmlformats.org/officeDocument/2006/relationships/image" Target="../media/image126.png"/></Relationships>
</file>

<file path=ppt/slides/_rels/slide1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4.xml"/><Relationship Id="rId1" Type="http://schemas.openxmlformats.org/officeDocument/2006/relationships/slideLayout" Target="../slideLayouts/slideLayout36.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5.xml"/><Relationship Id="rId1" Type="http://schemas.openxmlformats.org/officeDocument/2006/relationships/slideLayout" Target="../slideLayouts/slideLayout3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9.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0.xml"/></Relationships>
</file>

<file path=ppt/slides/_rels/slide1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1.xml"/><Relationship Id="rId1" Type="http://schemas.openxmlformats.org/officeDocument/2006/relationships/slideLayout" Target="../slideLayouts/slideLayout4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0.xml"/></Relationships>
</file>

<file path=ppt/slides/_rels/slide1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3.xml"/><Relationship Id="rId1" Type="http://schemas.openxmlformats.org/officeDocument/2006/relationships/slideLayout" Target="../slideLayouts/slideLayout44.xml"/><Relationship Id="rId4" Type="http://schemas.openxmlformats.org/officeDocument/2006/relationships/image" Target="../media/image133.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6.xml"/><Relationship Id="rId1" Type="http://schemas.openxmlformats.org/officeDocument/2006/relationships/slideLayout" Target="../slideLayouts/slideLayout4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7.xml"/><Relationship Id="rId1" Type="http://schemas.openxmlformats.org/officeDocument/2006/relationships/slideLayout" Target="../slideLayouts/slideLayout48.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8.xml"/><Relationship Id="rId1" Type="http://schemas.openxmlformats.org/officeDocument/2006/relationships/slideLayout" Target="../slideLayouts/slideLayout49.xml"/><Relationship Id="rId4" Type="http://schemas.openxmlformats.org/officeDocument/2006/relationships/image" Target="../media/image1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8.xml"/></Relationships>
</file>

<file path=ppt/slides/_rels/slide181.xml.rels><?xml version="1.0" encoding="UTF-8" standalone="yes"?>
<Relationships xmlns="http://schemas.openxmlformats.org/package/2006/relationships"><Relationship Id="rId3" Type="http://schemas.openxmlformats.org/officeDocument/2006/relationships/hyperlink" Target="http://www.capmar.com/" TargetMode="External"/><Relationship Id="rId2" Type="http://schemas.openxmlformats.org/officeDocument/2006/relationships/notesSlide" Target="../notesSlides/notesSlide110.xml"/><Relationship Id="rId1" Type="http://schemas.openxmlformats.org/officeDocument/2006/relationships/slideLayout" Target="../slideLayouts/slideLayout2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87.pn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87.png"/><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92.jpeg"/><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9052" y="1517184"/>
            <a:ext cx="6488572" cy="1416157"/>
          </a:xfrm>
        </p:spPr>
        <p:txBody>
          <a:bodyPr/>
          <a:lstStyle/>
          <a:p>
            <a:r>
              <a:rPr lang="en-US" dirty="0"/>
              <a:t>Generating Sales in the Business Market</a:t>
            </a:r>
            <a:endParaRPr lang="en-US" dirty="0">
              <a:latin typeface="FS Elliot Pro"/>
              <a:cs typeface="FS Elliot Pro"/>
            </a:endParaRPr>
          </a:p>
        </p:txBody>
      </p:sp>
      <p:sp>
        <p:nvSpPr>
          <p:cNvPr id="7" name="Text Placeholder 6"/>
          <p:cNvSpPr>
            <a:spLocks noGrp="1"/>
          </p:cNvSpPr>
          <p:nvPr>
            <p:ph type="body" sz="quarter" idx="11"/>
          </p:nvPr>
        </p:nvSpPr>
        <p:spPr>
          <a:xfrm>
            <a:off x="763132" y="2933341"/>
            <a:ext cx="6067974" cy="711200"/>
          </a:xfrm>
        </p:spPr>
        <p:txBody>
          <a:bodyPr/>
          <a:lstStyle/>
          <a:p>
            <a:r>
              <a:rPr lang="en-US" dirty="0">
                <a:latin typeface="FS Elliot Pro"/>
                <a:cs typeface="FS Elliot Pro"/>
              </a:rPr>
              <a:t>Business Owner &amp; Executive Solutions </a:t>
            </a:r>
          </a:p>
        </p:txBody>
      </p:sp>
      <p:sp>
        <p:nvSpPr>
          <p:cNvPr id="8" name="Subtitle 4"/>
          <p:cNvSpPr txBox="1">
            <a:spLocks/>
          </p:cNvSpPr>
          <p:nvPr/>
        </p:nvSpPr>
        <p:spPr>
          <a:xfrm>
            <a:off x="763131" y="4942580"/>
            <a:ext cx="7455451" cy="452967"/>
          </a:xfrm>
          <a:prstGeom prst="rect">
            <a:avLst/>
          </a:prstGeom>
        </p:spPr>
        <p:txBody>
          <a:bodyPr vert="horz" lIns="91440" tIns="45720" rIns="91440" bIns="4572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Sherry Flint, CLU</a:t>
            </a:r>
            <a:r>
              <a:rPr lang="en-US" sz="1200" baseline="75000" dirty="0"/>
              <a:t>®			</a:t>
            </a:r>
            <a:endParaRPr lang="en-US" dirty="0"/>
          </a:p>
        </p:txBody>
      </p:sp>
      <p:sp>
        <p:nvSpPr>
          <p:cNvPr id="9" name="Text Placeholder 5"/>
          <p:cNvSpPr txBox="1">
            <a:spLocks/>
          </p:cNvSpPr>
          <p:nvPr/>
        </p:nvSpPr>
        <p:spPr>
          <a:xfrm>
            <a:off x="772724" y="5395547"/>
            <a:ext cx="7914075" cy="347902"/>
          </a:xfrm>
          <a:prstGeom prst="rect">
            <a:avLst/>
          </a:prstGeom>
        </p:spPr>
        <p:txBody>
          <a:bodyPr vert="horz" lIns="91440" tIns="45720" rIns="91440" bIns="45720" rtlCol="0">
            <a:normAutofit/>
          </a:bodyPr>
          <a:lstStyle>
            <a:lvl1pPr marL="0" indent="0" algn="l" defTabSz="457200" rtl="0" eaLnBrk="1" latinLnBrk="0" hangingPunct="1">
              <a:lnSpc>
                <a:spcPct val="50000"/>
              </a:lnSpc>
              <a:spcBef>
                <a:spcPct val="20000"/>
              </a:spcBef>
              <a:buFont typeface="Arial"/>
              <a:buNone/>
              <a:defRPr sz="1400" kern="1200" baseline="0">
                <a:solidFill>
                  <a:srgbClr val="FFFFFF"/>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chemeClr val="tx1"/>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Regional Vice President – Life			 	</a:t>
            </a:r>
          </a:p>
        </p:txBody>
      </p:sp>
    </p:spTree>
    <p:extLst>
      <p:ext uri="{BB962C8B-B14F-4D97-AF65-F5344CB8AC3E}">
        <p14:creationId xmlns:p14="http://schemas.microsoft.com/office/powerpoint/2010/main" val="2381970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Business Planning Services</a:t>
            </a:r>
          </a:p>
        </p:txBody>
      </p:sp>
      <p:sp>
        <p:nvSpPr>
          <p:cNvPr id="4" name="Title 3"/>
          <p:cNvSpPr>
            <a:spLocks noGrp="1"/>
          </p:cNvSpPr>
          <p:nvPr>
            <p:ph type="title"/>
          </p:nvPr>
        </p:nvSpPr>
        <p:spPr>
          <a:xfrm>
            <a:off x="781534" y="1234788"/>
            <a:ext cx="6470650" cy="663449"/>
          </a:xfrm>
        </p:spPr>
        <p:txBody>
          <a:bodyPr>
            <a:normAutofit fontScale="90000"/>
          </a:bodyPr>
          <a:lstStyle/>
          <a:p>
            <a:r>
              <a:rPr lang="en-US" dirty="0"/>
              <a:t>Ask the right questions with the </a:t>
            </a:r>
            <a:br>
              <a:rPr lang="en-US" dirty="0"/>
            </a:br>
            <a:r>
              <a:rPr lang="en-US" dirty="0"/>
              <a:t>Business Planning Services Fact Finder</a:t>
            </a:r>
          </a:p>
        </p:txBody>
      </p:sp>
      <p:sp>
        <p:nvSpPr>
          <p:cNvPr id="7" name="TextBox 6"/>
          <p:cNvSpPr txBox="1"/>
          <p:nvPr/>
        </p:nvSpPr>
        <p:spPr>
          <a:xfrm>
            <a:off x="2262867" y="6569212"/>
            <a:ext cx="4561114" cy="261610"/>
          </a:xfrm>
          <a:prstGeom prst="rect">
            <a:avLst/>
          </a:prstGeom>
          <a:noFill/>
        </p:spPr>
        <p:txBody>
          <a:bodyPr wrap="square" rtlCol="0">
            <a:spAutoFit/>
          </a:bodyPr>
          <a:lstStyle/>
          <a:p>
            <a:pPr algn="ctr"/>
            <a:r>
              <a:rPr lang="en-US" sz="1100" dirty="0"/>
              <a:t>For Producer Information Only. Not For Use In Sales Situations.</a:t>
            </a:r>
          </a:p>
        </p:txBody>
      </p:sp>
      <p:pic>
        <p:nvPicPr>
          <p:cNvPr id="2" name="Picture 1"/>
          <p:cNvPicPr>
            <a:picLocks noChangeAspect="1"/>
          </p:cNvPicPr>
          <p:nvPr/>
        </p:nvPicPr>
        <p:blipFill>
          <a:blip r:embed="rId2"/>
          <a:stretch>
            <a:fillRect/>
          </a:stretch>
        </p:blipFill>
        <p:spPr>
          <a:xfrm>
            <a:off x="877529" y="2511810"/>
            <a:ext cx="2953692" cy="3746766"/>
          </a:xfrm>
          <a:prstGeom prst="rect">
            <a:avLst/>
          </a:prstGeom>
          <a:effectLst>
            <a:outerShdw blurRad="50800" dist="38100" dir="2700000" algn="tl" rotWithShape="0">
              <a:prstClr val="black">
                <a:alpha val="40000"/>
              </a:prstClr>
            </a:outerShdw>
          </a:effectLst>
        </p:spPr>
      </p:pic>
      <p:sp>
        <p:nvSpPr>
          <p:cNvPr id="8" name="Rectangle 7"/>
          <p:cNvSpPr/>
          <p:nvPr/>
        </p:nvSpPr>
        <p:spPr>
          <a:xfrm>
            <a:off x="877529" y="2511810"/>
            <a:ext cx="2953692" cy="3746766"/>
          </a:xfrm>
          <a:prstGeom prst="rect">
            <a:avLst/>
          </a:prstGeom>
          <a:no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439977" y="2511810"/>
            <a:ext cx="3056133" cy="3746766"/>
          </a:xfrm>
          <a:prstGeom prst="rect">
            <a:avLst/>
          </a:prstGeom>
          <a:effectLst>
            <a:outerShdw blurRad="50800" dist="38100" dir="2700000" algn="tl" rotWithShape="0">
              <a:prstClr val="black">
                <a:alpha val="40000"/>
              </a:prstClr>
            </a:outerShdw>
          </a:effectLst>
        </p:spPr>
      </p:pic>
      <p:sp>
        <p:nvSpPr>
          <p:cNvPr id="11" name="Rectangle 10"/>
          <p:cNvSpPr/>
          <p:nvPr/>
        </p:nvSpPr>
        <p:spPr>
          <a:xfrm>
            <a:off x="4439977" y="2511810"/>
            <a:ext cx="3056133" cy="3746766"/>
          </a:xfrm>
          <a:prstGeom prst="rect">
            <a:avLst/>
          </a:prstGeom>
          <a:no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102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Divorce Planning</a:t>
            </a:r>
          </a:p>
        </p:txBody>
      </p:sp>
      <p:sp>
        <p:nvSpPr>
          <p:cNvPr id="4" name="Content Placeholder 3"/>
          <p:cNvSpPr>
            <a:spLocks noGrp="1"/>
          </p:cNvSpPr>
          <p:nvPr>
            <p:ph sz="half" idx="1"/>
          </p:nvPr>
        </p:nvSpPr>
        <p:spPr>
          <a:xfrm>
            <a:off x="152400" y="1905000"/>
            <a:ext cx="5562600" cy="4221163"/>
          </a:xfrm>
        </p:spPr>
        <p:txBody>
          <a:bodyPr>
            <a:noAutofit/>
          </a:bodyPr>
          <a:lstStyle/>
          <a:p>
            <a:r>
              <a:rPr lang="en-US" sz="2000" dirty="0"/>
              <a:t>Jim and Mary (32 y/o) divorce. </a:t>
            </a:r>
          </a:p>
          <a:p>
            <a:pPr lvl="1"/>
            <a:r>
              <a:rPr lang="en-US" sz="1600" dirty="0"/>
              <a:t>3 kids 4, 2, 1</a:t>
            </a:r>
          </a:p>
          <a:p>
            <a:pPr lvl="1"/>
            <a:r>
              <a:rPr lang="en-US" sz="1600" dirty="0"/>
              <a:t>Jim  $150k/year</a:t>
            </a:r>
          </a:p>
          <a:p>
            <a:pPr lvl="1"/>
            <a:r>
              <a:rPr lang="en-US" sz="1600" dirty="0"/>
              <a:t>Mary stay at home mom</a:t>
            </a:r>
          </a:p>
          <a:p>
            <a:r>
              <a:rPr lang="en-US" sz="2000" dirty="0"/>
              <a:t>Divorce Decree</a:t>
            </a:r>
          </a:p>
          <a:p>
            <a:pPr lvl="1"/>
            <a:r>
              <a:rPr lang="en-US" sz="2000" dirty="0"/>
              <a:t>$3,500/mo. (decreasing as each child reaches 18)</a:t>
            </a:r>
          </a:p>
          <a:p>
            <a:pPr lvl="1"/>
            <a:r>
              <a:rPr lang="en-US" sz="2000" dirty="0"/>
              <a:t>Full college tuition for all 3</a:t>
            </a:r>
          </a:p>
          <a:p>
            <a:pPr lvl="1"/>
            <a:r>
              <a:rPr lang="en-US" sz="2000" dirty="0"/>
              <a:t>$1,500/mo. alimony</a:t>
            </a:r>
          </a:p>
          <a:p>
            <a:pPr lvl="1"/>
            <a:r>
              <a:rPr lang="en-US" sz="2000" dirty="0"/>
              <a:t>Required to purchase life insurance on his life with MARY as beneficiary to ensure the above is fulfilled……..what was that amount………….</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0200" y="1600201"/>
            <a:ext cx="3581400" cy="3124199"/>
          </a:xfrm>
        </p:spPr>
      </p:pic>
    </p:spTree>
    <p:extLst>
      <p:ext uri="{BB962C8B-B14F-4D97-AF65-F5344CB8AC3E}">
        <p14:creationId xmlns:p14="http://schemas.microsoft.com/office/powerpoint/2010/main" val="25745308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Divorce Planning</a:t>
            </a:r>
          </a:p>
        </p:txBody>
      </p:sp>
      <p:sp>
        <p:nvSpPr>
          <p:cNvPr id="5" name="Text Placeholder 4"/>
          <p:cNvSpPr>
            <a:spLocks noGrp="1"/>
          </p:cNvSpPr>
          <p:nvPr>
            <p:ph type="body" idx="1"/>
          </p:nvPr>
        </p:nvSpPr>
        <p:spPr>
          <a:xfrm>
            <a:off x="457200" y="1535113"/>
            <a:ext cx="4040188" cy="446087"/>
          </a:xfrm>
        </p:spPr>
        <p:txBody>
          <a:bodyPr>
            <a:normAutofit lnSpcReduction="10000"/>
          </a:bodyPr>
          <a:lstStyle/>
          <a:p>
            <a:pPr algn="ctr"/>
            <a:r>
              <a:rPr lang="en-US" dirty="0"/>
              <a:t>The Need</a:t>
            </a:r>
          </a:p>
        </p:txBody>
      </p:sp>
      <p:sp>
        <p:nvSpPr>
          <p:cNvPr id="3" name="Content Placeholder 2"/>
          <p:cNvSpPr>
            <a:spLocks noGrp="1"/>
          </p:cNvSpPr>
          <p:nvPr>
            <p:ph sz="half" idx="2"/>
          </p:nvPr>
        </p:nvSpPr>
        <p:spPr>
          <a:xfrm>
            <a:off x="-13855" y="2209801"/>
            <a:ext cx="4953000" cy="1981199"/>
          </a:xfrm>
        </p:spPr>
        <p:txBody>
          <a:bodyPr>
            <a:noAutofit/>
          </a:bodyPr>
          <a:lstStyle/>
          <a:p>
            <a:r>
              <a:rPr lang="en-US" sz="1800" dirty="0"/>
              <a:t>Total Child support obligation as long as all children remain healthy =18 years=$657,000</a:t>
            </a:r>
          </a:p>
          <a:p>
            <a:pPr marL="0" indent="0">
              <a:buNone/>
            </a:pPr>
            <a:endParaRPr lang="en-US" sz="1800" dirty="0"/>
          </a:p>
          <a:p>
            <a:r>
              <a:rPr lang="en-US" sz="1800" dirty="0"/>
              <a:t>Total Alimony assuming Mary lives to at least age 80 and does  not remarry=(at least)=$936,000</a:t>
            </a:r>
          </a:p>
          <a:p>
            <a:pPr marL="0" indent="0">
              <a:buNone/>
            </a:pPr>
            <a:endParaRPr lang="en-US" sz="1800" dirty="0"/>
          </a:p>
          <a:p>
            <a:r>
              <a:rPr lang="en-US" sz="1800" dirty="0"/>
              <a:t>They negotiate a $1,000,000 life insurance policy to cover the need.</a:t>
            </a:r>
          </a:p>
        </p:txBody>
      </p:sp>
      <p:sp>
        <p:nvSpPr>
          <p:cNvPr id="6" name="Text Placeholder 5"/>
          <p:cNvSpPr>
            <a:spLocks noGrp="1"/>
          </p:cNvSpPr>
          <p:nvPr>
            <p:ph type="body" sz="quarter" idx="3"/>
          </p:nvPr>
        </p:nvSpPr>
        <p:spPr>
          <a:xfrm>
            <a:off x="4645025" y="1447801"/>
            <a:ext cx="4041775" cy="533400"/>
          </a:xfrm>
        </p:spPr>
        <p:txBody>
          <a:bodyPr/>
          <a:lstStyle/>
          <a:p>
            <a:pPr algn="ctr"/>
            <a:r>
              <a:rPr lang="en-US" dirty="0"/>
              <a:t>The Options</a:t>
            </a:r>
          </a:p>
        </p:txBody>
      </p:sp>
      <p:sp>
        <p:nvSpPr>
          <p:cNvPr id="7" name="Content Placeholder 6"/>
          <p:cNvSpPr>
            <a:spLocks noGrp="1"/>
          </p:cNvSpPr>
          <p:nvPr>
            <p:ph sz="quarter" idx="4"/>
          </p:nvPr>
        </p:nvSpPr>
        <p:spPr>
          <a:xfrm>
            <a:off x="5486400" y="2128709"/>
            <a:ext cx="3650673" cy="2900491"/>
          </a:xfrm>
        </p:spPr>
        <p:txBody>
          <a:bodyPr>
            <a:normAutofit fontScale="55000" lnSpcReduction="20000"/>
          </a:bodyPr>
          <a:lstStyle/>
          <a:p>
            <a:pPr marL="0" indent="0">
              <a:buNone/>
            </a:pPr>
            <a:r>
              <a:rPr lang="en-US" sz="2900" dirty="0"/>
              <a:t>Term</a:t>
            </a:r>
          </a:p>
          <a:p>
            <a:r>
              <a:rPr lang="en-US" sz="2900" dirty="0"/>
              <a:t>Assuming Pref NT</a:t>
            </a:r>
          </a:p>
          <a:p>
            <a:pPr lvl="1"/>
            <a:r>
              <a:rPr lang="en-US" sz="2900" dirty="0"/>
              <a:t>$960/year</a:t>
            </a:r>
          </a:p>
          <a:p>
            <a:pPr lvl="2"/>
            <a:r>
              <a:rPr lang="en-US" sz="2900" dirty="0"/>
              <a:t>ABRs?</a:t>
            </a:r>
          </a:p>
          <a:p>
            <a:pPr lvl="2"/>
            <a:r>
              <a:rPr lang="en-US" sz="2900" dirty="0"/>
              <a:t>Limited options</a:t>
            </a:r>
          </a:p>
          <a:p>
            <a:r>
              <a:rPr lang="en-US" sz="2900" dirty="0"/>
              <a:t>GUL</a:t>
            </a:r>
          </a:p>
          <a:p>
            <a:pPr lvl="1"/>
            <a:r>
              <a:rPr lang="en-US" sz="2900" dirty="0"/>
              <a:t>$4,172/year</a:t>
            </a:r>
          </a:p>
          <a:p>
            <a:pPr lvl="2"/>
            <a:r>
              <a:rPr lang="en-US" sz="2900" dirty="0"/>
              <a:t>ABRs</a:t>
            </a:r>
          </a:p>
          <a:p>
            <a:pPr lvl="2"/>
            <a:r>
              <a:rPr lang="en-US" sz="2900" dirty="0"/>
              <a:t>Year 15-$40,679</a:t>
            </a:r>
          </a:p>
          <a:p>
            <a:pPr lvl="2"/>
            <a:r>
              <a:rPr lang="en-US" sz="2900" dirty="0"/>
              <a:t>Year 20-$83,443</a:t>
            </a:r>
          </a:p>
          <a:p>
            <a:pPr lvl="2"/>
            <a:r>
              <a:rPr lang="en-US" sz="2900" dirty="0"/>
              <a:t>Year 25-$104,304</a:t>
            </a:r>
          </a:p>
          <a:p>
            <a:pPr lvl="3"/>
            <a:endParaRPr lang="en-US" dirty="0"/>
          </a:p>
          <a:p>
            <a:pPr lvl="3"/>
            <a:endParaRPr lang="en-US" dirty="0"/>
          </a:p>
          <a:p>
            <a:pPr lvl="3"/>
            <a:endParaRPr lang="en-US" dirty="0"/>
          </a:p>
          <a:p>
            <a:pPr lvl="3"/>
            <a:endParaRPr lang="en-US" dirty="0"/>
          </a:p>
          <a:p>
            <a:pPr lvl="3"/>
            <a:endParaRPr lang="en-US" dirty="0"/>
          </a:p>
          <a:p>
            <a:pPr lvl="3"/>
            <a:endParaRPr lang="en-US" dirty="0"/>
          </a:p>
          <a:p>
            <a:pPr lvl="2"/>
            <a:endParaRPr lang="en-US" dirty="0"/>
          </a:p>
        </p:txBody>
      </p:sp>
      <p:sp>
        <p:nvSpPr>
          <p:cNvPr id="8" name="TextBox 7"/>
          <p:cNvSpPr txBox="1"/>
          <p:nvPr/>
        </p:nvSpPr>
        <p:spPr>
          <a:xfrm>
            <a:off x="304799" y="5490910"/>
            <a:ext cx="8375073" cy="646331"/>
          </a:xfrm>
          <a:prstGeom prst="rect">
            <a:avLst/>
          </a:prstGeom>
          <a:noFill/>
        </p:spPr>
        <p:txBody>
          <a:bodyPr wrap="square" rtlCol="0">
            <a:spAutoFit/>
          </a:bodyPr>
          <a:lstStyle/>
          <a:p>
            <a:r>
              <a:rPr lang="en-US" dirty="0">
                <a:solidFill>
                  <a:srgbClr val="002060"/>
                </a:solidFill>
              </a:rPr>
              <a:t>….Wouldn't he rather have options in years 15,20, and 25 than just pay premiums to benefit his EX-WIFE if </a:t>
            </a:r>
            <a:r>
              <a:rPr lang="en-US" b="1" u="sng" dirty="0">
                <a:solidFill>
                  <a:srgbClr val="002060"/>
                </a:solidFill>
              </a:rPr>
              <a:t>he DIES</a:t>
            </a:r>
            <a:r>
              <a:rPr lang="en-US" dirty="0">
                <a:solidFill>
                  <a:srgbClr val="002060"/>
                </a:solidFill>
              </a:rPr>
              <a:t>?????????????</a:t>
            </a:r>
          </a:p>
        </p:txBody>
      </p:sp>
    </p:spTree>
    <p:extLst>
      <p:ext uri="{BB962C8B-B14F-4D97-AF65-F5344CB8AC3E}">
        <p14:creationId xmlns:p14="http://schemas.microsoft.com/office/powerpoint/2010/main" val="15554654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Buy-Sell Agreement 	</a:t>
            </a:r>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200" y="2133600"/>
            <a:ext cx="4114800" cy="4038600"/>
          </a:xfrm>
        </p:spPr>
      </p:pic>
      <p:sp>
        <p:nvSpPr>
          <p:cNvPr id="8" name="Content Placeholder 7"/>
          <p:cNvSpPr>
            <a:spLocks noGrp="1"/>
          </p:cNvSpPr>
          <p:nvPr>
            <p:ph sz="half" idx="2"/>
          </p:nvPr>
        </p:nvSpPr>
        <p:spPr>
          <a:xfrm>
            <a:off x="4419600" y="1600200"/>
            <a:ext cx="4648200" cy="4525963"/>
          </a:xfrm>
        </p:spPr>
        <p:txBody>
          <a:bodyPr/>
          <a:lstStyle/>
          <a:p>
            <a:r>
              <a:rPr lang="en-US" dirty="0"/>
              <a:t>M</a:t>
            </a:r>
            <a:r>
              <a:rPr lang="en-US" sz="2400" dirty="0"/>
              <a:t>ost plans funded with term.</a:t>
            </a:r>
          </a:p>
          <a:p>
            <a:pPr lvl="1"/>
            <a:r>
              <a:rPr lang="en-US" dirty="0"/>
              <a:t>Reviews for “new” or “old” type of term.</a:t>
            </a:r>
          </a:p>
          <a:p>
            <a:pPr lvl="1"/>
            <a:r>
              <a:rPr lang="en-US" dirty="0"/>
              <a:t>Consider using Signature GUL </a:t>
            </a:r>
          </a:p>
          <a:p>
            <a:pPr lvl="2"/>
            <a:r>
              <a:rPr lang="en-US" dirty="0"/>
              <a:t>Death Benefit Coverage</a:t>
            </a:r>
          </a:p>
          <a:p>
            <a:pPr lvl="2"/>
            <a:r>
              <a:rPr lang="en-US" dirty="0"/>
              <a:t>Critical/Chronic illness Coverage</a:t>
            </a:r>
          </a:p>
          <a:p>
            <a:pPr lvl="2"/>
            <a:r>
              <a:rPr lang="en-US" dirty="0"/>
              <a:t>Cash out in years 15/20/25 available for buy-out, debt reduction, or retirement.</a:t>
            </a:r>
          </a:p>
        </p:txBody>
      </p:sp>
    </p:spTree>
    <p:extLst>
      <p:ext uri="{BB962C8B-B14F-4D97-AF65-F5344CB8AC3E}">
        <p14:creationId xmlns:p14="http://schemas.microsoft.com/office/powerpoint/2010/main" val="20258488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Key Person</a:t>
            </a:r>
          </a:p>
        </p:txBody>
      </p:sp>
      <p:sp>
        <p:nvSpPr>
          <p:cNvPr id="4" name="Content Placeholder 3"/>
          <p:cNvSpPr>
            <a:spLocks noGrp="1"/>
          </p:cNvSpPr>
          <p:nvPr>
            <p:ph sz="half" idx="2"/>
          </p:nvPr>
        </p:nvSpPr>
        <p:spPr>
          <a:xfrm>
            <a:off x="3124200" y="1600200"/>
            <a:ext cx="5562600" cy="4525963"/>
          </a:xfrm>
        </p:spPr>
        <p:txBody>
          <a:bodyPr>
            <a:normAutofit/>
          </a:bodyPr>
          <a:lstStyle/>
          <a:p>
            <a:r>
              <a:rPr lang="en-US" sz="2400" dirty="0"/>
              <a:t>Bob (45) is Key employee at XYZ Manufacturing</a:t>
            </a:r>
          </a:p>
          <a:p>
            <a:r>
              <a:rPr lang="en-US" sz="2400" dirty="0"/>
              <a:t>Employer Purchases 300k Signature GUL on Bob.</a:t>
            </a:r>
          </a:p>
          <a:p>
            <a:pPr lvl="1"/>
            <a:r>
              <a:rPr lang="en-US" sz="2000" dirty="0"/>
              <a:t>DB to cover the loss of the key employee. </a:t>
            </a:r>
          </a:p>
          <a:p>
            <a:pPr lvl="1"/>
            <a:r>
              <a:rPr lang="en-US" sz="2000" dirty="0"/>
              <a:t>ABRs to cover Critical/Chronic Illness of Bob </a:t>
            </a:r>
          </a:p>
          <a:p>
            <a:pPr lvl="1"/>
            <a:r>
              <a:rPr lang="en-US" sz="2000" dirty="0"/>
              <a:t>BUT ALSO in 20 years when Bob retires, XYZ can offer Bob a nice retirement “bonus”</a:t>
            </a:r>
          </a:p>
          <a:p>
            <a:pPr marL="1371600" lvl="3" indent="0">
              <a:buNone/>
            </a:pPr>
            <a:r>
              <a:rPr lang="en-US" sz="1400" dirty="0"/>
              <a:t>Or</a:t>
            </a:r>
          </a:p>
          <a:p>
            <a:pPr lvl="1"/>
            <a:r>
              <a:rPr lang="en-US" sz="2000" dirty="0"/>
              <a:t>Get their premiums back as they no longer need the coverage on Bob</a:t>
            </a:r>
          </a:p>
          <a:p>
            <a:pPr lvl="1"/>
            <a:endParaRPr lang="en-US" sz="2000" dirty="0"/>
          </a:p>
          <a:p>
            <a:endParaRPr lang="en-US" sz="2400"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23622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4079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7086600" cy="1036638"/>
          </a:xfrm>
        </p:spPr>
        <p:txBody>
          <a:bodyPr>
            <a:normAutofit fontScale="90000"/>
          </a:bodyPr>
          <a:lstStyle/>
          <a:p>
            <a:r>
              <a:rPr lang="en-US" sz="3600" b="1" dirty="0">
                <a:latin typeface="+mn-lt"/>
              </a:rPr>
              <a:t>Complete Life, Annuity, and Pension Portfolio</a:t>
            </a:r>
            <a:br>
              <a:rPr lang="en-US" sz="3200" b="1" dirty="0"/>
            </a:br>
            <a:endParaRPr lang="en-US" sz="3200" b="1" dirty="0"/>
          </a:p>
        </p:txBody>
      </p:sp>
      <p:sp>
        <p:nvSpPr>
          <p:cNvPr id="4" name="Text Placeholder 3"/>
          <p:cNvSpPr>
            <a:spLocks noGrp="1"/>
          </p:cNvSpPr>
          <p:nvPr>
            <p:ph type="body" idx="1"/>
          </p:nvPr>
        </p:nvSpPr>
        <p:spPr>
          <a:xfrm>
            <a:off x="457200" y="2057400"/>
            <a:ext cx="4040188" cy="1295400"/>
          </a:xfrm>
        </p:spPr>
        <p:txBody>
          <a:bodyPr>
            <a:noAutofit/>
          </a:bodyPr>
          <a:lstStyle/>
          <a:p>
            <a:r>
              <a:rPr lang="en-US" dirty="0"/>
              <a:t>Life Insurance Solutions (Individual and Simplified Issue for Worksite Marketing)</a:t>
            </a:r>
            <a:r>
              <a:rPr lang="en-US" sz="2000" dirty="0"/>
              <a:t>	</a:t>
            </a:r>
          </a:p>
        </p:txBody>
      </p:sp>
      <p:sp>
        <p:nvSpPr>
          <p:cNvPr id="5" name="Content Placeholder 4"/>
          <p:cNvSpPr>
            <a:spLocks noGrp="1"/>
          </p:cNvSpPr>
          <p:nvPr>
            <p:ph sz="half" idx="2"/>
          </p:nvPr>
        </p:nvSpPr>
        <p:spPr>
          <a:xfrm>
            <a:off x="457200" y="3200400"/>
            <a:ext cx="4040188" cy="2590800"/>
          </a:xfrm>
        </p:spPr>
        <p:txBody>
          <a:bodyPr>
            <a:normAutofit lnSpcReduction="10000"/>
          </a:bodyPr>
          <a:lstStyle/>
          <a:p>
            <a:pPr marL="0" indent="0">
              <a:buNone/>
            </a:pPr>
            <a:r>
              <a:rPr lang="en-US" sz="1800" dirty="0"/>
              <a:t>Term Insurance</a:t>
            </a:r>
          </a:p>
          <a:p>
            <a:pPr marL="0" indent="0">
              <a:buNone/>
            </a:pPr>
            <a:r>
              <a:rPr lang="en-US" sz="1800" dirty="0"/>
              <a:t>	ART, 10, 15, 20, 30(NY too) (SI 	Too)</a:t>
            </a:r>
          </a:p>
          <a:p>
            <a:pPr marL="0" indent="0">
              <a:buNone/>
            </a:pPr>
            <a:r>
              <a:rPr lang="en-US" sz="1800" dirty="0"/>
              <a:t>Signature GUL(NY too) (SI too)</a:t>
            </a:r>
          </a:p>
          <a:p>
            <a:pPr marL="0" indent="0">
              <a:buNone/>
            </a:pPr>
            <a:r>
              <a:rPr lang="en-US" sz="1800" dirty="0"/>
              <a:t>Executive UL (NY too) (SI too)</a:t>
            </a:r>
          </a:p>
          <a:p>
            <a:pPr marL="0" indent="0">
              <a:buNone/>
            </a:pPr>
            <a:r>
              <a:rPr lang="en-US" sz="1800" dirty="0"/>
              <a:t>Signature Whole Life (NEW too)</a:t>
            </a:r>
          </a:p>
          <a:p>
            <a:pPr marL="0" indent="0">
              <a:buNone/>
            </a:pPr>
            <a:r>
              <a:rPr lang="en-US" sz="1800" dirty="0"/>
              <a:t>Signature IUL(NY too)</a:t>
            </a:r>
          </a:p>
          <a:p>
            <a:pPr marL="0" indent="0">
              <a:buNone/>
            </a:pPr>
            <a:r>
              <a:rPr lang="en-US" sz="1800" dirty="0"/>
              <a:t>Signature IUL+(NY too)</a:t>
            </a:r>
          </a:p>
          <a:p>
            <a:pPr marL="0" indent="0">
              <a:buNone/>
            </a:pPr>
            <a:endParaRPr lang="en-US" dirty="0"/>
          </a:p>
        </p:txBody>
      </p:sp>
      <p:sp>
        <p:nvSpPr>
          <p:cNvPr id="7" name="Content Placeholder 6"/>
          <p:cNvSpPr>
            <a:spLocks noGrp="1"/>
          </p:cNvSpPr>
          <p:nvPr>
            <p:ph sz="quarter" idx="4"/>
          </p:nvPr>
        </p:nvSpPr>
        <p:spPr>
          <a:xfrm>
            <a:off x="4645025" y="2819400"/>
            <a:ext cx="4041775" cy="3306762"/>
          </a:xfrm>
        </p:spPr>
        <p:txBody>
          <a:bodyPr>
            <a:normAutofit/>
          </a:bodyPr>
          <a:lstStyle/>
          <a:p>
            <a:pPr marL="0" indent="0">
              <a:buNone/>
            </a:pPr>
            <a:r>
              <a:rPr lang="en-US" sz="1800" dirty="0"/>
              <a:t>Fixed</a:t>
            </a:r>
          </a:p>
          <a:p>
            <a:pPr marL="0" indent="0">
              <a:buNone/>
            </a:pPr>
            <a:r>
              <a:rPr lang="en-US" sz="1800" dirty="0"/>
              <a:t>	Palladium MYG(NY too)</a:t>
            </a:r>
          </a:p>
          <a:p>
            <a:pPr marL="0" indent="0">
              <a:buNone/>
            </a:pPr>
            <a:r>
              <a:rPr lang="en-US" sz="1800" dirty="0"/>
              <a:t>	WealthQuest Citadel Diamond 	5/7 (NY too)	</a:t>
            </a:r>
          </a:p>
          <a:p>
            <a:pPr marL="0" indent="0">
              <a:buNone/>
            </a:pPr>
            <a:r>
              <a:rPr lang="en-US" sz="1800" dirty="0"/>
              <a:t>	Palladium Century </a:t>
            </a:r>
          </a:p>
          <a:p>
            <a:pPr marL="0" indent="0">
              <a:buNone/>
            </a:pPr>
            <a:r>
              <a:rPr lang="en-US" sz="1800" dirty="0"/>
              <a:t>SPIA</a:t>
            </a:r>
          </a:p>
          <a:p>
            <a:pPr marL="0" indent="0">
              <a:buNone/>
            </a:pPr>
            <a:r>
              <a:rPr lang="en-US" sz="1800" dirty="0"/>
              <a:t>	Palladium SPIA (NY too)</a:t>
            </a:r>
          </a:p>
          <a:p>
            <a:pPr marL="0" indent="0">
              <a:buNone/>
            </a:pPr>
            <a:r>
              <a:rPr lang="en-US" sz="1800" dirty="0"/>
              <a:t>Indexed</a:t>
            </a:r>
          </a:p>
          <a:p>
            <a:pPr marL="0" indent="0">
              <a:buNone/>
            </a:pPr>
            <a:r>
              <a:rPr lang="en-US" sz="1800" dirty="0"/>
              <a:t>	ANICO Strategy Indexed 	Annuity Plus 7/10 (NY too)</a:t>
            </a:r>
          </a:p>
        </p:txBody>
      </p:sp>
      <p:sp>
        <p:nvSpPr>
          <p:cNvPr id="8" name="Text Placeholder 7"/>
          <p:cNvSpPr>
            <a:spLocks noGrp="1"/>
          </p:cNvSpPr>
          <p:nvPr>
            <p:ph type="body" sz="quarter" idx="3"/>
          </p:nvPr>
        </p:nvSpPr>
        <p:spPr>
          <a:xfrm>
            <a:off x="4645025" y="1600199"/>
            <a:ext cx="4041775" cy="685801"/>
          </a:xfrm>
        </p:spPr>
        <p:txBody>
          <a:bodyPr/>
          <a:lstStyle/>
          <a:p>
            <a:r>
              <a:rPr lang="en-US" dirty="0"/>
              <a:t>Annuity Solutions</a:t>
            </a:r>
          </a:p>
        </p:txBody>
      </p:sp>
    </p:spTree>
    <p:extLst>
      <p:ext uri="{BB962C8B-B14F-4D97-AF65-F5344CB8AC3E}">
        <p14:creationId xmlns:p14="http://schemas.microsoft.com/office/powerpoint/2010/main" val="35085800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latin typeface="+mn-lt"/>
              </a:rPr>
              <a:t>Underwriting Express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3152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7624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mn-lt"/>
              </a:rPr>
              <a:t>#1 REASON To Sell..Plan for What Matters Most!!!</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1"/>
            <a:ext cx="91440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787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28544" y="3889248"/>
            <a:ext cx="6315456" cy="661440"/>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ctrTitle"/>
          </p:nvPr>
        </p:nvSpPr>
        <p:spPr/>
        <p:txBody>
          <a:bodyPr/>
          <a:lstStyle/>
          <a:p>
            <a:r>
              <a:rPr lang="en-US" i="1" dirty="0"/>
              <a:t>Introducing</a:t>
            </a:r>
            <a:r>
              <a:rPr lang="en-US" dirty="0"/>
              <a:t>…               The Perfect Employee</a:t>
            </a:r>
          </a:p>
        </p:txBody>
      </p:sp>
    </p:spTree>
    <p:extLst>
      <p:ext uri="{BB962C8B-B14F-4D97-AF65-F5344CB8AC3E}">
        <p14:creationId xmlns:p14="http://schemas.microsoft.com/office/powerpoint/2010/main" val="42322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i="1" dirty="0"/>
              <a:t>If you could describe the qualities of a perfect employee they may include</a:t>
            </a:r>
            <a:r>
              <a:rPr lang="en-US" dirty="0"/>
              <a:t>:</a:t>
            </a:r>
          </a:p>
        </p:txBody>
      </p:sp>
      <p:graphicFrame>
        <p:nvGraphicFramePr>
          <p:cNvPr id="3" name="Diagram 2"/>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Program Files\Microsoft Office\MEDIA\CAGCAT10\j0301252.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152" y="3444559"/>
            <a:ext cx="2284733" cy="195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3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Since we are talking the “perfect employee” they also should be</a:t>
            </a:r>
            <a:r>
              <a:rPr lang="en-US" dirty="0"/>
              <a:t>:</a:t>
            </a:r>
          </a:p>
        </p:txBody>
      </p:sp>
      <p:graphicFrame>
        <p:nvGraphicFramePr>
          <p:cNvPr id="6" name="Diagram 5"/>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Program Files\Microsoft Office\MEDIA\CAGCAT10\j0186348.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839" y="3530599"/>
            <a:ext cx="1637647" cy="229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3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3606" y="1675262"/>
            <a:ext cx="3193444" cy="408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71" y="1675262"/>
            <a:ext cx="3546622" cy="4733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3"/>
          <p:cNvSpPr>
            <a:spLocks noGrp="1"/>
          </p:cNvSpPr>
          <p:nvPr>
            <p:ph type="title"/>
          </p:nvPr>
        </p:nvSpPr>
        <p:spPr>
          <a:xfrm>
            <a:off x="781534" y="687487"/>
            <a:ext cx="6470650" cy="663449"/>
          </a:xfrm>
        </p:spPr>
        <p:txBody>
          <a:bodyPr/>
          <a:lstStyle/>
          <a:p>
            <a:r>
              <a:rPr lang="en-US" dirty="0">
                <a:solidFill>
                  <a:srgbClr val="464E7E"/>
                </a:solidFill>
              </a:rPr>
              <a:t>Converting Profits to Wealth</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834" y="2320889"/>
            <a:ext cx="326862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36822544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What if, in addition to all the aforementioned qualities, this employee </a:t>
            </a:r>
            <a:r>
              <a:rPr lang="en-US" i="1" dirty="0"/>
              <a:t>also</a:t>
            </a:r>
          </a:p>
        </p:txBody>
      </p:sp>
      <p:graphicFrame>
        <p:nvGraphicFramePr>
          <p:cNvPr id="5" name="Diagram 4"/>
          <p:cNvGraphicFramePr/>
          <p:nvPr>
            <p:extLst/>
          </p:nvPr>
        </p:nvGraphicFramePr>
        <p:xfrm>
          <a:off x="2364087" y="132442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C:\Program Files\Microsoft Office\MEDIA\CAGCAT10\j030295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38513"/>
            <a:ext cx="2187182" cy="306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9260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AND</a:t>
            </a:r>
            <a:r>
              <a:rPr lang="en-US" dirty="0"/>
              <a:t>, this employee was able to increase YOUR potential retirement income by…</a:t>
            </a:r>
          </a:p>
        </p:txBody>
      </p:sp>
      <p:sp>
        <p:nvSpPr>
          <p:cNvPr id="5" name="Rectangle 4"/>
          <p:cNvSpPr/>
          <p:nvPr/>
        </p:nvSpPr>
        <p:spPr>
          <a:xfrm>
            <a:off x="330943" y="2312304"/>
            <a:ext cx="8363114" cy="4247317"/>
          </a:xfrm>
          <a:prstGeom prst="rect">
            <a:avLst/>
          </a:prstGeom>
          <a:noFill/>
        </p:spPr>
        <p:txBody>
          <a:bodyPr wrap="squar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50</a:t>
            </a: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,000 per year of </a:t>
            </a:r>
          </a:p>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tax-free income </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for   </a:t>
            </a: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YOU </a:t>
            </a:r>
          </a:p>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The Owner? </a:t>
            </a:r>
          </a:p>
          <a:p>
            <a:pPr algn="ct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667357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would you, as a business owner, be willing to pay for such a person?</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C:\Program Files\Microsoft Office\MEDIA\CAGCAT10\j0222015.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3774" y="2143745"/>
            <a:ext cx="1780337" cy="178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331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if they would go to work for you for...</a:t>
            </a:r>
          </a:p>
        </p:txBody>
      </p:sp>
      <p:sp>
        <p:nvSpPr>
          <p:cNvPr id="4" name="Rectangle 3"/>
          <p:cNvSpPr/>
          <p:nvPr/>
        </p:nvSpPr>
        <p:spPr>
          <a:xfrm>
            <a:off x="1478846" y="2967335"/>
            <a:ext cx="6186309"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Minimum wage</a:t>
            </a:r>
          </a:p>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$7.25 per hour?</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1769868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86" y="0"/>
            <a:ext cx="8813800" cy="1424908"/>
          </a:xfrm>
        </p:spPr>
        <p:txBody>
          <a:bodyPr>
            <a:normAutofit/>
          </a:bodyPr>
          <a:lstStyle/>
          <a:p>
            <a:r>
              <a:rPr lang="en-US" dirty="0"/>
              <a:t>In addition to the initial death benefits your insurance policy riders may also include the following </a:t>
            </a:r>
            <a:r>
              <a:rPr lang="en-US" i="1" dirty="0"/>
              <a:t>Living Benefits</a:t>
            </a:r>
          </a:p>
        </p:txBody>
      </p:sp>
      <p:sp>
        <p:nvSpPr>
          <p:cNvPr id="3" name="Content Placeholder 2"/>
          <p:cNvSpPr>
            <a:spLocks noGrp="1"/>
          </p:cNvSpPr>
          <p:nvPr>
            <p:ph idx="1"/>
          </p:nvPr>
        </p:nvSpPr>
        <p:spPr>
          <a:xfrm>
            <a:off x="246742" y="1886857"/>
            <a:ext cx="8668657" cy="4091912"/>
          </a:xfrm>
        </p:spPr>
        <p:txBody>
          <a:bodyPr>
            <a:normAutofit/>
          </a:bodyPr>
          <a:lstStyle/>
          <a:p>
            <a:r>
              <a:rPr lang="en-US" dirty="0"/>
              <a:t>Waiver of Premium (WSP)</a:t>
            </a:r>
          </a:p>
          <a:p>
            <a:r>
              <a:rPr lang="en-US" dirty="0"/>
              <a:t>Terminal Illness (ABR)</a:t>
            </a:r>
          </a:p>
          <a:p>
            <a:r>
              <a:rPr lang="en-US" dirty="0"/>
              <a:t>Chronic Illness (ABR)</a:t>
            </a:r>
          </a:p>
          <a:p>
            <a:r>
              <a:rPr lang="en-US" dirty="0"/>
              <a:t>Critical Illness (ABR)</a:t>
            </a:r>
          </a:p>
          <a:p>
            <a:r>
              <a:rPr lang="en-US" dirty="0"/>
              <a:t>Critical Injury (ABR)</a:t>
            </a:r>
          </a:p>
          <a:p>
            <a:r>
              <a:rPr lang="en-US" dirty="0"/>
              <a:t>Over Loan Protection (OPR)</a:t>
            </a:r>
          </a:p>
          <a:p>
            <a:r>
              <a:rPr lang="en-US" dirty="0"/>
              <a:t>Guaranteed Income (LIBR)</a:t>
            </a:r>
          </a:p>
          <a:p>
            <a:pPr marL="0" indent="0">
              <a:buNone/>
            </a:pPr>
            <a:endParaRPr lang="en-US" sz="1200" dirty="0"/>
          </a:p>
          <a:p>
            <a:pPr marL="0" indent="0">
              <a:buNone/>
            </a:pPr>
            <a:r>
              <a:rPr lang="en-US" sz="1400" dirty="0">
                <a:solidFill>
                  <a:srgbClr val="92D050"/>
                </a:solidFill>
              </a:rPr>
              <a:t>Note: Riders are subject to underwriting approval and may not be available in all states. </a:t>
            </a:r>
          </a:p>
          <a:p>
            <a:pPr marL="0" indent="0">
              <a:buNone/>
            </a:pPr>
            <a:r>
              <a:rPr lang="en-US" sz="1400" dirty="0">
                <a:solidFill>
                  <a:srgbClr val="92D050"/>
                </a:solidFill>
              </a:rPr>
              <a:t>         See full illustration for  values illustrated and benefits included </a:t>
            </a:r>
          </a:p>
          <a:p>
            <a:pPr marL="0" indent="0">
              <a:buNone/>
            </a:pPr>
            <a:r>
              <a:rPr lang="en-US" sz="1400" dirty="0">
                <a:solidFill>
                  <a:srgbClr val="92D050"/>
                </a:solidFill>
              </a:rPr>
              <a:t>        . Available upon request by contacting  John Lovejoy, Regional Sales V.P.    </a:t>
            </a:r>
            <a:r>
              <a:rPr lang="en-US" sz="1400" dirty="0">
                <a:solidFill>
                  <a:srgbClr val="92D050"/>
                </a:solidFill>
                <a:hlinkClick r:id="rId2"/>
              </a:rPr>
              <a:t>jlovejoy@nationallifegroup.com</a:t>
            </a:r>
            <a:r>
              <a:rPr lang="en-US" sz="1400" dirty="0">
                <a:solidFill>
                  <a:srgbClr val="92D050"/>
                </a:solidFill>
              </a:rPr>
              <a:t> </a:t>
            </a:r>
            <a:endParaRPr lang="en-US" sz="1200" dirty="0"/>
          </a:p>
          <a:p>
            <a:pPr marL="0" indent="0">
              <a:buNone/>
            </a:pPr>
            <a:r>
              <a:rPr lang="en-US" sz="1200" dirty="0"/>
              <a:t> </a:t>
            </a:r>
          </a:p>
        </p:txBody>
      </p:sp>
    </p:spTree>
    <p:extLst>
      <p:ext uri="{BB962C8B-B14F-4D97-AF65-F5344CB8AC3E}">
        <p14:creationId xmlns:p14="http://schemas.microsoft.com/office/powerpoint/2010/main" val="513433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the perfect employee</a:t>
            </a:r>
          </a:p>
        </p:txBody>
      </p:sp>
      <p:sp>
        <p:nvSpPr>
          <p:cNvPr id="6" name="Rectangle 5"/>
          <p:cNvSpPr/>
          <p:nvPr/>
        </p:nvSpPr>
        <p:spPr>
          <a:xfrm>
            <a:off x="135315" y="4041392"/>
            <a:ext cx="900868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I’ll start work today!</a:t>
            </a:r>
          </a:p>
        </p:txBody>
      </p:sp>
      <p:sp>
        <p:nvSpPr>
          <p:cNvPr id="8" name="Rectangle 7"/>
          <p:cNvSpPr/>
          <p:nvPr/>
        </p:nvSpPr>
        <p:spPr>
          <a:xfrm>
            <a:off x="5413830" y="2685143"/>
            <a:ext cx="3468914" cy="1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YOUR NAME</a:t>
            </a:r>
          </a:p>
        </p:txBody>
      </p:sp>
      <p:sp>
        <p:nvSpPr>
          <p:cNvPr id="3" name="Content Placeholder 2"/>
          <p:cNvSpPr>
            <a:spLocks noGrp="1"/>
          </p:cNvSpPr>
          <p:nvPr>
            <p:ph idx="1"/>
          </p:nvPr>
        </p:nvSpPr>
        <p:spPr>
          <a:xfrm>
            <a:off x="228600" y="1447801"/>
            <a:ext cx="8267218" cy="1237342"/>
          </a:xfrm>
        </p:spPr>
        <p:txBody>
          <a:bodyPr/>
          <a:lstStyle/>
          <a:p>
            <a:r>
              <a:rPr lang="en-US" dirty="0"/>
              <a:t>YOUR PICTURE</a:t>
            </a:r>
          </a:p>
        </p:txBody>
      </p:sp>
    </p:spTree>
    <p:extLst>
      <p:ext uri="{BB962C8B-B14F-4D97-AF65-F5344CB8AC3E}">
        <p14:creationId xmlns:p14="http://schemas.microsoft.com/office/powerpoint/2010/main" val="18274573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how my plan can work for you.</a:t>
            </a:r>
          </a:p>
        </p:txBody>
      </p:sp>
      <p:sp>
        <p:nvSpPr>
          <p:cNvPr id="4" name="TextBox 3"/>
          <p:cNvSpPr txBox="1"/>
          <p:nvPr/>
        </p:nvSpPr>
        <p:spPr>
          <a:xfrm>
            <a:off x="1640115" y="3715657"/>
            <a:ext cx="5950856" cy="923330"/>
          </a:xfrm>
          <a:prstGeom prst="rect">
            <a:avLst/>
          </a:prstGeom>
          <a:noFill/>
        </p:spPr>
        <p:txBody>
          <a:bodyPr wrap="square" rtlCol="0">
            <a:spAutoFit/>
          </a:bodyPr>
          <a:lstStyle/>
          <a:p>
            <a:r>
              <a:rPr lang="en-US" dirty="0"/>
              <a:t>See Full Illustration for details. </a:t>
            </a:r>
          </a:p>
          <a:p>
            <a:r>
              <a:rPr lang="en-US" dirty="0"/>
              <a:t>For help with an illustration please call: 800.906.3310, Option 1 for Life Illustrations</a:t>
            </a:r>
          </a:p>
        </p:txBody>
      </p:sp>
    </p:spTree>
    <p:extLst>
      <p:ext uri="{BB962C8B-B14F-4D97-AF65-F5344CB8AC3E}">
        <p14:creationId xmlns:p14="http://schemas.microsoft.com/office/powerpoint/2010/main" val="31425779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3314" y="1988457"/>
            <a:ext cx="5631543" cy="1200329"/>
          </a:xfrm>
          <a:prstGeom prst="rect">
            <a:avLst/>
          </a:prstGeom>
          <a:noFill/>
        </p:spPr>
        <p:txBody>
          <a:bodyPr wrap="square" rtlCol="0">
            <a:spAutoFit/>
          </a:bodyPr>
          <a:lstStyle/>
          <a:p>
            <a:r>
              <a:rPr lang="en-US" dirty="0"/>
              <a:t>For more information on products and services available from National Life Group contact me at:</a:t>
            </a:r>
          </a:p>
          <a:p>
            <a:r>
              <a:rPr lang="en-US" dirty="0"/>
              <a:t>                       John Lovejoy:</a:t>
            </a:r>
          </a:p>
          <a:p>
            <a:r>
              <a:rPr lang="en-US" dirty="0">
                <a:hlinkClick r:id="rId2"/>
              </a:rPr>
              <a:t>lovejoy.nlg@gmail.com</a:t>
            </a:r>
            <a:r>
              <a:rPr lang="en-US" dirty="0"/>
              <a:t>    (c) 502.321.0036</a:t>
            </a:r>
          </a:p>
        </p:txBody>
      </p:sp>
    </p:spTree>
    <p:extLst>
      <p:ext uri="{BB962C8B-B14F-4D97-AF65-F5344CB8AC3E}">
        <p14:creationId xmlns:p14="http://schemas.microsoft.com/office/powerpoint/2010/main" val="9731025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28544" y="3889248"/>
            <a:ext cx="6315456" cy="661440"/>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361" name="Rectangle 2"/>
          <p:cNvSpPr>
            <a:spLocks noGrp="1"/>
          </p:cNvSpPr>
          <p:nvPr>
            <p:ph type="ctrTitle"/>
          </p:nvPr>
        </p:nvSpPr>
        <p:spPr>
          <a:xfrm>
            <a:off x="1447800" y="2825626"/>
            <a:ext cx="7340408" cy="1670044"/>
          </a:xfrm>
        </p:spPr>
        <p:txBody>
          <a:bodyPr>
            <a:normAutofit/>
          </a:bodyPr>
          <a:lstStyle/>
          <a:p>
            <a:r>
              <a:rPr lang="en-US" sz="6000" dirty="0"/>
              <a:t>The Power of a Reserve Chute  </a:t>
            </a:r>
          </a:p>
        </p:txBody>
      </p:sp>
    </p:spTree>
    <p:extLst>
      <p:ext uri="{BB962C8B-B14F-4D97-AF65-F5344CB8AC3E}">
        <p14:creationId xmlns:p14="http://schemas.microsoft.com/office/powerpoint/2010/main" val="223970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Have you ever wondered why people jump from an airplane at 10,000 feet?</a:t>
            </a:r>
          </a:p>
        </p:txBody>
      </p:sp>
      <p:sp>
        <p:nvSpPr>
          <p:cNvPr id="3" name="Slide Number Placeholder 2"/>
          <p:cNvSpPr>
            <a:spLocks noGrp="1"/>
          </p:cNvSpPr>
          <p:nvPr>
            <p:ph type="sldNum" sz="quarter" idx="12"/>
          </p:nvPr>
        </p:nvSpPr>
        <p:spPr/>
        <p:txBody>
          <a:bodyPr/>
          <a:lstStyle/>
          <a:p>
            <a:fld id="{9F495958-F516-439A-814A-D2DC1CC7FCCF}" type="slidenum">
              <a:rPr lang="en-US" smtClean="0"/>
              <a:t>119</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51" y="1805167"/>
            <a:ext cx="3599725" cy="23998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815" y="3680749"/>
            <a:ext cx="3680749" cy="2714447"/>
          </a:xfrm>
          <a:prstGeom prst="rect">
            <a:avLst/>
          </a:prstGeom>
        </p:spPr>
      </p:pic>
      <p:sp>
        <p:nvSpPr>
          <p:cNvPr id="7" name="TextBox 6"/>
          <p:cNvSpPr txBox="1"/>
          <p:nvPr/>
        </p:nvSpPr>
        <p:spPr>
          <a:xfrm>
            <a:off x="891251" y="4653023"/>
            <a:ext cx="3599725" cy="369332"/>
          </a:xfrm>
          <a:prstGeom prst="rect">
            <a:avLst/>
          </a:prstGeom>
          <a:noFill/>
        </p:spPr>
        <p:txBody>
          <a:bodyPr wrap="square" rtlCol="0">
            <a:spAutoFit/>
          </a:bodyPr>
          <a:lstStyle/>
          <a:p>
            <a:r>
              <a:rPr lang="en-US" dirty="0"/>
              <a:t>We would LOVE for it to be this</a:t>
            </a:r>
          </a:p>
        </p:txBody>
      </p:sp>
      <p:sp>
        <p:nvSpPr>
          <p:cNvPr id="8" name="TextBox 7"/>
          <p:cNvSpPr txBox="1"/>
          <p:nvPr/>
        </p:nvSpPr>
        <p:spPr>
          <a:xfrm>
            <a:off x="5139159" y="2291787"/>
            <a:ext cx="3472405" cy="646331"/>
          </a:xfrm>
          <a:prstGeom prst="rect">
            <a:avLst/>
          </a:prstGeom>
          <a:noFill/>
        </p:spPr>
        <p:txBody>
          <a:bodyPr wrap="square" rtlCol="0">
            <a:spAutoFit/>
          </a:bodyPr>
          <a:lstStyle/>
          <a:p>
            <a:r>
              <a:rPr lang="en-US" dirty="0"/>
              <a:t>But we should plan for it to be this!</a:t>
            </a:r>
          </a:p>
        </p:txBody>
      </p:sp>
    </p:spTree>
    <p:extLst>
      <p:ext uri="{BB962C8B-B14F-4D97-AF65-F5344CB8AC3E}">
        <p14:creationId xmlns:p14="http://schemas.microsoft.com/office/powerpoint/2010/main" val="374400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3046" y="2029302"/>
            <a:ext cx="7521154" cy="3952857"/>
          </a:xfrm>
        </p:spPr>
        <p:txBody>
          <a:bodyPr>
            <a:noAutofit/>
          </a:bodyPr>
          <a:lstStyle/>
          <a:p>
            <a:r>
              <a:rPr lang="en-US" sz="1800" dirty="0"/>
              <a:t>Manufacturing companies</a:t>
            </a:r>
          </a:p>
          <a:p>
            <a:r>
              <a:rPr lang="en-US" sz="1800" dirty="0"/>
              <a:t>Construction companies</a:t>
            </a:r>
          </a:p>
          <a:p>
            <a:r>
              <a:rPr lang="en-US" sz="1800" dirty="0"/>
              <a:t>Professional service-related companies:</a:t>
            </a:r>
          </a:p>
          <a:p>
            <a:pPr lvl="1"/>
            <a:r>
              <a:rPr lang="en-US" dirty="0"/>
              <a:t>Architects</a:t>
            </a:r>
          </a:p>
          <a:p>
            <a:pPr lvl="1"/>
            <a:r>
              <a:rPr lang="en-US" dirty="0"/>
              <a:t>Healthcare systems</a:t>
            </a:r>
          </a:p>
          <a:p>
            <a:pPr lvl="1"/>
            <a:r>
              <a:rPr lang="en-US" dirty="0"/>
              <a:t>Law firms</a:t>
            </a:r>
          </a:p>
          <a:p>
            <a:pPr lvl="1"/>
            <a:r>
              <a:rPr lang="en-US" dirty="0"/>
              <a:t>Dental</a:t>
            </a:r>
          </a:p>
          <a:p>
            <a:pPr lvl="1"/>
            <a:r>
              <a:rPr lang="en-US" dirty="0"/>
              <a:t>Engineering firms</a:t>
            </a:r>
          </a:p>
          <a:p>
            <a:pPr lvl="1"/>
            <a:r>
              <a:rPr lang="en-US" dirty="0"/>
              <a:t>Accounting firms</a:t>
            </a:r>
          </a:p>
          <a:p>
            <a:r>
              <a:rPr lang="en-US" sz="1800" dirty="0"/>
              <a:t>Information technology companies</a:t>
            </a:r>
          </a:p>
          <a:p>
            <a:r>
              <a:rPr lang="en-US" sz="1800" dirty="0"/>
              <a:t>Profitable, growing businesses</a:t>
            </a:r>
          </a:p>
          <a:p>
            <a:r>
              <a:rPr lang="en-US" sz="1800" dirty="0"/>
              <a:t>Gross revenues of $1m and above</a:t>
            </a:r>
          </a:p>
        </p:txBody>
      </p:sp>
      <p:sp>
        <p:nvSpPr>
          <p:cNvPr id="5" name="Text Placeholder 4"/>
          <p:cNvSpPr>
            <a:spLocks noGrp="1"/>
          </p:cNvSpPr>
          <p:nvPr>
            <p:ph type="body" sz="quarter" idx="11"/>
          </p:nvPr>
        </p:nvSpPr>
        <p:spPr/>
        <p:txBody>
          <a:bodyPr/>
          <a:lstStyle/>
          <a:p>
            <a:r>
              <a:rPr lang="en-US" dirty="0"/>
              <a:t>Business Valuation: Who to Approach</a:t>
            </a:r>
          </a:p>
        </p:txBody>
      </p:sp>
      <p:sp>
        <p:nvSpPr>
          <p:cNvPr id="3" name="Title 2"/>
          <p:cNvSpPr>
            <a:spLocks noGrp="1"/>
          </p:cNvSpPr>
          <p:nvPr>
            <p:ph type="title"/>
          </p:nvPr>
        </p:nvSpPr>
        <p:spPr/>
        <p:txBody>
          <a:bodyPr/>
          <a:lstStyle/>
          <a:p>
            <a:r>
              <a:rPr lang="en-US" dirty="0"/>
              <a:t>Good Prospects	</a:t>
            </a:r>
          </a:p>
        </p:txBody>
      </p:sp>
      <p:sp>
        <p:nvSpPr>
          <p:cNvPr id="6" name="TextBox 5"/>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6317921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Sometimes in life even the most carefully prepared plans can go wrong so its wise to…</a:t>
            </a:r>
          </a:p>
        </p:txBody>
      </p:sp>
      <p:sp>
        <p:nvSpPr>
          <p:cNvPr id="3" name="Slide Number Placeholder 2"/>
          <p:cNvSpPr>
            <a:spLocks noGrp="1"/>
          </p:cNvSpPr>
          <p:nvPr>
            <p:ph type="sldNum" sz="quarter" idx="12"/>
          </p:nvPr>
        </p:nvSpPr>
        <p:spPr/>
        <p:txBody>
          <a:bodyPr/>
          <a:lstStyle/>
          <a:p>
            <a:fld id="{9F495958-F516-439A-814A-D2DC1CC7FCCF}" type="slidenum">
              <a:rPr lang="en-US" smtClean="0"/>
              <a:t>120</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920" y="2014537"/>
            <a:ext cx="3970117" cy="3930415"/>
          </a:xfrm>
          <a:prstGeom prst="rect">
            <a:avLst/>
          </a:prstGeom>
        </p:spPr>
      </p:pic>
      <p:sp>
        <p:nvSpPr>
          <p:cNvPr id="5" name="Rectangle 4"/>
          <p:cNvSpPr/>
          <p:nvPr/>
        </p:nvSpPr>
        <p:spPr>
          <a:xfrm>
            <a:off x="117526" y="1856085"/>
            <a:ext cx="3551650" cy="4247317"/>
          </a:xfrm>
          <a:prstGeom prst="rect">
            <a:avLst/>
          </a:prstGeom>
          <a:noFill/>
        </p:spPr>
        <p:txBody>
          <a:bodyPr wrap="squar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Have a reserve chute ready to deploy</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78703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367" y="350979"/>
            <a:ext cx="8686800" cy="1066800"/>
          </a:xfrm>
        </p:spPr>
        <p:txBody>
          <a:bodyPr>
            <a:noAutofit/>
          </a:bodyPr>
          <a:lstStyle/>
          <a:p>
            <a:r>
              <a:rPr lang="en-US" b="1" i="1" dirty="0"/>
              <a:t>You are hopeful you will never need it but… </a:t>
            </a:r>
          </a:p>
        </p:txBody>
      </p:sp>
      <p:sp>
        <p:nvSpPr>
          <p:cNvPr id="3" name="Slide Number Placeholder 2"/>
          <p:cNvSpPr>
            <a:spLocks noGrp="1"/>
          </p:cNvSpPr>
          <p:nvPr>
            <p:ph type="sldNum" sz="quarter" idx="12"/>
          </p:nvPr>
        </p:nvSpPr>
        <p:spPr/>
        <p:txBody>
          <a:bodyPr/>
          <a:lstStyle/>
          <a:p>
            <a:fld id="{9F495958-F516-439A-814A-D2DC1CC7FCCF}" type="slidenum">
              <a:rPr lang="en-US" smtClean="0"/>
              <a:t>121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019" y="1839409"/>
            <a:ext cx="3890380" cy="2917785"/>
          </a:xfrm>
          <a:prstGeom prst="rect">
            <a:avLst/>
          </a:prstGeom>
        </p:spPr>
      </p:pic>
      <p:sp>
        <p:nvSpPr>
          <p:cNvPr id="7" name="TextBox 6"/>
          <p:cNvSpPr txBox="1"/>
          <p:nvPr/>
        </p:nvSpPr>
        <p:spPr>
          <a:xfrm>
            <a:off x="416690" y="2361235"/>
            <a:ext cx="3032566" cy="2246769"/>
          </a:xfrm>
          <a:prstGeom prst="rect">
            <a:avLst/>
          </a:prstGeom>
          <a:noFill/>
        </p:spPr>
        <p:txBody>
          <a:bodyPr wrap="square" rtlCol="0">
            <a:spAutoFit/>
          </a:bodyPr>
          <a:lstStyle/>
          <a:p>
            <a:r>
              <a:rPr lang="en-US" sz="2800" b="1" dirty="0">
                <a:solidFill>
                  <a:srgbClr val="3D9B35"/>
                </a:solidFill>
              </a:rPr>
              <a:t>It will only take once to make you glad you had a backup plan!</a:t>
            </a:r>
          </a:p>
        </p:txBody>
      </p:sp>
    </p:spTree>
    <p:extLst>
      <p:ext uri="{BB962C8B-B14F-4D97-AF65-F5344CB8AC3E}">
        <p14:creationId xmlns:p14="http://schemas.microsoft.com/office/powerpoint/2010/main" val="18441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01675"/>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a:spLocks noGrp="1"/>
          </p:cNvSpPr>
          <p:nvPr>
            <p:ph type="title"/>
          </p:nvPr>
        </p:nvSpPr>
        <p:spPr>
          <a:xfrm>
            <a:off x="76200" y="-457201"/>
            <a:ext cx="8799513" cy="1143001"/>
          </a:xfrm>
        </p:spPr>
        <p:txBody>
          <a:bodyPr/>
          <a:lstStyle/>
          <a:p>
            <a:pPr eaLnBrk="1" hangingPunct="1"/>
            <a:r>
              <a:rPr lang="en-US" altLang="en-US" dirty="0">
                <a:latin typeface="Arial" charset="0"/>
                <a:cs typeface="Arial" charset="0"/>
              </a:rPr>
              <a:t>Life Insurance with Living Benefits</a:t>
            </a:r>
          </a:p>
        </p:txBody>
      </p:sp>
      <p:pic>
        <p:nvPicPr>
          <p:cNvPr id="1843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498600"/>
            <a:ext cx="29527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4"/>
          <p:cNvPicPr>
            <a:picLocks noChangeAspect="1"/>
          </p:cNvPicPr>
          <p:nvPr/>
        </p:nvPicPr>
        <p:blipFill>
          <a:blip r:embed="rId5">
            <a:extLst>
              <a:ext uri="{28A0092B-C50C-407E-A947-70E740481C1C}">
                <a14:useLocalDpi xmlns:a14="http://schemas.microsoft.com/office/drawing/2010/main" val="0"/>
              </a:ext>
            </a:extLst>
          </a:blip>
          <a:srcRect r="-2786"/>
          <a:stretch>
            <a:fillRect/>
          </a:stretch>
        </p:blipFill>
        <p:spPr bwMode="auto">
          <a:xfrm>
            <a:off x="1066863" y="2927350"/>
            <a:ext cx="3806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8925" y="1500188"/>
            <a:ext cx="23256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Footer Placeholder 4"/>
          <p:cNvSpPr>
            <a:spLocks noGrp="1"/>
          </p:cNvSpPr>
          <p:nvPr>
            <p:ph type="ftr" sz="quarter" idx="4294967295"/>
          </p:nvPr>
        </p:nvSpPr>
        <p:spPr bwMode="auto">
          <a:xfrm>
            <a:off x="2076451" y="6551881"/>
            <a:ext cx="46434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prstClr val="white"/>
                </a:solidFill>
                <a:latin typeface="Arial" charset="0"/>
              </a:rPr>
              <a:t>FOR AGENT USE ONLY – NOT FOR USE WITH THE PUBLIC</a:t>
            </a:r>
          </a:p>
        </p:txBody>
      </p:sp>
    </p:spTree>
    <p:extLst>
      <p:ext uri="{BB962C8B-B14F-4D97-AF65-F5344CB8AC3E}">
        <p14:creationId xmlns:p14="http://schemas.microsoft.com/office/powerpoint/2010/main" val="19297906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0-#ppt_w/2"/>
                                          </p:val>
                                        </p:tav>
                                        <p:tav tm="100000">
                                          <p:val>
                                            <p:strVal val="#ppt_x"/>
                                          </p:val>
                                        </p:tav>
                                      </p:tavLst>
                                    </p:anim>
                                    <p:anim calcmode="lin" valueType="num">
                                      <p:cBhvr additive="base">
                                        <p:cTn id="8" dur="500" fill="hold"/>
                                        <p:tgtEl>
                                          <p:spTgt spid="1843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fill="hold" nodeType="afterEffect">
                                  <p:stCondLst>
                                    <p:cond delay="0"/>
                                  </p:stCondLst>
                                  <p:childTnLst>
                                    <p:set>
                                      <p:cBhvr>
                                        <p:cTn id="11" dur="1" fill="hold">
                                          <p:stCondLst>
                                            <p:cond delay="0"/>
                                          </p:stCondLst>
                                        </p:cTn>
                                        <p:tgtEl>
                                          <p:spTgt spid="18438"/>
                                        </p:tgtEl>
                                        <p:attrNameLst>
                                          <p:attrName>style.visibility</p:attrName>
                                        </p:attrNameLst>
                                      </p:cBhvr>
                                      <p:to>
                                        <p:strVal val="visible"/>
                                      </p:to>
                                    </p:set>
                                    <p:anim calcmode="lin" valueType="num">
                                      <p:cBhvr additive="base">
                                        <p:cTn id="12" dur="500" fill="hold"/>
                                        <p:tgtEl>
                                          <p:spTgt spid="18438"/>
                                        </p:tgtEl>
                                        <p:attrNameLst>
                                          <p:attrName>ppt_x</p:attrName>
                                        </p:attrNameLst>
                                      </p:cBhvr>
                                      <p:tavLst>
                                        <p:tav tm="0">
                                          <p:val>
                                            <p:strVal val="1+#ppt_w/2"/>
                                          </p:val>
                                        </p:tav>
                                        <p:tav tm="100000">
                                          <p:val>
                                            <p:strVal val="#ppt_x"/>
                                          </p:val>
                                        </p:tav>
                                      </p:tavLst>
                                    </p:anim>
                                    <p:anim calcmode="lin" valueType="num">
                                      <p:cBhvr additive="base">
                                        <p:cTn id="13" dur="500" fill="hold"/>
                                        <p:tgtEl>
                                          <p:spTgt spid="18438"/>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8437"/>
                                        </p:tgtEl>
                                        <p:attrNameLst>
                                          <p:attrName>style.visibility</p:attrName>
                                        </p:attrNameLst>
                                      </p:cBhvr>
                                      <p:to>
                                        <p:strVal val="visible"/>
                                      </p:to>
                                    </p:set>
                                    <p:anim calcmode="lin" valueType="num">
                                      <p:cBhvr additive="base">
                                        <p:cTn id="17" dur="500" fill="hold"/>
                                        <p:tgtEl>
                                          <p:spTgt spid="18437"/>
                                        </p:tgtEl>
                                        <p:attrNameLst>
                                          <p:attrName>ppt_x</p:attrName>
                                        </p:attrNameLst>
                                      </p:cBhvr>
                                      <p:tavLst>
                                        <p:tav tm="0">
                                          <p:val>
                                            <p:strVal val="#ppt_x"/>
                                          </p:val>
                                        </p:tav>
                                        <p:tav tm="100000">
                                          <p:val>
                                            <p:strVal val="#ppt_x"/>
                                          </p:val>
                                        </p:tav>
                                      </p:tavLst>
                                    </p:anim>
                                    <p:anim calcmode="lin" valueType="num">
                                      <p:cBhvr additive="base">
                                        <p:cTn id="18"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366"/>
          <p:cNvSpPr>
            <a:spLocks noSelect="1" noMove="1" noResize="1"/>
          </p:cNvSpPr>
          <p:nvPr>
            <p:custDataLst>
              <p:tags r:id="rId2"/>
            </p:custDataLst>
          </p:nvPr>
        </p:nvSpPr>
        <p:spPr>
          <a:xfrm>
            <a:off x="2732667" y="1852289"/>
            <a:ext cx="6411333" cy="3575084"/>
          </a:xfrm>
          <a:custGeom>
            <a:avLst/>
            <a:gdLst/>
            <a:ahLst/>
            <a:cxnLst/>
            <a:rect l="l" t="t" r="r" b="b"/>
            <a:pathLst>
              <a:path w="6411333" h="3575084">
                <a:moveTo>
                  <a:pt x="1907429" y="0"/>
                </a:moveTo>
                <a:lnTo>
                  <a:pt x="1907429" y="1"/>
                </a:lnTo>
                <a:lnTo>
                  <a:pt x="6411333" y="1"/>
                </a:lnTo>
                <a:lnTo>
                  <a:pt x="6411333" y="3575080"/>
                </a:lnTo>
                <a:lnTo>
                  <a:pt x="1907429" y="3575080"/>
                </a:lnTo>
                <a:lnTo>
                  <a:pt x="1907429" y="3575084"/>
                </a:lnTo>
                <a:lnTo>
                  <a:pt x="0" y="1787542"/>
                </a:lnTo>
                <a:lnTo>
                  <a:pt x="1907427" y="2"/>
                </a:lnTo>
                <a:lnTo>
                  <a:pt x="1907427" y="1"/>
                </a:lnTo>
                <a:lnTo>
                  <a:pt x="1907428" y="1"/>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a:endParaRPr lang="en-US"/>
          </a:p>
        </p:txBody>
      </p:sp>
      <p:sp>
        <p:nvSpPr>
          <p:cNvPr id="3" name="Title 2"/>
          <p:cNvSpPr>
            <a:spLocks noGrp="1" noSelect="1" noMove="1" noResize="1"/>
          </p:cNvSpPr>
          <p:nvPr>
            <p:ph type="title"/>
            <p:custDataLst>
              <p:tags r:id="rId3"/>
            </p:custDataLst>
          </p:nvPr>
        </p:nvSpPr>
        <p:spPr/>
        <p:txBody>
          <a:bodyPr>
            <a:noAutofit/>
          </a:bodyPr>
          <a:lstStyle/>
          <a:p>
            <a:r>
              <a:rPr lang="en-US"/>
              <a:t>ACCELERATED BENEFITS </a:t>
            </a:r>
            <a:br>
              <a:rPr lang="en-US"/>
            </a:br>
            <a:r>
              <a:rPr lang="en-US"/>
              <a:t>RIDERS (ABR’S)</a:t>
            </a:r>
          </a:p>
        </p:txBody>
      </p:sp>
      <p:sp>
        <p:nvSpPr>
          <p:cNvPr id="13" name="Text Box 4"/>
          <p:cNvSpPr txBox="1">
            <a:spLocks noSelect="1" noMove="1" noResize="1" noChangeArrowheads="1"/>
          </p:cNvSpPr>
          <p:nvPr>
            <p:custDataLst>
              <p:tags r:id="rId4"/>
            </p:custDataLst>
          </p:nvPr>
        </p:nvSpPr>
        <p:spPr bwMode="auto">
          <a:xfrm>
            <a:off x="833720" y="5773241"/>
            <a:ext cx="469159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rgbClr val="DBFCB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defPPr>
              <a:defRPr lang="en-US" smtId="4294967295"/>
            </a:defPPr>
            <a:lvl1pPr marL="0" algn="l" defTabSz="457200" rtl="0" eaLnBrk="0" fontAlgn="base" latinLnBrk="0" hangingPunct="0">
              <a:spcBef>
                <a:spcPct val="0"/>
              </a:spcBef>
              <a:spcAft>
                <a:spcPct val="0"/>
              </a:spcAft>
              <a:defRPr sz="4000" kern="1200">
                <a:solidFill>
                  <a:srgbClr val="FCC2B2"/>
                </a:solidFill>
                <a:latin typeface="Times New Roman" pitchFamily="18" charset="0"/>
                <a:ea typeface="+mn-ea"/>
                <a:cs typeface="+mn-cs"/>
              </a:defRPr>
            </a:lvl1pPr>
            <a:lvl2pPr marL="742950" indent="-285750" algn="l" defTabSz="457200" rtl="0" eaLnBrk="0" fontAlgn="base" latinLnBrk="0" hangingPunct="0">
              <a:spcBef>
                <a:spcPct val="0"/>
              </a:spcBef>
              <a:spcAft>
                <a:spcPct val="0"/>
              </a:spcAft>
              <a:defRPr sz="4000" kern="1200">
                <a:solidFill>
                  <a:srgbClr val="FCC2B2"/>
                </a:solidFill>
                <a:latin typeface="Times New Roman" pitchFamily="18" charset="0"/>
                <a:ea typeface="+mn-ea"/>
                <a:cs typeface="+mn-cs"/>
              </a:defRPr>
            </a:lvl2pPr>
            <a:lvl3pPr marL="1143000" indent="-228600" algn="l" defTabSz="457200" rtl="0" eaLnBrk="0" fontAlgn="base" latinLnBrk="0" hangingPunct="0">
              <a:spcBef>
                <a:spcPct val="0"/>
              </a:spcBef>
              <a:spcAft>
                <a:spcPct val="0"/>
              </a:spcAft>
              <a:defRPr sz="4000" kern="1200">
                <a:solidFill>
                  <a:srgbClr val="FCC2B2"/>
                </a:solidFill>
                <a:latin typeface="Times New Roman" pitchFamily="18" charset="0"/>
                <a:ea typeface="+mn-ea"/>
                <a:cs typeface="+mn-cs"/>
              </a:defRPr>
            </a:lvl3pPr>
            <a:lvl4pPr marL="1600200" indent="-228600" algn="l" defTabSz="457200" rtl="0" eaLnBrk="0" fontAlgn="base" latinLnBrk="0" hangingPunct="0">
              <a:spcBef>
                <a:spcPct val="0"/>
              </a:spcBef>
              <a:spcAft>
                <a:spcPct val="0"/>
              </a:spcAft>
              <a:defRPr sz="4000" kern="1200">
                <a:solidFill>
                  <a:srgbClr val="FCC2B2"/>
                </a:solidFill>
                <a:latin typeface="Times New Roman" pitchFamily="18" charset="0"/>
                <a:ea typeface="+mn-ea"/>
                <a:cs typeface="+mn-cs"/>
              </a:defRPr>
            </a:lvl4pPr>
            <a:lvl5pPr marL="2057400" indent="-228600" algn="l" defTabSz="457200" rtl="0" eaLnBrk="0" fontAlgn="base" latinLnBrk="0" hangingPunct="0">
              <a:spcBef>
                <a:spcPct val="0"/>
              </a:spcBef>
              <a:spcAft>
                <a:spcPct val="0"/>
              </a:spcAft>
              <a:defRPr sz="4000" kern="1200">
                <a:solidFill>
                  <a:srgbClr val="FCC2B2"/>
                </a:solidFill>
                <a:latin typeface="Times New Roman" pitchFamily="18" charset="0"/>
                <a:ea typeface="+mn-ea"/>
                <a:cs typeface="+mn-cs"/>
              </a:defRPr>
            </a:lvl5pPr>
            <a:lvl6pPr marL="2514600" indent="-228600" algn="ctr" defTabSz="914400" rtl="0" eaLnBrk="0" fontAlgn="base" latinLnBrk="0" hangingPunct="0">
              <a:lnSpc>
                <a:spcPct val="85000"/>
              </a:lnSpc>
              <a:spcBef>
                <a:spcPct val="0"/>
              </a:spcBef>
              <a:spcAft>
                <a:spcPct val="0"/>
              </a:spcAft>
              <a:defRPr sz="4000" kern="1200">
                <a:solidFill>
                  <a:srgbClr val="FCC2B2"/>
                </a:solidFill>
                <a:latin typeface="Times New Roman" pitchFamily="18" charset="0"/>
                <a:ea typeface="+mn-ea"/>
                <a:cs typeface="+mn-cs"/>
              </a:defRPr>
            </a:lvl6pPr>
            <a:lvl7pPr marL="2971800" indent="-228600" algn="ctr" defTabSz="914400" rtl="0" eaLnBrk="0" fontAlgn="base" latinLnBrk="0" hangingPunct="0">
              <a:lnSpc>
                <a:spcPct val="85000"/>
              </a:lnSpc>
              <a:spcBef>
                <a:spcPct val="0"/>
              </a:spcBef>
              <a:spcAft>
                <a:spcPct val="0"/>
              </a:spcAft>
              <a:defRPr sz="4000" kern="1200">
                <a:solidFill>
                  <a:srgbClr val="FCC2B2"/>
                </a:solidFill>
                <a:latin typeface="Times New Roman" pitchFamily="18" charset="0"/>
                <a:ea typeface="+mn-ea"/>
                <a:cs typeface="+mn-cs"/>
              </a:defRPr>
            </a:lvl7pPr>
            <a:lvl8pPr marL="3429000" indent="-228600" algn="ctr" defTabSz="914400" rtl="0" eaLnBrk="0" fontAlgn="base" latinLnBrk="0" hangingPunct="0">
              <a:lnSpc>
                <a:spcPct val="85000"/>
              </a:lnSpc>
              <a:spcBef>
                <a:spcPct val="0"/>
              </a:spcBef>
              <a:spcAft>
                <a:spcPct val="0"/>
              </a:spcAft>
              <a:defRPr sz="4000" kern="1200">
                <a:solidFill>
                  <a:srgbClr val="FCC2B2"/>
                </a:solidFill>
                <a:latin typeface="Times New Roman" pitchFamily="18" charset="0"/>
                <a:ea typeface="+mn-ea"/>
                <a:cs typeface="+mn-cs"/>
              </a:defRPr>
            </a:lvl8pPr>
            <a:lvl9pPr marL="3886200" indent="-228600" algn="ctr" eaLnBrk="0" fontAlgn="base" hangingPunct="0">
              <a:lnSpc>
                <a:spcPct val="85000"/>
              </a:lnSpc>
              <a:spcBef>
                <a:spcPct val="0"/>
              </a:spcBef>
              <a:spcAft>
                <a:spcPct val="0"/>
              </a:spcAft>
              <a:defRPr sz="4000">
                <a:solidFill>
                  <a:srgbClr val="FCC2B2"/>
                </a:solidFill>
                <a:latin typeface="Times New Roman" pitchFamily="18" charset="0"/>
              </a:defRPr>
            </a:lvl9pPr>
          </a:lstStyle>
          <a:p>
            <a:pPr eaLnBrk="1" hangingPunct="1">
              <a:spcBef>
                <a:spcPct val="50000"/>
              </a:spcBef>
            </a:pPr>
            <a:r>
              <a:rPr lang="en-US" sz="1200">
                <a:solidFill>
                  <a:schemeClr val="bg2">
                    <a:lumMod val="90000"/>
                  </a:schemeClr>
                </a:solidFill>
                <a:latin typeface="Arial Narrow" panose="020B0606020202030204" pitchFamily="34" charset="0"/>
              </a:rPr>
              <a:t>Riders are supplemental benefits that can be added to a life insurance policy and are not suitable unless the client has a need for life insurance</a:t>
            </a:r>
          </a:p>
        </p:txBody>
      </p:sp>
      <p:sp>
        <p:nvSpPr>
          <p:cNvPr id="369" name="Rectangle 368"/>
          <p:cNvSpPr>
            <a:spLocks noSelect="1" noMove="1" noResize="1"/>
          </p:cNvSpPr>
          <p:nvPr>
            <p:custDataLst>
              <p:tags r:id="rId5"/>
            </p:custDataLst>
          </p:nvPr>
        </p:nvSpPr>
        <p:spPr>
          <a:xfrm>
            <a:off x="4756826" y="2091753"/>
            <a:ext cx="3929975" cy="594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r>
              <a:rPr lang="en-US" sz="2800"/>
              <a:t>Terminal Illness</a:t>
            </a:r>
          </a:p>
        </p:txBody>
      </p:sp>
      <p:sp>
        <p:nvSpPr>
          <p:cNvPr id="370" name="Rectangle 369"/>
          <p:cNvSpPr>
            <a:spLocks noSelect="1" noMove="1" noResize="1"/>
          </p:cNvSpPr>
          <p:nvPr>
            <p:custDataLst>
              <p:tags r:id="rId6"/>
            </p:custDataLst>
          </p:nvPr>
        </p:nvSpPr>
        <p:spPr>
          <a:xfrm>
            <a:off x="4756826" y="2934102"/>
            <a:ext cx="3929975" cy="594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r>
              <a:rPr lang="en-US" sz="2800"/>
              <a:t>Chronic Illness</a:t>
            </a:r>
          </a:p>
        </p:txBody>
      </p:sp>
      <p:sp>
        <p:nvSpPr>
          <p:cNvPr id="371" name="Rectangle 370"/>
          <p:cNvSpPr>
            <a:spLocks noSelect="1" noMove="1" noResize="1"/>
          </p:cNvSpPr>
          <p:nvPr>
            <p:custDataLst>
              <p:tags r:id="rId7"/>
            </p:custDataLst>
          </p:nvPr>
        </p:nvSpPr>
        <p:spPr>
          <a:xfrm>
            <a:off x="4756826" y="3776451"/>
            <a:ext cx="3929975" cy="594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r>
              <a:rPr lang="en-US" sz="2800"/>
              <a:t>Critical Illness</a:t>
            </a:r>
          </a:p>
        </p:txBody>
      </p:sp>
      <p:sp>
        <p:nvSpPr>
          <p:cNvPr id="372" name="Rectangle 371"/>
          <p:cNvSpPr>
            <a:spLocks noSelect="1" noMove="1" noResize="1"/>
          </p:cNvSpPr>
          <p:nvPr>
            <p:custDataLst>
              <p:tags r:id="rId8"/>
            </p:custDataLst>
          </p:nvPr>
        </p:nvSpPr>
        <p:spPr>
          <a:xfrm>
            <a:off x="4756826" y="4618800"/>
            <a:ext cx="3929975" cy="594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r>
              <a:rPr lang="en-US" sz="2800"/>
              <a:t>Critical Injury</a:t>
            </a:r>
          </a:p>
        </p:txBody>
      </p:sp>
      <p:sp>
        <p:nvSpPr>
          <p:cNvPr id="374" name="Slide Number Placeholder 373"/>
          <p:cNvSpPr>
            <a:spLocks noGrp="1" noSelect="1" noMove="1" noResize="1"/>
          </p:cNvSpPr>
          <p:nvPr>
            <p:ph type="sldNum" sz="quarter" idx="12"/>
            <p:custDataLst>
              <p:tags r:id="rId9"/>
            </p:custDataLst>
          </p:nvPr>
        </p:nvSpPr>
        <p:spPr/>
        <p:txBody>
          <a:bodyPr/>
          <a:lstStyle/>
          <a:p>
            <a:fld id="{9F495958-F516-439A-814A-D2DC1CC7FCCF}" type="slidenum">
              <a:rPr lang="en-US" smtClean="0"/>
              <a:t>123</a:t>
            </a:fld>
            <a:endParaRPr lang="en-US"/>
          </a:p>
        </p:txBody>
      </p:sp>
      <p:grpSp>
        <p:nvGrpSpPr>
          <p:cNvPr id="18" name="Group 17"/>
          <p:cNvGrpSpPr>
            <a:grpSpLocks noSelect="1" noMove="1" noResize="1"/>
          </p:cNvGrpSpPr>
          <p:nvPr>
            <p:custDataLst>
              <p:tags r:id="rId10"/>
            </p:custDataLst>
          </p:nvPr>
        </p:nvGrpSpPr>
        <p:grpSpPr>
          <a:xfrm>
            <a:off x="409005" y="1852289"/>
            <a:ext cx="3722888" cy="3648299"/>
            <a:chOff x="4531991" y="1350878"/>
            <a:chExt cx="4289425" cy="4203485"/>
          </a:xfrm>
        </p:grpSpPr>
        <p:pic>
          <p:nvPicPr>
            <p:cNvPr id="19" name="Picture 13"/>
            <p:cNvPicPr>
              <a:picLocks noChangeAspect="1"/>
            </p:cNvPicPr>
            <p:nvPr>
              <p:custDataLst>
                <p:tags r:id="rId11"/>
              </p:custDataLst>
            </p:nvPr>
          </p:nvPicPr>
          <p:blipFill>
            <a:blip r:embed="rId16">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bwMode="auto">
            <a:xfrm>
              <a:off x="4531991" y="1350878"/>
              <a:ext cx="29527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p:cNvPicPr>
              <a:picLocks noChangeAspect="1"/>
            </p:cNvPicPr>
            <p:nvPr>
              <p:custDataLst>
                <p:tags r:id="rId12"/>
              </p:custDataLst>
            </p:nvPr>
          </p:nvPicPr>
          <p:blipFill>
            <a:blip r:embed="rId18">
              <a:extLst>
                <a:ext uri="{BEBA8EAE-BF5A-486C-A8C5-ECC9F3942E4B}">
                  <a14:imgProps xmlns:a14="http://schemas.microsoft.com/office/drawing/2010/main">
                    <a14:imgLayer r:embed="rId19">
                      <a14:imgEffect>
                        <a14:colorTemperature colorTemp="5900"/>
                      </a14:imgEffect>
                      <a14:imgEffect>
                        <a14:saturation sat="0"/>
                      </a14:imgEffect>
                      <a14:imgEffect>
                        <a14:brightnessContrast bright="-8000" contrast="26000"/>
                      </a14:imgEffect>
                    </a14:imgLayer>
                  </a14:imgProps>
                </a:ext>
                <a:ext uri="{28A0092B-C50C-407E-A947-70E740481C1C}">
                  <a14:useLocalDpi xmlns:a14="http://schemas.microsoft.com/office/drawing/2010/main" val="0"/>
                </a:ext>
              </a:extLst>
            </a:blip>
            <a:srcRect r="-2786" b="14987"/>
            <a:stretch>
              <a:fillRect/>
            </a:stretch>
          </p:blipFill>
          <p:spPr bwMode="auto">
            <a:xfrm>
              <a:off x="4733603" y="2779628"/>
              <a:ext cx="3806825" cy="27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p:cNvPicPr>
              <a:picLocks noChangeAspect="1"/>
            </p:cNvPicPr>
            <p:nvPr>
              <p:custDataLst>
                <p:tags r:id="rId13"/>
              </p:custDataLst>
            </p:nvPr>
          </p:nvPicPr>
          <p:blipFill>
            <a:blip r:embed="rId20">
              <a:extLst>
                <a:ext uri="{28A0092B-C50C-407E-A947-70E740481C1C}">
                  <a14:useLocalDpi xmlns:a14="http://schemas.microsoft.com/office/drawing/2010/main" val="0"/>
                </a:ext>
              </a:extLst>
            </a:blip>
            <a:stretch>
              <a:fillRect/>
            </a:stretch>
          </p:blipFill>
          <p:spPr bwMode="auto">
            <a:xfrm>
              <a:off x="6495728" y="1352466"/>
              <a:ext cx="23256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00611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nodeType="withEffec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2" presetClass="entr" presetSubtype="8" fill="hold" grpId="0" nodeType="afterEffect">
                                  <p:childTnLst>
                                    <p:set>
                                      <p:cBhvr>
                                        <p:cTn id="11" dur="1" fill="hold">
                                          <p:stCondLst>
                                            <p:cond delay="0"/>
                                          </p:stCondLst>
                                        </p:cTn>
                                        <p:tgtEl>
                                          <p:spTgt spid="367"/>
                                        </p:tgtEl>
                                        <p:attrNameLst>
                                          <p:attrName>style.visibility</p:attrName>
                                        </p:attrNameLst>
                                      </p:cBhvr>
                                      <p:to>
                                        <p:strVal val="visible"/>
                                      </p:to>
                                    </p:set>
                                    <p:animEffect transition="in" filter="wipe(left)">
                                      <p:cBhvr>
                                        <p:cTn id="12" dur="500"/>
                                        <p:tgtEl>
                                          <p:spTgt spid="367"/>
                                        </p:tgtEl>
                                      </p:cBhvr>
                                    </p:animEffect>
                                  </p:childTnLst>
                                </p:cTn>
                              </p:par>
                              <p:par>
                                <p:cTn id="13" presetID="2" presetClass="entr" presetSubtype="2" decel="100000" fill="hold" grpId="0" nodeType="withEffect">
                                  <p:childTnLst>
                                    <p:set>
                                      <p:cBhvr>
                                        <p:cTn id="14" dur="1" fill="hold">
                                          <p:stCondLst>
                                            <p:cond delay="0"/>
                                          </p:stCondLst>
                                        </p:cTn>
                                        <p:tgtEl>
                                          <p:spTgt spid="369"/>
                                        </p:tgtEl>
                                        <p:attrNameLst>
                                          <p:attrName>style.visibility</p:attrName>
                                        </p:attrNameLst>
                                      </p:cBhvr>
                                      <p:to>
                                        <p:strVal val="visible"/>
                                      </p:to>
                                    </p:set>
                                    <p:anim calcmode="lin" valueType="num">
                                      <p:cBhvr additive="base">
                                        <p:cTn id="15" dur="500" fill="hold"/>
                                        <p:tgtEl>
                                          <p:spTgt spid="369"/>
                                        </p:tgtEl>
                                        <p:attrNameLst>
                                          <p:attrName>ppt_x</p:attrName>
                                        </p:attrNameLst>
                                      </p:cBhvr>
                                      <p:tavLst>
                                        <p:tav tm="0">
                                          <p:val>
                                            <p:strVal val="1+#ppt_w/2"/>
                                          </p:val>
                                        </p:tav>
                                        <p:tav tm="100000">
                                          <p:val>
                                            <p:strVal val="#ppt_x"/>
                                          </p:val>
                                        </p:tav>
                                      </p:tavLst>
                                    </p:anim>
                                    <p:anim calcmode="lin" valueType="num">
                                      <p:cBhvr additive="base">
                                        <p:cTn id="16" dur="500" fill="hold"/>
                                        <p:tgtEl>
                                          <p:spTgt spid="36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childTnLst>
                                    <p:set>
                                      <p:cBhvr>
                                        <p:cTn id="18" dur="1" fill="hold">
                                          <p:stCondLst>
                                            <p:cond delay="0"/>
                                          </p:stCondLst>
                                        </p:cTn>
                                        <p:tgtEl>
                                          <p:spTgt spid="370"/>
                                        </p:tgtEl>
                                        <p:attrNameLst>
                                          <p:attrName>style.visibility</p:attrName>
                                        </p:attrNameLst>
                                      </p:cBhvr>
                                      <p:to>
                                        <p:strVal val="visible"/>
                                      </p:to>
                                    </p:set>
                                    <p:anim calcmode="lin" valueType="num">
                                      <p:cBhvr additive="base">
                                        <p:cTn id="19" dur="500" fill="hold"/>
                                        <p:tgtEl>
                                          <p:spTgt spid="370"/>
                                        </p:tgtEl>
                                        <p:attrNameLst>
                                          <p:attrName>ppt_x</p:attrName>
                                        </p:attrNameLst>
                                      </p:cBhvr>
                                      <p:tavLst>
                                        <p:tav tm="0">
                                          <p:val>
                                            <p:strVal val="1+#ppt_w/2"/>
                                          </p:val>
                                        </p:tav>
                                        <p:tav tm="100000">
                                          <p:val>
                                            <p:strVal val="#ppt_x"/>
                                          </p:val>
                                        </p:tav>
                                      </p:tavLst>
                                    </p:anim>
                                    <p:anim calcmode="lin" valueType="num">
                                      <p:cBhvr additive="base">
                                        <p:cTn id="20" dur="500" fill="hold"/>
                                        <p:tgtEl>
                                          <p:spTgt spid="37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childTnLst>
                                    <p:set>
                                      <p:cBhvr>
                                        <p:cTn id="22" dur="1" fill="hold">
                                          <p:stCondLst>
                                            <p:cond delay="0"/>
                                          </p:stCondLst>
                                        </p:cTn>
                                        <p:tgtEl>
                                          <p:spTgt spid="371"/>
                                        </p:tgtEl>
                                        <p:attrNameLst>
                                          <p:attrName>style.visibility</p:attrName>
                                        </p:attrNameLst>
                                      </p:cBhvr>
                                      <p:to>
                                        <p:strVal val="visible"/>
                                      </p:to>
                                    </p:set>
                                    <p:anim calcmode="lin" valueType="num">
                                      <p:cBhvr additive="base">
                                        <p:cTn id="23" dur="500" fill="hold"/>
                                        <p:tgtEl>
                                          <p:spTgt spid="371"/>
                                        </p:tgtEl>
                                        <p:attrNameLst>
                                          <p:attrName>ppt_x</p:attrName>
                                        </p:attrNameLst>
                                      </p:cBhvr>
                                      <p:tavLst>
                                        <p:tav tm="0">
                                          <p:val>
                                            <p:strVal val="1+#ppt_w/2"/>
                                          </p:val>
                                        </p:tav>
                                        <p:tav tm="100000">
                                          <p:val>
                                            <p:strVal val="#ppt_x"/>
                                          </p:val>
                                        </p:tav>
                                      </p:tavLst>
                                    </p:anim>
                                    <p:anim calcmode="lin" valueType="num">
                                      <p:cBhvr additive="base">
                                        <p:cTn id="24" dur="500" fill="hold"/>
                                        <p:tgtEl>
                                          <p:spTgt spid="37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childTnLst>
                                    <p:set>
                                      <p:cBhvr>
                                        <p:cTn id="26" dur="1" fill="hold">
                                          <p:stCondLst>
                                            <p:cond delay="0"/>
                                          </p:stCondLst>
                                        </p:cTn>
                                        <p:tgtEl>
                                          <p:spTgt spid="372"/>
                                        </p:tgtEl>
                                        <p:attrNameLst>
                                          <p:attrName>style.visibility</p:attrName>
                                        </p:attrNameLst>
                                      </p:cBhvr>
                                      <p:to>
                                        <p:strVal val="visible"/>
                                      </p:to>
                                    </p:set>
                                    <p:anim calcmode="lin" valueType="num">
                                      <p:cBhvr additive="base">
                                        <p:cTn id="27" dur="500" fill="hold"/>
                                        <p:tgtEl>
                                          <p:spTgt spid="372"/>
                                        </p:tgtEl>
                                        <p:attrNameLst>
                                          <p:attrName>ppt_x</p:attrName>
                                        </p:attrNameLst>
                                      </p:cBhvr>
                                      <p:tavLst>
                                        <p:tav tm="0">
                                          <p:val>
                                            <p:strVal val="1+#ppt_w/2"/>
                                          </p:val>
                                        </p:tav>
                                        <p:tav tm="100000">
                                          <p:val>
                                            <p:strVal val="#ppt_x"/>
                                          </p:val>
                                        </p:tav>
                                      </p:tavLst>
                                    </p:anim>
                                    <p:anim calcmode="lin" valueType="num">
                                      <p:cBhvr additive="base">
                                        <p:cTn id="28" dur="500" fill="hold"/>
                                        <p:tgtEl>
                                          <p:spTgt spid="3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animBg="1"/>
      <p:bldP spid="369" grpId="0" animBg="1"/>
      <p:bldP spid="370" grpId="0" animBg="1"/>
      <p:bldP spid="371" grpId="0" animBg="1"/>
      <p:bldP spid="37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p:txBody>
          <a:bodyPr/>
          <a:lstStyle/>
          <a:p>
            <a:r>
              <a:rPr lang="en-US" cap="all"/>
              <a:t>LIBR: Guarantees you’ll love</a:t>
            </a:r>
          </a:p>
        </p:txBody>
      </p:sp>
      <p:sp>
        <p:nvSpPr>
          <p:cNvPr id="3" name="Slide Number Placeholder 2"/>
          <p:cNvSpPr>
            <a:spLocks noGrp="1" noSelect="1" noMove="1" noResize="1"/>
          </p:cNvSpPr>
          <p:nvPr>
            <p:ph type="sldNum" sz="quarter" idx="12"/>
            <p:custDataLst>
              <p:tags r:id="rId3"/>
            </p:custDataLst>
          </p:nvPr>
        </p:nvSpPr>
        <p:spPr/>
        <p:txBody>
          <a:bodyPr/>
          <a:lstStyle/>
          <a:p>
            <a:fld id="{9F495958-F516-439A-814A-D2DC1CC7FCCF}" type="slidenum">
              <a:rPr lang="en-US" smtClean="0"/>
              <a:t>124</a:t>
            </a:fld>
            <a:endParaRPr lang="en-US"/>
          </a:p>
        </p:txBody>
      </p:sp>
      <p:grpSp>
        <p:nvGrpSpPr>
          <p:cNvPr id="6" name="Group 5"/>
          <p:cNvGrpSpPr>
            <a:grpSpLocks noSelect="1" noMove="1" noResize="1"/>
          </p:cNvGrpSpPr>
          <p:nvPr>
            <p:custDataLst>
              <p:tags r:id="rId4"/>
            </p:custDataLst>
          </p:nvPr>
        </p:nvGrpSpPr>
        <p:grpSpPr>
          <a:xfrm>
            <a:off x="520262" y="2186882"/>
            <a:ext cx="7712270" cy="430822"/>
            <a:chOff x="428470" y="2099907"/>
            <a:chExt cx="7712270" cy="430887"/>
          </a:xfrm>
        </p:grpSpPr>
        <p:sp>
          <p:nvSpPr>
            <p:cNvPr id="7" name="Rectangle 6"/>
            <p:cNvSpPr/>
            <p:nvPr>
              <p:custDataLst>
                <p:tags r:id="rId32"/>
              </p:custDataLst>
            </p:nvPr>
          </p:nvSpPr>
          <p:spPr>
            <a:xfrm>
              <a:off x="2366748" y="2099907"/>
              <a:ext cx="5773992" cy="430887"/>
            </a:xfrm>
            <a:prstGeom prst="rect">
              <a:avLst/>
            </a:prstGeom>
            <a:solidFill>
              <a:schemeClr val="accent1"/>
            </a:solidFill>
          </p:spPr>
          <p:txBody>
            <a:bodyPr wrap="none"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altLang="en-US" sz="2200">
                  <a:solidFill>
                    <a:schemeClr val="bg1"/>
                  </a:solidFill>
                </a:rPr>
                <a:t>To last as long as you live</a:t>
              </a:r>
            </a:p>
          </p:txBody>
        </p:sp>
        <p:sp>
          <p:nvSpPr>
            <p:cNvPr id="8" name="Rectangle 7"/>
            <p:cNvSpPr/>
            <p:nvPr>
              <p:custDataLst>
                <p:tags r:id="rId33"/>
              </p:custDataLst>
            </p:nvPr>
          </p:nvSpPr>
          <p:spPr>
            <a:xfrm>
              <a:off x="428470" y="2099907"/>
              <a:ext cx="1818620" cy="430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endParaRPr lang="en-US" sz="2200" b="1"/>
            </a:p>
          </p:txBody>
        </p:sp>
      </p:grpSp>
      <p:grpSp>
        <p:nvGrpSpPr>
          <p:cNvPr id="9" name="Group 8"/>
          <p:cNvGrpSpPr>
            <a:grpSpLocks noSelect="1" noMove="1" noResize="1"/>
          </p:cNvGrpSpPr>
          <p:nvPr>
            <p:custDataLst>
              <p:tags r:id="rId5"/>
            </p:custDataLst>
          </p:nvPr>
        </p:nvGrpSpPr>
        <p:grpSpPr>
          <a:xfrm>
            <a:off x="520262" y="2896901"/>
            <a:ext cx="7712270" cy="430822"/>
            <a:chOff x="428470" y="2099907"/>
            <a:chExt cx="7712270" cy="430887"/>
          </a:xfrm>
        </p:grpSpPr>
        <p:sp>
          <p:nvSpPr>
            <p:cNvPr id="10" name="Rectangle 9"/>
            <p:cNvSpPr/>
            <p:nvPr>
              <p:custDataLst>
                <p:tags r:id="rId30"/>
              </p:custDataLst>
            </p:nvPr>
          </p:nvSpPr>
          <p:spPr>
            <a:xfrm>
              <a:off x="2366748" y="2099907"/>
              <a:ext cx="5773992" cy="430887"/>
            </a:xfrm>
            <a:prstGeom prst="rect">
              <a:avLst/>
            </a:prstGeom>
            <a:solidFill>
              <a:schemeClr val="accent1"/>
            </a:solidFill>
          </p:spPr>
          <p:txBody>
            <a:bodyPr wrap="none"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altLang="en-US" sz="2200">
                  <a:solidFill>
                    <a:schemeClr val="bg1"/>
                  </a:solidFill>
                </a:rPr>
                <a:t>To keep the policy in force</a:t>
              </a:r>
            </a:p>
          </p:txBody>
        </p:sp>
        <p:sp>
          <p:nvSpPr>
            <p:cNvPr id="11" name="Rectangle 10"/>
            <p:cNvSpPr/>
            <p:nvPr>
              <p:custDataLst>
                <p:tags r:id="rId31"/>
              </p:custDataLst>
            </p:nvPr>
          </p:nvSpPr>
          <p:spPr>
            <a:xfrm>
              <a:off x="428470" y="2099907"/>
              <a:ext cx="1818619" cy="430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endParaRPr lang="en-US" sz="2200" b="1"/>
            </a:p>
          </p:txBody>
        </p:sp>
      </p:grpSp>
      <p:grpSp>
        <p:nvGrpSpPr>
          <p:cNvPr id="12" name="Group 11"/>
          <p:cNvGrpSpPr>
            <a:grpSpLocks noSelect="1" noMove="1" noResize="1"/>
          </p:cNvGrpSpPr>
          <p:nvPr>
            <p:custDataLst>
              <p:tags r:id="rId6"/>
            </p:custDataLst>
          </p:nvPr>
        </p:nvGrpSpPr>
        <p:grpSpPr>
          <a:xfrm>
            <a:off x="520262" y="3579499"/>
            <a:ext cx="7712270" cy="430822"/>
            <a:chOff x="428470" y="2099907"/>
            <a:chExt cx="7712270" cy="430887"/>
          </a:xfrm>
        </p:grpSpPr>
        <p:sp>
          <p:nvSpPr>
            <p:cNvPr id="13" name="Rectangle 12"/>
            <p:cNvSpPr/>
            <p:nvPr>
              <p:custDataLst>
                <p:tags r:id="rId28"/>
              </p:custDataLst>
            </p:nvPr>
          </p:nvSpPr>
          <p:spPr>
            <a:xfrm>
              <a:off x="2366748" y="2099907"/>
              <a:ext cx="5773992" cy="430887"/>
            </a:xfrm>
            <a:prstGeom prst="rect">
              <a:avLst/>
            </a:prstGeom>
            <a:solidFill>
              <a:schemeClr val="accent1"/>
            </a:solidFill>
          </p:spPr>
          <p:txBody>
            <a:bodyPr wrap="none"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altLang="en-US" sz="2200">
                  <a:solidFill>
                    <a:schemeClr val="bg1"/>
                  </a:solidFill>
                </a:rPr>
                <a:t>No annual loan paperwork </a:t>
              </a:r>
            </a:p>
          </p:txBody>
        </p:sp>
        <p:sp>
          <p:nvSpPr>
            <p:cNvPr id="14" name="Rectangle 13"/>
            <p:cNvSpPr/>
            <p:nvPr>
              <p:custDataLst>
                <p:tags r:id="rId29"/>
              </p:custDataLst>
            </p:nvPr>
          </p:nvSpPr>
          <p:spPr>
            <a:xfrm>
              <a:off x="428470" y="2099907"/>
              <a:ext cx="1818619" cy="430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endParaRPr lang="en-US" sz="2200" b="1"/>
            </a:p>
          </p:txBody>
        </p:sp>
      </p:grpSp>
      <p:grpSp>
        <p:nvGrpSpPr>
          <p:cNvPr id="15" name="Group 14"/>
          <p:cNvGrpSpPr>
            <a:grpSpLocks noSelect="1" noMove="1" noResize="1"/>
          </p:cNvGrpSpPr>
          <p:nvPr>
            <p:custDataLst>
              <p:tags r:id="rId7"/>
            </p:custDataLst>
          </p:nvPr>
        </p:nvGrpSpPr>
        <p:grpSpPr>
          <a:xfrm>
            <a:off x="520257" y="4233729"/>
            <a:ext cx="7712270" cy="430824"/>
            <a:chOff x="428470" y="2099905"/>
            <a:chExt cx="7712270" cy="430889"/>
          </a:xfrm>
        </p:grpSpPr>
        <p:sp>
          <p:nvSpPr>
            <p:cNvPr id="16" name="Rectangle 15"/>
            <p:cNvSpPr/>
            <p:nvPr>
              <p:custDataLst>
                <p:tags r:id="rId26"/>
              </p:custDataLst>
            </p:nvPr>
          </p:nvSpPr>
          <p:spPr>
            <a:xfrm>
              <a:off x="2366748" y="2099905"/>
              <a:ext cx="5773992" cy="430887"/>
            </a:xfrm>
            <a:prstGeom prst="rect">
              <a:avLst/>
            </a:prstGeom>
            <a:solidFill>
              <a:schemeClr val="accent1"/>
            </a:solidFill>
          </p:spPr>
          <p:txBody>
            <a:bodyPr wrap="none"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altLang="en-US" sz="2200">
                  <a:solidFill>
                    <a:schemeClr val="bg1"/>
                  </a:solidFill>
                </a:rPr>
                <a:t>No worries over loans lapsing your policy</a:t>
              </a:r>
            </a:p>
          </p:txBody>
        </p:sp>
        <p:sp>
          <p:nvSpPr>
            <p:cNvPr id="17" name="Rectangle 16"/>
            <p:cNvSpPr/>
            <p:nvPr>
              <p:custDataLst>
                <p:tags r:id="rId27"/>
              </p:custDataLst>
            </p:nvPr>
          </p:nvSpPr>
          <p:spPr>
            <a:xfrm>
              <a:off x="428470" y="2099907"/>
              <a:ext cx="1818619" cy="430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endParaRPr lang="en-US" sz="2200" b="1"/>
            </a:p>
          </p:txBody>
        </p:sp>
      </p:grpSp>
      <p:grpSp>
        <p:nvGrpSpPr>
          <p:cNvPr id="18" name="Group 17"/>
          <p:cNvGrpSpPr>
            <a:grpSpLocks noSelect="1" noMove="1" noResize="1"/>
          </p:cNvGrpSpPr>
          <p:nvPr>
            <p:custDataLst>
              <p:tags r:id="rId8"/>
            </p:custDataLst>
          </p:nvPr>
        </p:nvGrpSpPr>
        <p:grpSpPr>
          <a:xfrm>
            <a:off x="520262" y="4926431"/>
            <a:ext cx="7712270" cy="430822"/>
            <a:chOff x="428470" y="2099907"/>
            <a:chExt cx="7712270" cy="430887"/>
          </a:xfrm>
        </p:grpSpPr>
        <p:sp>
          <p:nvSpPr>
            <p:cNvPr id="19" name="Rectangle 18"/>
            <p:cNvSpPr/>
            <p:nvPr>
              <p:custDataLst>
                <p:tags r:id="rId24"/>
              </p:custDataLst>
            </p:nvPr>
          </p:nvSpPr>
          <p:spPr>
            <a:xfrm>
              <a:off x="2366748" y="2099907"/>
              <a:ext cx="5773992" cy="430887"/>
            </a:xfrm>
            <a:prstGeom prst="rect">
              <a:avLst/>
            </a:prstGeom>
            <a:solidFill>
              <a:schemeClr val="accent1"/>
            </a:solidFill>
          </p:spPr>
          <p:txBody>
            <a:bodyPr wrap="none"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altLang="en-US" sz="2200">
                  <a:solidFill>
                    <a:schemeClr val="bg1"/>
                  </a:solidFill>
                </a:rPr>
                <a:t>To never make another premium payment </a:t>
              </a:r>
            </a:p>
          </p:txBody>
        </p:sp>
        <p:sp>
          <p:nvSpPr>
            <p:cNvPr id="20" name="Rectangle 19"/>
            <p:cNvSpPr/>
            <p:nvPr>
              <p:custDataLst>
                <p:tags r:id="rId25"/>
              </p:custDataLst>
            </p:nvPr>
          </p:nvSpPr>
          <p:spPr>
            <a:xfrm>
              <a:off x="428470" y="2099907"/>
              <a:ext cx="1818619" cy="430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endParaRPr lang="en-US" sz="2200" b="1"/>
            </a:p>
          </p:txBody>
        </p:sp>
      </p:grpSp>
      <p:grpSp>
        <p:nvGrpSpPr>
          <p:cNvPr id="21" name="Group 20"/>
          <p:cNvGrpSpPr>
            <a:grpSpLocks noSelect="1" noMove="1" noResize="1"/>
          </p:cNvGrpSpPr>
          <p:nvPr>
            <p:custDataLst>
              <p:tags r:id="rId9"/>
            </p:custDataLst>
          </p:nvPr>
        </p:nvGrpSpPr>
        <p:grpSpPr>
          <a:xfrm>
            <a:off x="520262" y="5665701"/>
            <a:ext cx="7712270" cy="430822"/>
            <a:chOff x="428470" y="2099907"/>
            <a:chExt cx="7712270" cy="430887"/>
          </a:xfrm>
        </p:grpSpPr>
        <p:sp>
          <p:nvSpPr>
            <p:cNvPr id="22" name="Rectangle 21"/>
            <p:cNvSpPr/>
            <p:nvPr>
              <p:custDataLst>
                <p:tags r:id="rId22"/>
              </p:custDataLst>
            </p:nvPr>
          </p:nvSpPr>
          <p:spPr>
            <a:xfrm>
              <a:off x="2366748" y="2099907"/>
              <a:ext cx="5773992" cy="430887"/>
            </a:xfrm>
            <a:prstGeom prst="rect">
              <a:avLst/>
            </a:prstGeom>
            <a:solidFill>
              <a:schemeClr val="accent1"/>
            </a:solidFill>
          </p:spPr>
          <p:txBody>
            <a:bodyPr wrap="none"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altLang="en-US" sz="2200">
                  <a:solidFill>
                    <a:schemeClr val="bg1"/>
                  </a:solidFill>
                </a:rPr>
                <a:t>To help you experience life</a:t>
              </a:r>
            </a:p>
          </p:txBody>
        </p:sp>
        <p:sp>
          <p:nvSpPr>
            <p:cNvPr id="23" name="Rectangle 22"/>
            <p:cNvSpPr/>
            <p:nvPr>
              <p:custDataLst>
                <p:tags r:id="rId23"/>
              </p:custDataLst>
            </p:nvPr>
          </p:nvSpPr>
          <p:spPr>
            <a:xfrm>
              <a:off x="428470" y="2099907"/>
              <a:ext cx="1818619" cy="430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endParaRPr lang="en-US" sz="2200" b="1"/>
            </a:p>
          </p:txBody>
        </p:sp>
      </p:grpSp>
      <p:grpSp>
        <p:nvGrpSpPr>
          <p:cNvPr id="24" name="Group 23"/>
          <p:cNvGrpSpPr>
            <a:grpSpLocks noSelect="1" noMove="1" noResize="1"/>
          </p:cNvGrpSpPr>
          <p:nvPr>
            <p:custDataLst>
              <p:tags r:id="rId10"/>
            </p:custDataLst>
          </p:nvPr>
        </p:nvGrpSpPr>
        <p:grpSpPr>
          <a:xfrm>
            <a:off x="520261" y="1524883"/>
            <a:ext cx="7712271" cy="430822"/>
            <a:chOff x="727265" y="2099907"/>
            <a:chExt cx="7413475" cy="430887"/>
          </a:xfrm>
        </p:grpSpPr>
        <p:sp>
          <p:nvSpPr>
            <p:cNvPr id="25" name="Rectangle 24"/>
            <p:cNvSpPr/>
            <p:nvPr>
              <p:custDataLst>
                <p:tags r:id="rId20"/>
              </p:custDataLst>
            </p:nvPr>
          </p:nvSpPr>
          <p:spPr>
            <a:xfrm>
              <a:off x="2590449" y="2099907"/>
              <a:ext cx="5550291" cy="430887"/>
            </a:xfrm>
            <a:prstGeom prst="rect">
              <a:avLst/>
            </a:prstGeom>
            <a:solidFill>
              <a:schemeClr val="accent1"/>
            </a:solidFill>
          </p:spPr>
          <p:txBody>
            <a:bodyPr wrap="none"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altLang="en-US" sz="2200">
                  <a:solidFill>
                    <a:schemeClr val="bg1"/>
                  </a:solidFill>
                </a:rPr>
                <a:t>Tax Free Death Benefit</a:t>
              </a:r>
            </a:p>
          </p:txBody>
        </p:sp>
        <p:sp>
          <p:nvSpPr>
            <p:cNvPr id="26" name="Rectangle 25"/>
            <p:cNvSpPr/>
            <p:nvPr>
              <p:custDataLst>
                <p:tags r:id="rId21"/>
              </p:custDataLst>
            </p:nvPr>
          </p:nvSpPr>
          <p:spPr>
            <a:xfrm>
              <a:off x="727265" y="2099907"/>
              <a:ext cx="1748160" cy="430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endParaRPr lang="en-US" sz="2200" b="1"/>
            </a:p>
          </p:txBody>
        </p:sp>
      </p:grpSp>
      <p:sp>
        <p:nvSpPr>
          <p:cNvPr id="27" name="Rectangle 26"/>
          <p:cNvSpPr>
            <a:spLocks noSelect="1" noMove="1" noResize="1"/>
          </p:cNvSpPr>
          <p:nvPr>
            <p:custDataLst>
              <p:tags r:id="rId11"/>
            </p:custDataLst>
          </p:nvPr>
        </p:nvSpPr>
        <p:spPr>
          <a:xfrm>
            <a:off x="520260" y="2186882"/>
            <a:ext cx="1818619" cy="430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a:r>
              <a:rPr lang="en-US" sz="2200" b="1"/>
              <a:t>Guaranteed</a:t>
            </a:r>
          </a:p>
        </p:txBody>
      </p:sp>
      <p:sp>
        <p:nvSpPr>
          <p:cNvPr id="28" name="Rectangle 27"/>
          <p:cNvSpPr>
            <a:spLocks noSelect="1" noMove="1" noResize="1"/>
          </p:cNvSpPr>
          <p:nvPr>
            <p:custDataLst>
              <p:tags r:id="rId12"/>
            </p:custDataLst>
          </p:nvPr>
        </p:nvSpPr>
        <p:spPr>
          <a:xfrm>
            <a:off x="520258" y="3585637"/>
            <a:ext cx="1818619" cy="430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a:r>
              <a:rPr lang="en-US" sz="2200" b="1"/>
              <a:t>Guaranteed</a:t>
            </a:r>
          </a:p>
        </p:txBody>
      </p:sp>
      <p:sp>
        <p:nvSpPr>
          <p:cNvPr id="29" name="Rectangle 28"/>
          <p:cNvSpPr>
            <a:spLocks noSelect="1" noMove="1" noResize="1"/>
          </p:cNvSpPr>
          <p:nvPr>
            <p:custDataLst>
              <p:tags r:id="rId13"/>
            </p:custDataLst>
          </p:nvPr>
        </p:nvSpPr>
        <p:spPr>
          <a:xfrm>
            <a:off x="520259" y="4221562"/>
            <a:ext cx="1818619" cy="430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a:r>
              <a:rPr lang="en-US" sz="2200" b="1"/>
              <a:t>Guaranteed</a:t>
            </a:r>
          </a:p>
        </p:txBody>
      </p:sp>
      <p:sp>
        <p:nvSpPr>
          <p:cNvPr id="30" name="Rectangle 29"/>
          <p:cNvSpPr>
            <a:spLocks noSelect="1" noMove="1" noResize="1"/>
          </p:cNvSpPr>
          <p:nvPr>
            <p:custDataLst>
              <p:tags r:id="rId14"/>
            </p:custDataLst>
          </p:nvPr>
        </p:nvSpPr>
        <p:spPr>
          <a:xfrm>
            <a:off x="520261" y="4926431"/>
            <a:ext cx="1818619" cy="430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a:r>
              <a:rPr lang="en-US" sz="2200" b="1"/>
              <a:t>Guaranteed</a:t>
            </a:r>
          </a:p>
        </p:txBody>
      </p:sp>
      <p:sp>
        <p:nvSpPr>
          <p:cNvPr id="31" name="Rectangle 30"/>
          <p:cNvSpPr>
            <a:spLocks noSelect="1" noMove="1" noResize="1"/>
          </p:cNvSpPr>
          <p:nvPr>
            <p:custDataLst>
              <p:tags r:id="rId15"/>
            </p:custDataLst>
          </p:nvPr>
        </p:nvSpPr>
        <p:spPr>
          <a:xfrm>
            <a:off x="520263" y="5665701"/>
            <a:ext cx="1818619" cy="430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a:r>
              <a:rPr lang="en-US" sz="2200" b="1"/>
              <a:t>Guaranteed</a:t>
            </a:r>
          </a:p>
        </p:txBody>
      </p:sp>
      <p:sp>
        <p:nvSpPr>
          <p:cNvPr id="32" name="Rectangle 31"/>
          <p:cNvSpPr>
            <a:spLocks noSelect="1" noMove="1" noResize="1"/>
          </p:cNvSpPr>
          <p:nvPr>
            <p:custDataLst>
              <p:tags r:id="rId16"/>
            </p:custDataLst>
          </p:nvPr>
        </p:nvSpPr>
        <p:spPr>
          <a:xfrm>
            <a:off x="520257" y="2896901"/>
            <a:ext cx="1818619" cy="430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a:r>
              <a:rPr lang="en-US" sz="2200" b="1"/>
              <a:t>Guaranteed</a:t>
            </a:r>
          </a:p>
        </p:txBody>
      </p:sp>
      <p:sp>
        <p:nvSpPr>
          <p:cNvPr id="33" name="Rectangle 32"/>
          <p:cNvSpPr>
            <a:spLocks noSelect="1" noMove="1" noResize="1"/>
          </p:cNvSpPr>
          <p:nvPr>
            <p:custDataLst>
              <p:tags r:id="rId17"/>
            </p:custDataLst>
          </p:nvPr>
        </p:nvSpPr>
        <p:spPr>
          <a:xfrm>
            <a:off x="520256" y="1524883"/>
            <a:ext cx="1818619" cy="430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a:r>
              <a:rPr lang="en-US" sz="2200" b="1"/>
              <a:t>Guaranteed</a:t>
            </a:r>
          </a:p>
        </p:txBody>
      </p:sp>
      <p:sp>
        <p:nvSpPr>
          <p:cNvPr id="34" name="TextBox 33"/>
          <p:cNvSpPr txBox="1">
            <a:spLocks noSelect="1" noMove="1" noResize="1"/>
          </p:cNvSpPr>
          <p:nvPr>
            <p:custDataLst>
              <p:tags r:id="rId18"/>
            </p:custDataLst>
          </p:nvPr>
        </p:nvSpPr>
        <p:spPr>
          <a:xfrm>
            <a:off x="2817628" y="6597515"/>
            <a:ext cx="3317358" cy="261610"/>
          </a:xfrm>
          <a:prstGeom prst="rect">
            <a:avLst/>
          </a:prstGeom>
          <a:noFill/>
        </p:spPr>
        <p:txBody>
          <a:bodyPr wrap="square" rtlCol="0">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1100"/>
              <a:t>For Agent Use Only-Not For Use With The Public</a:t>
            </a:r>
          </a:p>
        </p:txBody>
      </p:sp>
      <p:sp>
        <p:nvSpPr>
          <p:cNvPr id="4" name="TextBox 3"/>
          <p:cNvSpPr txBox="1">
            <a:spLocks noSelect="1" noMove="1" noResize="1"/>
          </p:cNvSpPr>
          <p:nvPr>
            <p:custDataLst>
              <p:tags r:id="rId19"/>
            </p:custDataLst>
          </p:nvPr>
        </p:nvSpPr>
        <p:spPr>
          <a:xfrm>
            <a:off x="2030518" y="6126552"/>
            <a:ext cx="5518585" cy="553998"/>
          </a:xfrm>
          <a:prstGeom prst="rect">
            <a:avLst/>
          </a:prstGeom>
          <a:noFill/>
        </p:spPr>
        <p:txBody>
          <a:bodyPr wrap="square" rtlCol="0">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1000"/>
              <a:t>Guarantees are dependent upon the claims paying ability of the issuing company. Benefits assume the client meets the qualifications to exercise the rider. Exercising the LIBR benefit may reduce or eliminate other policy and rider benefits</a:t>
            </a:r>
          </a:p>
        </p:txBody>
      </p:sp>
    </p:spTree>
    <p:custDataLst>
      <p:tags r:id="rId1"/>
    </p:custDataLst>
    <p:extLst>
      <p:ext uri="{BB962C8B-B14F-4D97-AF65-F5344CB8AC3E}">
        <p14:creationId xmlns:p14="http://schemas.microsoft.com/office/powerpoint/2010/main" val="19402663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p:txBody>
          <a:bodyPr>
            <a:normAutofit fontScale="90000"/>
          </a:bodyPr>
          <a:lstStyle/>
          <a:p>
            <a:pPr>
              <a:lnSpc>
                <a:spcPct val="80000"/>
              </a:lnSpc>
            </a:pPr>
            <a:r>
              <a:rPr lang="en-US"/>
              <a:t>LIFE INSURANCE POLICY</a:t>
            </a:r>
            <a:br>
              <a:rPr lang="en-US"/>
            </a:br>
            <a:r>
              <a:rPr lang="en-US"/>
              <a:t>CUSTOMIZATION THROUGH RIDERS</a:t>
            </a:r>
          </a:p>
        </p:txBody>
      </p:sp>
      <p:sp>
        <p:nvSpPr>
          <p:cNvPr id="4" name="Slide Number Placeholder 3"/>
          <p:cNvSpPr>
            <a:spLocks noGrp="1" noSelect="1" noMove="1" noResize="1"/>
          </p:cNvSpPr>
          <p:nvPr>
            <p:ph type="sldNum" sz="quarter" idx="12"/>
            <p:custDataLst>
              <p:tags r:id="rId3"/>
            </p:custDataLst>
          </p:nvPr>
        </p:nvSpPr>
        <p:spPr/>
        <p:txBody>
          <a:bodyPr/>
          <a:lstStyle/>
          <a:p>
            <a:fld id="{9F495958-F516-439A-814A-D2DC1CC7FCCF}" type="slidenum">
              <a:rPr lang="en-US" smtClean="0"/>
              <a:t>125</a:t>
            </a:fld>
            <a:endParaRPr lang="en-US"/>
          </a:p>
        </p:txBody>
      </p:sp>
      <p:grpSp>
        <p:nvGrpSpPr>
          <p:cNvPr id="7" name="Group 6"/>
          <p:cNvGrpSpPr>
            <a:grpSpLocks noSelect="1" noMove="1" noResize="1"/>
          </p:cNvGrpSpPr>
          <p:nvPr>
            <p:custDataLst>
              <p:tags r:id="rId4"/>
            </p:custDataLst>
          </p:nvPr>
        </p:nvGrpSpPr>
        <p:grpSpPr>
          <a:xfrm>
            <a:off x="3158914" y="1575315"/>
            <a:ext cx="2834640" cy="4469887"/>
            <a:chOff x="3158914" y="1575315"/>
            <a:chExt cx="2834640" cy="4469887"/>
          </a:xfrm>
        </p:grpSpPr>
        <p:sp>
          <p:nvSpPr>
            <p:cNvPr id="20" name="Rectangle 19"/>
            <p:cNvSpPr/>
            <p:nvPr>
              <p:custDataLst>
                <p:tags r:id="rId18"/>
              </p:custDataLst>
            </p:nvPr>
          </p:nvSpPr>
          <p:spPr>
            <a:xfrm>
              <a:off x="3158914" y="1575315"/>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Children’s Term Rider</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Insurance coverage for a child</a:t>
              </a:r>
            </a:p>
          </p:txBody>
        </p:sp>
        <p:sp>
          <p:nvSpPr>
            <p:cNvPr id="14" name="Rectangle 13"/>
            <p:cNvSpPr/>
            <p:nvPr>
              <p:custDataLst>
                <p:tags r:id="rId19"/>
              </p:custDataLst>
            </p:nvPr>
          </p:nvSpPr>
          <p:spPr>
            <a:xfrm>
              <a:off x="3158914" y="3409053"/>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300" b="1" kern="1200">
                  <a:solidFill>
                    <a:srgbClr val="3D9B35"/>
                  </a:solidFill>
                  <a:latin typeface="Arial" pitchFamily="34" charset="0"/>
                  <a:cs typeface="Arial" pitchFamily="34" charset="0"/>
                </a:rPr>
                <a:t>Additional Protection</a:t>
              </a:r>
            </a:p>
            <a:p>
              <a:pPr lvl="0" algn="l" defTabSz="622300">
                <a:spcBef>
                  <a:spcPct val="0"/>
                </a:spcBef>
                <a:spcAft>
                  <a:spcPct val="0"/>
                </a:spcAft>
              </a:pPr>
              <a:r>
                <a:rPr lang="en-US" sz="1300" b="1" kern="1200">
                  <a:solidFill>
                    <a:srgbClr val="3D9B35"/>
                  </a:solidFill>
                  <a:latin typeface="Arial" pitchFamily="34" charset="0"/>
                  <a:cs typeface="Arial" pitchFamily="34" charset="0"/>
                </a:rPr>
                <a:t>Benefit Rider</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Dial down cost/increase policy values</a:t>
              </a:r>
            </a:p>
          </p:txBody>
        </p:sp>
        <p:sp>
          <p:nvSpPr>
            <p:cNvPr id="23" name="Rectangle 22"/>
            <p:cNvSpPr/>
            <p:nvPr>
              <p:custDataLst>
                <p:tags r:id="rId20"/>
              </p:custDataLst>
            </p:nvPr>
          </p:nvSpPr>
          <p:spPr>
            <a:xfrm>
              <a:off x="3158914" y="4325921"/>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Death Benefit Protection Rider</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Guaranteed death benefit protection for some period of time</a:t>
              </a:r>
            </a:p>
          </p:txBody>
        </p:sp>
        <p:sp>
          <p:nvSpPr>
            <p:cNvPr id="35" name="Rectangle 34"/>
            <p:cNvSpPr/>
            <p:nvPr>
              <p:custDataLst>
                <p:tags r:id="rId21"/>
              </p:custDataLst>
            </p:nvPr>
          </p:nvSpPr>
          <p:spPr>
            <a:xfrm>
              <a:off x="3158914" y="2492184"/>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Overloan Protection Rider* </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Take income without risk of policy lapse</a:t>
              </a:r>
            </a:p>
          </p:txBody>
        </p:sp>
        <p:sp>
          <p:nvSpPr>
            <p:cNvPr id="38" name="Rectangle 37"/>
            <p:cNvSpPr/>
            <p:nvPr>
              <p:custDataLst>
                <p:tags r:id="rId22"/>
              </p:custDataLst>
            </p:nvPr>
          </p:nvSpPr>
          <p:spPr>
            <a:xfrm>
              <a:off x="3158914" y="5242789"/>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300" b="1" kern="1200">
                  <a:solidFill>
                    <a:srgbClr val="3D9B35"/>
                  </a:solidFill>
                  <a:latin typeface="+mj-lt"/>
                  <a:cs typeface="Arial" pitchFamily="34" charset="0"/>
                </a:rPr>
                <a:t>Qualified Plan Exchange Privilege</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Options for keeping coverage at</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retirement or employment termination</a:t>
              </a:r>
            </a:p>
          </p:txBody>
        </p:sp>
      </p:grpSp>
      <p:grpSp>
        <p:nvGrpSpPr>
          <p:cNvPr id="6" name="Group 5"/>
          <p:cNvGrpSpPr>
            <a:grpSpLocks noSelect="1" noMove="1" noResize="1"/>
          </p:cNvGrpSpPr>
          <p:nvPr>
            <p:custDataLst>
              <p:tags r:id="rId5"/>
            </p:custDataLst>
          </p:nvPr>
        </p:nvGrpSpPr>
        <p:grpSpPr>
          <a:xfrm>
            <a:off x="219569" y="1575315"/>
            <a:ext cx="2834640" cy="4469887"/>
            <a:chOff x="219569" y="1575315"/>
            <a:chExt cx="2834640" cy="4469887"/>
          </a:xfrm>
        </p:grpSpPr>
        <p:sp>
          <p:nvSpPr>
            <p:cNvPr id="8" name="Rectangle 7"/>
            <p:cNvSpPr/>
            <p:nvPr>
              <p:custDataLst>
                <p:tags r:id="rId13"/>
              </p:custDataLst>
            </p:nvPr>
          </p:nvSpPr>
          <p:spPr>
            <a:xfrm>
              <a:off x="219569" y="1575315"/>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chemeClr val="accent1"/>
                  </a:solidFill>
                  <a:latin typeface="Arial" pitchFamily="34" charset="0"/>
                  <a:cs typeface="Arial" pitchFamily="34" charset="0"/>
                </a:rPr>
                <a:t>Accelerated Benefits Riders*</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Need for Cash in the event of illness or injury</a:t>
              </a:r>
            </a:p>
          </p:txBody>
        </p:sp>
        <p:sp>
          <p:nvSpPr>
            <p:cNvPr id="11" name="Rectangle 10"/>
            <p:cNvSpPr/>
            <p:nvPr>
              <p:custDataLst>
                <p:tags r:id="rId14"/>
              </p:custDataLst>
            </p:nvPr>
          </p:nvSpPr>
          <p:spPr>
            <a:xfrm>
              <a:off x="219569" y="5242789"/>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Accidental Death Benefit</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Additional protection in the event of an accident</a:t>
              </a:r>
            </a:p>
          </p:txBody>
        </p:sp>
        <p:sp>
          <p:nvSpPr>
            <p:cNvPr id="17" name="Rectangle 16"/>
            <p:cNvSpPr/>
            <p:nvPr>
              <p:custDataLst>
                <p:tags r:id="rId15"/>
              </p:custDataLst>
            </p:nvPr>
          </p:nvSpPr>
          <p:spPr>
            <a:xfrm>
              <a:off x="219569" y="2492184"/>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Balance Sheet Benefits Rider</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Higher CSV on Business Balance Sheet</a:t>
              </a:r>
            </a:p>
          </p:txBody>
        </p:sp>
        <p:sp>
          <p:nvSpPr>
            <p:cNvPr id="32" name="Rectangle 31"/>
            <p:cNvSpPr/>
            <p:nvPr>
              <p:custDataLst>
                <p:tags r:id="rId16"/>
              </p:custDataLst>
            </p:nvPr>
          </p:nvSpPr>
          <p:spPr>
            <a:xfrm>
              <a:off x="219569" y="3409053"/>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Other Insured Rider</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Coverage for Spouse, Child, Business Partner</a:t>
              </a:r>
            </a:p>
          </p:txBody>
        </p:sp>
        <p:sp>
          <p:nvSpPr>
            <p:cNvPr id="44" name="Rectangle 43"/>
            <p:cNvSpPr/>
            <p:nvPr>
              <p:custDataLst>
                <p:tags r:id="rId17"/>
              </p:custDataLst>
            </p:nvPr>
          </p:nvSpPr>
          <p:spPr>
            <a:xfrm>
              <a:off x="219569" y="4325921"/>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Waiver of Specified Premium / Waiver of Monthly Deduction</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Protection in the event of disability</a:t>
              </a:r>
            </a:p>
          </p:txBody>
        </p:sp>
      </p:grpSp>
      <p:grpSp>
        <p:nvGrpSpPr>
          <p:cNvPr id="9" name="Group 8"/>
          <p:cNvGrpSpPr>
            <a:grpSpLocks noSelect="1" noMove="1" noResize="1"/>
          </p:cNvGrpSpPr>
          <p:nvPr>
            <p:custDataLst>
              <p:tags r:id="rId6"/>
            </p:custDataLst>
          </p:nvPr>
        </p:nvGrpSpPr>
        <p:grpSpPr>
          <a:xfrm>
            <a:off x="6089792" y="1575315"/>
            <a:ext cx="2834640" cy="4504932"/>
            <a:chOff x="6089792" y="1575315"/>
            <a:chExt cx="2834640" cy="4504932"/>
          </a:xfrm>
        </p:grpSpPr>
        <p:sp>
          <p:nvSpPr>
            <p:cNvPr id="74" name="Rectangle 73"/>
            <p:cNvSpPr/>
            <p:nvPr>
              <p:custDataLst>
                <p:tags r:id="rId9"/>
              </p:custDataLst>
            </p:nvPr>
          </p:nvSpPr>
          <p:spPr>
            <a:xfrm>
              <a:off x="6105605" y="4325921"/>
              <a:ext cx="2821645" cy="173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900">
                  <a:solidFill>
                    <a:srgbClr val="BFBFBF"/>
                  </a:solidFill>
                  <a:latin typeface="Arial Narrow" panose="020B0606020202030204" pitchFamily="34" charset="0"/>
                  <a:ea typeface="ＭＳ Ｐゴシック" pitchFamily="34" charset="-128"/>
                </a:rPr>
                <a:t>*Restrictions, limitations and conditions for exercising apply – please refer to www.nationallifegroup.com for details.</a:t>
              </a:r>
            </a:p>
            <a:p>
              <a:endParaRPr lang="en-US" sz="900">
                <a:solidFill>
                  <a:srgbClr val="BFBFBF"/>
                </a:solidFill>
                <a:latin typeface="Arial Narrow" panose="020B0606020202030204" pitchFamily="34" charset="0"/>
                <a:ea typeface="ＭＳ Ｐゴシック" pitchFamily="34" charset="-128"/>
              </a:endParaRPr>
            </a:p>
            <a:p>
              <a:r>
                <a:rPr lang="en-US" sz="900">
                  <a:solidFill>
                    <a:srgbClr val="BFBFBF"/>
                  </a:solidFill>
                  <a:latin typeface="Arial Narrow" panose="020B0606020202030204" pitchFamily="34" charset="0"/>
                  <a:ea typeface="ＭＳ Ｐゴシック" pitchFamily="34" charset="-128"/>
                </a:rPr>
                <a:t>Riders are optional, may require additional premium and may not be available in all states. Receipt of rider benefits may reduce or eliminate other policy or rider values and may be a taxable event.</a:t>
              </a:r>
            </a:p>
            <a:p>
              <a:endParaRPr lang="en-US" sz="900">
                <a:solidFill>
                  <a:srgbClr val="BFBFBF"/>
                </a:solidFill>
                <a:latin typeface="Arial Narrow" panose="020B0606020202030204" pitchFamily="34" charset="0"/>
                <a:ea typeface="ＭＳ Ｐゴシック" pitchFamily="34" charset="-128"/>
              </a:endParaRPr>
            </a:p>
            <a:p>
              <a:r>
                <a:rPr lang="en-US" sz="900">
                  <a:solidFill>
                    <a:srgbClr val="BFBFBF"/>
                  </a:solidFill>
                  <a:latin typeface="Arial Narrow" panose="020B0606020202030204" pitchFamily="34" charset="0"/>
                  <a:ea typeface="ＭＳ Ｐゴシック" pitchFamily="34" charset="-128"/>
                </a:rPr>
                <a:t>Substantial limitations apply to exercising the Overloan Protection Rider, including that the policy be in force for at least 15 years and the insured having attained the age of 75.</a:t>
              </a:r>
            </a:p>
            <a:p>
              <a:endParaRPr lang="en-US" sz="900">
                <a:solidFill>
                  <a:srgbClr val="BFBFBF"/>
                </a:solidFill>
                <a:latin typeface="Arial Narrow" panose="020B0606020202030204" pitchFamily="34" charset="0"/>
                <a:ea typeface="ＭＳ Ｐゴシック" pitchFamily="34" charset="-128"/>
              </a:endParaRPr>
            </a:p>
          </p:txBody>
        </p:sp>
        <p:sp>
          <p:nvSpPr>
            <p:cNvPr id="26" name="Rectangle 25"/>
            <p:cNvSpPr/>
            <p:nvPr>
              <p:custDataLst>
                <p:tags r:id="rId10"/>
              </p:custDataLst>
            </p:nvPr>
          </p:nvSpPr>
          <p:spPr>
            <a:xfrm>
              <a:off x="6089792" y="1575315"/>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Additional Insurability Option</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Options for more coverage if change</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in health</a:t>
              </a:r>
            </a:p>
          </p:txBody>
        </p:sp>
        <p:sp>
          <p:nvSpPr>
            <p:cNvPr id="29" name="Rectangle 28"/>
            <p:cNvSpPr/>
            <p:nvPr>
              <p:custDataLst>
                <p:tags r:id="rId11"/>
              </p:custDataLst>
            </p:nvPr>
          </p:nvSpPr>
          <p:spPr>
            <a:xfrm>
              <a:off x="6089792" y="2492184"/>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l" defTabSz="622300">
                <a:spcBef>
                  <a:spcPct val="0"/>
                </a:spcBef>
                <a:spcAft>
                  <a:spcPct val="0"/>
                </a:spcAft>
              </a:pPr>
              <a:r>
                <a:rPr lang="en-US" sz="1400" b="1" kern="1200">
                  <a:solidFill>
                    <a:srgbClr val="3D9B35"/>
                  </a:solidFill>
                  <a:latin typeface="Arial" pitchFamily="34" charset="0"/>
                  <a:cs typeface="Arial" pitchFamily="34" charset="0"/>
                </a:rPr>
                <a:t>Lifetime Income Benefit Rider*</a:t>
              </a:r>
            </a:p>
            <a:p>
              <a:pPr marL="0" lvl="1" algn="l" defTabSz="533400">
                <a:spcBef>
                  <a:spcPct val="0"/>
                </a:spcBef>
                <a:spcAft>
                  <a:spcPct val="0"/>
                </a:spcAft>
              </a:pPr>
              <a:r>
                <a:rPr lang="en-US" sz="1200" kern="1200">
                  <a:solidFill>
                    <a:schemeClr val="accent2"/>
                  </a:solidFill>
                  <a:latin typeface="Arial" pitchFamily="34" charset="0"/>
                  <a:cs typeface="Arial" pitchFamily="34" charset="0"/>
                </a:rPr>
                <a:t>Supplemental retirement income</a:t>
              </a:r>
            </a:p>
            <a:p>
              <a:pPr marL="0" lvl="1" algn="l" defTabSz="533400">
                <a:spcBef>
                  <a:spcPct val="0"/>
                </a:spcBef>
                <a:spcAft>
                  <a:spcPct val="0"/>
                </a:spcAft>
              </a:pPr>
              <a:endParaRPr lang="en-US" sz="1200" kern="1200">
                <a:solidFill>
                  <a:schemeClr val="accent2"/>
                </a:solidFill>
                <a:latin typeface="Arial" pitchFamily="34" charset="0"/>
                <a:cs typeface="Arial" pitchFamily="34" charset="0"/>
              </a:endParaRPr>
            </a:p>
          </p:txBody>
        </p:sp>
        <p:sp>
          <p:nvSpPr>
            <p:cNvPr id="47" name="Rectangle 46"/>
            <p:cNvSpPr/>
            <p:nvPr>
              <p:custDataLst>
                <p:tags r:id="rId12"/>
              </p:custDataLst>
            </p:nvPr>
          </p:nvSpPr>
          <p:spPr>
            <a:xfrm>
              <a:off x="6089792" y="3409053"/>
              <a:ext cx="2834640" cy="802413"/>
            </a:xfrm>
            <a:prstGeom prst="rect">
              <a:avLst/>
            </a:prstGeom>
            <a:solidFill>
              <a:schemeClr val="bg1">
                <a:lumMod val="95000"/>
              </a:scheme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anchor="t" anchorCtr="0">
              <a:no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defTabSz="622300">
                <a:spcAft>
                  <a:spcPct val="0"/>
                </a:spcAft>
              </a:pPr>
              <a:r>
                <a:rPr lang="en-US" sz="1400" b="1">
                  <a:solidFill>
                    <a:srgbClr val="3D9B35"/>
                  </a:solidFill>
                  <a:latin typeface="Arial" pitchFamily="34" charset="0"/>
                  <a:cs typeface="Arial" pitchFamily="34" charset="0"/>
                </a:rPr>
                <a:t>Systematic Allocation Rider</a:t>
              </a:r>
            </a:p>
            <a:p>
              <a:pPr marL="0" lvl="1" defTabSz="533400">
                <a:spcAft>
                  <a:spcPct val="0"/>
                </a:spcAft>
              </a:pPr>
              <a:r>
                <a:rPr lang="en-US" sz="1200">
                  <a:solidFill>
                    <a:schemeClr val="accent2"/>
                  </a:solidFill>
                  <a:latin typeface="Arial" pitchFamily="34" charset="0"/>
                  <a:cs typeface="Arial" pitchFamily="34" charset="0"/>
                </a:rPr>
                <a:t>Take advantage of multiple index points on a single premium</a:t>
              </a:r>
            </a:p>
            <a:p>
              <a:pPr marL="0" lvl="1" algn="l" defTabSz="533400">
                <a:spcBef>
                  <a:spcPct val="0"/>
                </a:spcBef>
                <a:spcAft>
                  <a:spcPct val="0"/>
                </a:spcAft>
              </a:pPr>
              <a:endParaRPr lang="en-US" sz="1200" kern="1200">
                <a:solidFill>
                  <a:schemeClr val="accent2"/>
                </a:solidFill>
                <a:latin typeface="Arial" pitchFamily="34" charset="0"/>
                <a:cs typeface="Arial" pitchFamily="34" charset="0"/>
              </a:endParaRPr>
            </a:p>
          </p:txBody>
        </p:sp>
      </p:grpSp>
      <p:sp>
        <p:nvSpPr>
          <p:cNvPr id="21" name="TextBox 15"/>
          <p:cNvSpPr txBox="1">
            <a:spLocks noSelect="1" noMove="1" noResize="1"/>
          </p:cNvSpPr>
          <p:nvPr>
            <p:custDataLst>
              <p:tags r:id="rId7"/>
            </p:custDataLst>
          </p:nvPr>
        </p:nvSpPr>
        <p:spPr>
          <a:xfrm>
            <a:off x="2865344" y="6518474"/>
            <a:ext cx="3317358" cy="261610"/>
          </a:xfrm>
          <a:prstGeom prst="rect">
            <a:avLst/>
          </a:prstGeom>
          <a:noFill/>
        </p:spPr>
        <p:txBody>
          <a:bodyPr wrap="square" rtlCol="0">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Arial"/>
                <a:ea typeface="+mn-ea"/>
                <a:cs typeface="+mn-cs"/>
              </a:defRPr>
            </a:lvl6pPr>
            <a:lvl7pPr marL="2743200" algn="l" defTabSz="914400" rtl="0" eaLnBrk="1" latinLnBrk="0" hangingPunct="1">
              <a:defRPr sz="1800" kern="1200">
                <a:solidFill>
                  <a:schemeClr val="tx1"/>
                </a:solidFill>
                <a:latin typeface="Arial"/>
                <a:ea typeface="+mn-ea"/>
                <a:cs typeface="+mn-cs"/>
              </a:defRPr>
            </a:lvl7pPr>
            <a:lvl8pPr marL="3200400" algn="l" defTabSz="914400" rtl="0" eaLnBrk="1" latinLnBrk="0" hangingPunct="1">
              <a:defRPr sz="1800"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r>
              <a:rPr lang="en-US" sz="1100"/>
              <a:t>For Agent Use Only-Not For Use With The Public</a:t>
            </a:r>
          </a:p>
        </p:txBody>
      </p:sp>
      <p:sp>
        <p:nvSpPr>
          <p:cNvPr id="22" name="Rectangle 21"/>
          <p:cNvSpPr>
            <a:spLocks noSelect="1" noMove="1" noResize="1"/>
          </p:cNvSpPr>
          <p:nvPr>
            <p:custDataLst>
              <p:tags r:id="rId8"/>
            </p:custDataLst>
          </p:nvPr>
        </p:nvSpPr>
        <p:spPr>
          <a:xfrm>
            <a:off x="92120" y="6621013"/>
            <a:ext cx="1233030" cy="246221"/>
          </a:xfrm>
          <a:prstGeom prst="rect">
            <a:avLst/>
          </a:prstGeom>
        </p:spPr>
        <p:txBody>
          <a:bodyPr wrap="none">
            <a:spAutoFit/>
          </a:bodyPr>
          <a:lstStyle>
            <a:defPPr>
              <a:defRPr lang="en-US" smtId="4294967295"/>
            </a:defPPr>
            <a:lvl1pPr marL="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9144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lvl="0" algn="just" defTabSz="457200">
              <a:spcAft>
                <a:spcPts val="600"/>
              </a:spcAft>
              <a:defRPr/>
            </a:pPr>
            <a:r>
              <a:rPr lang="en-US" sz="1000"/>
              <a:t>TC87422n(1015)P</a:t>
            </a:r>
          </a:p>
        </p:txBody>
      </p:sp>
    </p:spTree>
    <p:custDataLst>
      <p:tags r:id="rId1"/>
    </p:custDataLst>
    <p:extLst>
      <p:ext uri="{BB962C8B-B14F-4D97-AF65-F5344CB8AC3E}">
        <p14:creationId xmlns:p14="http://schemas.microsoft.com/office/powerpoint/2010/main" val="98356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custDataLst>
              <p:tags r:id="rId2"/>
            </p:custDataLst>
          </p:nvPr>
        </p:nvSpPr>
        <p:spPr/>
        <p:txBody>
          <a:bodyPr/>
          <a:lstStyle/>
          <a:p>
            <a:r>
              <a:rPr lang="en-US" altLang="en-US"/>
              <a:t>NEW PRODUCER PORTAL</a:t>
            </a:r>
          </a:p>
        </p:txBody>
      </p:sp>
      <p:sp>
        <p:nvSpPr>
          <p:cNvPr id="7" name="TextBox 15"/>
          <p:cNvSpPr txBox="1">
            <a:spLocks noChangeArrowheads="1"/>
          </p:cNvSpPr>
          <p:nvPr>
            <p:custDataLst>
              <p:tags r:id="rId3"/>
            </p:custDataLst>
          </p:nvPr>
        </p:nvSpPr>
        <p:spPr bwMode="auto">
          <a:xfrm>
            <a:off x="0" y="6584950"/>
            <a:ext cx="9144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smtId="4294967295"/>
            </a:defPPr>
            <a:lvl1pPr marL="0" algn="l" defTabSz="914400" rtl="0" eaLnBrk="0" fontAlgn="base" latinLnBrk="0" hangingPunct="0">
              <a:spcBef>
                <a:spcPct val="20000"/>
              </a:spcBef>
              <a:spcAft>
                <a:spcPct val="0"/>
              </a:spcAft>
              <a:buFont typeface="Arial" charset="0"/>
              <a:buChar char="•"/>
              <a:defRPr sz="3200" kern="1200">
                <a:solidFill>
                  <a:schemeClr val="tx1"/>
                </a:solidFill>
                <a:latin typeface="Calibri" panose="020F0502020204030204" pitchFamily="34" charset="0"/>
                <a:ea typeface="+mn-ea"/>
                <a:cs typeface="Arial"/>
              </a:defRPr>
            </a:lvl1pPr>
            <a:lvl2pPr marL="742950" indent="-285750" algn="l" defTabSz="914400" rtl="0" eaLnBrk="0" fontAlgn="base" latinLnBrk="0"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a:defRPr>
            </a:lvl2pPr>
            <a:lvl3pPr marL="1143000" indent="-228600" algn="l" defTabSz="914400" rtl="0" eaLnBrk="0" fontAlgn="base" latinLnBrk="0"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a:defRPr>
            </a:lvl3pPr>
            <a:lvl4pPr marL="16002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4pPr>
            <a:lvl5pPr marL="20574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5pPr>
            <a:lvl6pPr marL="25146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6pPr>
            <a:lvl7pPr marL="29718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7pPr>
            <a:lvl8pPr marL="34290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8pPr>
            <a:lvl9pPr marL="3886200" indent="-228600" eaLnBrk="0" fontAlgn="base" hangingPunct="0">
              <a:spcBef>
                <a:spcPct val="20000"/>
              </a:spcBef>
              <a:spcAft>
                <a:spcPct val="0"/>
              </a:spcAft>
              <a:buFont typeface="Arial"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1050">
                <a:solidFill>
                  <a:schemeClr val="bg1"/>
                </a:solidFill>
                <a:latin typeface="Arial"/>
              </a:rPr>
              <a:t>For Agent Use Only-Not For Use With The Public</a:t>
            </a:r>
          </a:p>
        </p:txBody>
      </p:sp>
      <p:sp>
        <p:nvSpPr>
          <p:cNvPr id="6" name="Rectangle 5"/>
          <p:cNvSpPr/>
          <p:nvPr>
            <p:custDataLst>
              <p:tags r:id="rId4"/>
            </p:custDataLst>
          </p:nvPr>
        </p:nvSpPr>
        <p:spPr>
          <a:xfrm rot="5400000">
            <a:off x="4466202" y="-3143723"/>
            <a:ext cx="211596" cy="9144002"/>
          </a:xfrm>
          <a:prstGeom prst="rect">
            <a:avLst/>
          </a:prstGeom>
          <a:gradFill flip="none" rotWithShape="1">
            <a:gsLst>
              <a:gs pos="0">
                <a:schemeClr val="tx1">
                  <a:alpha val="28000"/>
                </a:schemeClr>
              </a:gs>
              <a:gs pos="100000">
                <a:schemeClr val="tx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914400" rtl="0" eaLnBrk="0" fontAlgn="base"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914400" rtl="0" eaLnBrk="0" fontAlgn="base"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914400" rtl="0" eaLnBrk="0" fontAlgn="base"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914400" rtl="0" eaLnBrk="0" fontAlgn="base"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914400" rtl="0" eaLnBrk="0" fontAlgn="base"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200" b="0" i="0" u="none" strike="noStrike" kern="1200" cap="none" spc="0" normalizeH="0" baseline="0" noProof="0" smtId="4294967295">
                <a:solidFill>
                  <a:schemeClr val="lt1"/>
                </a:solidFill>
                <a:uLnTx/>
                <a:uFillTx/>
                <a:latin typeface="Arial"/>
                <a:ea typeface="Arial"/>
                <a:cs typeface="Arial"/>
                <a:sym typeface="Wingdings"/>
              </a:defRPr>
            </a:lvl9pPr>
          </a:lstStyle>
          <a:p>
            <a:pPr algn="ctr"/>
            <a:endParaRPr lang="en-US"/>
          </a:p>
        </p:txBody>
      </p:sp>
      <p:sp>
        <p:nvSpPr>
          <p:cNvPr id="8" name="TextBox 15"/>
          <p:cNvSpPr txBox="1">
            <a:spLocks noChangeArrowheads="1"/>
          </p:cNvSpPr>
          <p:nvPr>
            <p:custDataLst>
              <p:tags r:id="rId5"/>
            </p:custDataLst>
          </p:nvPr>
        </p:nvSpPr>
        <p:spPr bwMode="auto">
          <a:xfrm>
            <a:off x="1" y="6596062"/>
            <a:ext cx="9144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smtId="4294967295"/>
            </a:defPPr>
            <a:lvl1pPr marL="0" algn="l" defTabSz="914400" rtl="0" eaLnBrk="0" fontAlgn="base" latinLnBrk="0" hangingPunct="0">
              <a:spcBef>
                <a:spcPct val="20000"/>
              </a:spcBef>
              <a:spcAft>
                <a:spcPct val="0"/>
              </a:spcAft>
              <a:buFont typeface="Arial" charset="0"/>
              <a:buChar char="•"/>
              <a:defRPr sz="3200" kern="1200">
                <a:solidFill>
                  <a:schemeClr val="tx1"/>
                </a:solidFill>
                <a:latin typeface="Calibri" panose="020F0502020204030204" pitchFamily="34" charset="0"/>
                <a:ea typeface="+mn-ea"/>
                <a:cs typeface="Arial"/>
              </a:defRPr>
            </a:lvl1pPr>
            <a:lvl2pPr marL="742950" indent="-285750" algn="l" defTabSz="914400" rtl="0" eaLnBrk="0" fontAlgn="base" latinLnBrk="0"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a:defRPr>
            </a:lvl2pPr>
            <a:lvl3pPr marL="1143000" indent="-228600" algn="l" defTabSz="914400" rtl="0" eaLnBrk="0" fontAlgn="base" latinLnBrk="0"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a:defRPr>
            </a:lvl3pPr>
            <a:lvl4pPr marL="16002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4pPr>
            <a:lvl5pPr marL="20574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5pPr>
            <a:lvl6pPr marL="25146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6pPr>
            <a:lvl7pPr marL="29718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7pPr>
            <a:lvl8pPr marL="34290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a:defRPr>
            </a:lvl8pPr>
            <a:lvl9pPr marL="3886200" indent="-228600" eaLnBrk="0" fontAlgn="base" hangingPunct="0">
              <a:spcBef>
                <a:spcPct val="20000"/>
              </a:spcBef>
              <a:spcAft>
                <a:spcPct val="0"/>
              </a:spcAft>
              <a:buFont typeface="Arial"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1050">
                <a:latin typeface="Arial"/>
              </a:rPr>
              <a:t>For Agent Use Only - Not For Use With The Public</a:t>
            </a:r>
          </a:p>
        </p:txBody>
      </p:sp>
      <p:grpSp>
        <p:nvGrpSpPr>
          <p:cNvPr id="2" name="Group 1"/>
          <p:cNvGrpSpPr/>
          <p:nvPr>
            <p:custDataLst>
              <p:tags r:id="rId6"/>
            </p:custDataLst>
          </p:nvPr>
        </p:nvGrpSpPr>
        <p:grpSpPr>
          <a:xfrm>
            <a:off x="0" y="1322479"/>
            <a:ext cx="9144000" cy="5535521"/>
            <a:chOff x="0" y="1322479"/>
            <a:chExt cx="9144000" cy="5535521"/>
          </a:xfrm>
        </p:grpSpPr>
        <p:pic>
          <p:nvPicPr>
            <p:cNvPr id="81924" name="Picture 2" descr="C:\Users\hk5096\AppData\Local\Microsoft\Windows\Temporary Internet Files\Content.Outlook\W2RKDSX3\AgentLanding_Independent.jpg"/>
            <p:cNvPicPr>
              <a:picLocks noChangeAspect="1" noChangeArrowheads="1"/>
            </p:cNvPicPr>
            <p:nvPr>
              <p:custDataLst>
                <p:tags r:id="rId7"/>
              </p:custDataLst>
            </p:nvPr>
          </p:nvPicPr>
          <p:blipFill>
            <a:blip r:embed="rId11">
              <a:extLst>
                <a:ext uri="{28A0092B-C50C-407E-A947-70E740481C1C}">
                  <a14:useLocalDpi xmlns:a14="http://schemas.microsoft.com/office/drawing/2010/main"/>
                </a:ext>
              </a:extLst>
            </a:blip>
            <a:stretch>
              <a:fillRect/>
            </a:stretch>
          </p:blipFill>
          <p:spPr bwMode="auto">
            <a:xfrm>
              <a:off x="0" y="1322479"/>
              <a:ext cx="9144000" cy="55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1"/>
            <p:cNvPicPr>
              <a:picLocks noChangeAspect="1" noChangeArrowheads="1"/>
            </p:cNvPicPr>
            <p:nvPr>
              <p:custDataLst>
                <p:tags r:id="rId8"/>
              </p:custDataLst>
            </p:nvPr>
          </p:nvPicPr>
          <p:blipFill>
            <a:blip r:embed="rId12">
              <a:extLst>
                <a:ext uri="{28A0092B-C50C-407E-A947-70E740481C1C}">
                  <a14:useLocalDpi xmlns:a14="http://schemas.microsoft.com/office/drawing/2010/main" val="0"/>
                </a:ext>
              </a:extLst>
            </a:blip>
            <a:srcRect l="26768" t="20014" r="4927" b="55000"/>
            <a:stretch>
              <a:fillRect/>
            </a:stretch>
          </p:blipFill>
          <p:spPr bwMode="auto">
            <a:xfrm>
              <a:off x="2500829" y="2588965"/>
              <a:ext cx="6138132" cy="147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39213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fontScale="92500"/>
          </a:bodyPr>
          <a:lstStyle/>
          <a:p>
            <a:r>
              <a:rPr lang="en-US" dirty="0"/>
              <a:t>For financial professional use only – not for public distribution.</a:t>
            </a:r>
          </a:p>
        </p:txBody>
      </p:sp>
      <p:sp>
        <p:nvSpPr>
          <p:cNvPr id="5" name="Subtitle 4"/>
          <p:cNvSpPr>
            <a:spLocks noGrp="1"/>
          </p:cNvSpPr>
          <p:nvPr>
            <p:ph type="subTitle" idx="1"/>
          </p:nvPr>
        </p:nvSpPr>
        <p:spPr/>
        <p:txBody>
          <a:bodyPr/>
          <a:lstStyle/>
          <a:p>
            <a:r>
              <a:rPr lang="en-US" dirty="0"/>
              <a:t>Brett </a:t>
            </a:r>
            <a:r>
              <a:rPr lang="en-US" dirty="0" err="1"/>
              <a:t>Novielli</a:t>
            </a:r>
            <a:r>
              <a:rPr lang="en-US" dirty="0"/>
              <a:t>, RVP of Life – East Region</a:t>
            </a:r>
          </a:p>
        </p:txBody>
      </p:sp>
      <p:sp>
        <p:nvSpPr>
          <p:cNvPr id="4" name="Title 3"/>
          <p:cNvSpPr>
            <a:spLocks noGrp="1"/>
          </p:cNvSpPr>
          <p:nvPr>
            <p:ph type="ctrTitle"/>
          </p:nvPr>
        </p:nvSpPr>
        <p:spPr/>
        <p:txBody>
          <a:bodyPr/>
          <a:lstStyle/>
          <a:p>
            <a:r>
              <a:rPr lang="en-US" dirty="0"/>
              <a:t>Sales Strategies </a:t>
            </a:r>
          </a:p>
        </p:txBody>
      </p:sp>
      <p:sp>
        <p:nvSpPr>
          <p:cNvPr id="23" name="Text Placeholder 22"/>
          <p:cNvSpPr>
            <a:spLocks noGrp="1"/>
          </p:cNvSpPr>
          <p:nvPr>
            <p:ph type="body" sz="quarter" idx="12"/>
          </p:nvPr>
        </p:nvSpPr>
        <p:spPr/>
        <p:txBody>
          <a:bodyPr>
            <a:normAutofit fontScale="55000" lnSpcReduction="20000"/>
          </a:bodyPr>
          <a:lstStyle/>
          <a:p>
            <a:r>
              <a:rPr lang="en-US" dirty="0"/>
              <a:t> PPT-353  2/2017</a:t>
            </a:r>
          </a:p>
        </p:txBody>
      </p:sp>
    </p:spTree>
    <p:extLst>
      <p:ext uri="{BB962C8B-B14F-4D97-AF65-F5344CB8AC3E}">
        <p14:creationId xmlns:p14="http://schemas.microsoft.com/office/powerpoint/2010/main" val="1425480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Diversification</a:t>
            </a:r>
          </a:p>
          <a:p>
            <a:r>
              <a:rPr lang="en-US" dirty="0"/>
              <a:t>Idle Assets- Reposition</a:t>
            </a:r>
          </a:p>
          <a:p>
            <a:r>
              <a:rPr lang="en-US" dirty="0"/>
              <a:t>Executive compensation</a:t>
            </a:r>
          </a:p>
          <a:p>
            <a:endParaRPr lang="en-US" dirty="0"/>
          </a:p>
          <a:p>
            <a:pPr lvl="1"/>
            <a:endParaRPr lang="en-US" sz="500" dirty="0"/>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67FC5CDF-15F9-4054-9F50-C9080AAD3281}" type="slidenum">
              <a:rPr lang="en-US" smtClean="0"/>
              <a:t>128</a:t>
            </a:fld>
            <a:endParaRPr lang="en-US"/>
          </a:p>
        </p:txBody>
      </p:sp>
      <p:sp>
        <p:nvSpPr>
          <p:cNvPr id="3" name="Title 2"/>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6989273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048000"/>
            <a:ext cx="4451020" cy="215951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rtlCol="0">
            <a:noAutofit/>
          </a:bodyPr>
          <a:lstStyle/>
          <a:p>
            <a:pPr>
              <a:lnSpc>
                <a:spcPct val="90000"/>
              </a:lnSpc>
            </a:pPr>
            <a:endParaRPr lang="en-US" dirty="0" err="1">
              <a:solidFill>
                <a:schemeClr val="tx1"/>
              </a:solidFill>
            </a:endParaRPr>
          </a:p>
        </p:txBody>
      </p:sp>
      <p:sp>
        <p:nvSpPr>
          <p:cNvPr id="2" name="Slide Number Placeholder 1"/>
          <p:cNvSpPr>
            <a:spLocks noGrp="1"/>
          </p:cNvSpPr>
          <p:nvPr>
            <p:ph type="sldNum" sz="quarter" idx="11"/>
          </p:nvPr>
        </p:nvSpPr>
        <p:spPr/>
        <p:txBody>
          <a:bodyPr/>
          <a:lstStyle/>
          <a:p>
            <a:fld id="{67FC5CDF-15F9-4054-9F50-C9080AAD3281}" type="slidenum">
              <a:rPr lang="en-US" smtClean="0"/>
              <a:t>129</a:t>
            </a:fld>
            <a:endParaRPr lang="en-US"/>
          </a:p>
        </p:txBody>
      </p:sp>
      <p:sp>
        <p:nvSpPr>
          <p:cNvPr id="8" name="Content Placeholder 7"/>
          <p:cNvSpPr>
            <a:spLocks noGrp="1"/>
          </p:cNvSpPr>
          <p:nvPr>
            <p:ph sz="quarter" idx="14"/>
          </p:nvPr>
        </p:nvSpPr>
        <p:spPr>
          <a:solidFill>
            <a:schemeClr val="bg1">
              <a:lumMod val="75000"/>
            </a:schemeClr>
          </a:solidFill>
        </p:spPr>
        <p:txBody>
          <a:bodyPr/>
          <a:lstStyle/>
          <a:p>
            <a:endParaRPr lang="en-US" dirty="0"/>
          </a:p>
        </p:txBody>
      </p:sp>
      <p:sp>
        <p:nvSpPr>
          <p:cNvPr id="7" name="Text Placeholder 6"/>
          <p:cNvSpPr>
            <a:spLocks noGrp="1"/>
          </p:cNvSpPr>
          <p:nvPr>
            <p:ph type="body" sz="quarter" idx="13"/>
          </p:nvPr>
        </p:nvSpPr>
        <p:spPr>
          <a:xfrm>
            <a:off x="4821382" y="647700"/>
            <a:ext cx="3865418" cy="4914900"/>
          </a:xfrm>
        </p:spPr>
        <p:txBody>
          <a:bodyPr>
            <a:normAutofit lnSpcReduction="10000"/>
          </a:bodyPr>
          <a:lstStyle/>
          <a:p>
            <a:pPr>
              <a:defRPr/>
            </a:pPr>
            <a:r>
              <a:rPr lang="en-US" sz="3200" b="1" dirty="0"/>
              <a:t>Target client profile:</a:t>
            </a:r>
          </a:p>
          <a:p>
            <a:pPr marL="177800" lvl="1" indent="-177800">
              <a:buFont typeface="Wingdings" pitchFamily="2" charset="2"/>
              <a:buChar char="§"/>
              <a:defRPr/>
            </a:pPr>
            <a:r>
              <a:rPr lang="en-US" sz="3000" dirty="0"/>
              <a:t>Need life insurance coverage</a:t>
            </a:r>
          </a:p>
          <a:p>
            <a:pPr marL="177800" lvl="1" indent="-177800">
              <a:buFont typeface="Wingdings" pitchFamily="2" charset="2"/>
              <a:buChar char="§"/>
              <a:defRPr/>
            </a:pPr>
            <a:r>
              <a:rPr lang="en-US" sz="3000" dirty="0"/>
              <a:t>Affluent, high wage earners</a:t>
            </a:r>
          </a:p>
          <a:p>
            <a:pPr marL="177800" lvl="1" indent="-177800">
              <a:buFont typeface="Wingdings" pitchFamily="2" charset="2"/>
              <a:buChar char="§"/>
              <a:defRPr/>
            </a:pPr>
            <a:r>
              <a:rPr lang="en-US" sz="3000" dirty="0"/>
              <a:t>30-55 years old and healthy</a:t>
            </a:r>
          </a:p>
          <a:p>
            <a:pPr marL="177800" lvl="1" indent="-177800">
              <a:buFont typeface="Wingdings" pitchFamily="2" charset="2"/>
              <a:buChar char="§"/>
              <a:defRPr/>
            </a:pPr>
            <a:r>
              <a:rPr lang="en-US" sz="3000" dirty="0"/>
              <a:t>May have estate planning needs</a:t>
            </a:r>
          </a:p>
          <a:p>
            <a:pPr marL="177800" lvl="1" indent="-177800">
              <a:buFont typeface="Wingdings" pitchFamily="2" charset="2"/>
              <a:buChar char="§"/>
              <a:defRPr/>
            </a:pPr>
            <a:r>
              <a:rPr lang="en-US" sz="3000" dirty="0"/>
              <a:t>Small-business owners</a:t>
            </a:r>
          </a:p>
          <a:p>
            <a:endParaRPr lang="en-US" sz="3200" dirty="0"/>
          </a:p>
        </p:txBody>
      </p:sp>
      <p:sp>
        <p:nvSpPr>
          <p:cNvPr id="6" name="TextBox 5"/>
          <p:cNvSpPr txBox="1"/>
          <p:nvPr/>
        </p:nvSpPr>
        <p:spPr>
          <a:xfrm>
            <a:off x="76200" y="2065879"/>
            <a:ext cx="4800600" cy="3141635"/>
          </a:xfrm>
          <a:prstGeom prst="rect">
            <a:avLst/>
          </a:prstGeom>
          <a:noFill/>
        </p:spPr>
        <p:txBody>
          <a:bodyPr wrap="square" rtlCol="0">
            <a:noAutofit/>
          </a:bodyPr>
          <a:lstStyle/>
          <a:p>
            <a:pPr eaLnBrk="1" hangingPunct="1">
              <a:defRPr/>
            </a:pPr>
            <a:r>
              <a:rPr lang="en-US" sz="3200" dirty="0">
                <a:solidFill>
                  <a:schemeClr val="tx1">
                    <a:lumMod val="50000"/>
                  </a:schemeClr>
                </a:solidFill>
                <a:latin typeface="Calibri"/>
              </a:rPr>
              <a:t>Who are you looking for?</a:t>
            </a:r>
          </a:p>
          <a:p>
            <a:pPr eaLnBrk="1" hangingPunct="1">
              <a:defRPr/>
            </a:pPr>
            <a:endParaRPr lang="en-US" sz="1600" b="1" dirty="0">
              <a:solidFill>
                <a:srgbClr val="113388"/>
              </a:solidFill>
              <a:latin typeface="Calibri"/>
            </a:endParaRPr>
          </a:p>
        </p:txBody>
      </p:sp>
      <p:sp>
        <p:nvSpPr>
          <p:cNvPr id="18" name="Rectangle 2"/>
          <p:cNvSpPr txBox="1">
            <a:spLocks/>
          </p:cNvSpPr>
          <p:nvPr/>
        </p:nvSpPr>
        <p:spPr>
          <a:xfrm>
            <a:off x="457200" y="457200"/>
            <a:ext cx="8229600" cy="812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latin typeface="+mn-lt"/>
              </a:rPr>
              <a:t>Allianz FIUL </a:t>
            </a:r>
            <a:br>
              <a:rPr lang="en-US" dirty="0">
                <a:latin typeface="+mn-lt"/>
              </a:rPr>
            </a:br>
            <a:r>
              <a:rPr lang="en-US" b="1" dirty="0">
                <a:latin typeface="+mn-lt"/>
              </a:rPr>
              <a:t>target customer</a:t>
            </a:r>
          </a:p>
        </p:txBody>
      </p:sp>
    </p:spTree>
    <p:extLst>
      <p:ext uri="{BB962C8B-B14F-4D97-AF65-F5344CB8AC3E}">
        <p14:creationId xmlns:p14="http://schemas.microsoft.com/office/powerpoint/2010/main" val="1152455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81534" y="2029302"/>
            <a:ext cx="7422666" cy="3071616"/>
          </a:xfrm>
        </p:spPr>
        <p:txBody>
          <a:bodyPr>
            <a:normAutofit/>
          </a:bodyPr>
          <a:lstStyle/>
          <a:p>
            <a:r>
              <a:rPr lang="en-US" sz="1800" dirty="0"/>
              <a:t>Farms &amp; Ranches</a:t>
            </a:r>
          </a:p>
          <a:p>
            <a:r>
              <a:rPr lang="en-US" sz="1800" dirty="0"/>
              <a:t>Non-profit organizations</a:t>
            </a:r>
          </a:p>
          <a:p>
            <a:r>
              <a:rPr lang="en-US" sz="1800" dirty="0"/>
              <a:t>Non-profitable businesses</a:t>
            </a:r>
          </a:p>
          <a:p>
            <a:r>
              <a:rPr lang="en-US" sz="1800" dirty="0"/>
              <a:t>Publicly traded companies</a:t>
            </a:r>
          </a:p>
          <a:p>
            <a:r>
              <a:rPr lang="en-US" sz="1800" dirty="0"/>
              <a:t>Sole proprietors</a:t>
            </a:r>
          </a:p>
          <a:p>
            <a:r>
              <a:rPr lang="en-US" sz="1800" dirty="0"/>
              <a:t>Real estate holding companies</a:t>
            </a:r>
          </a:p>
          <a:p>
            <a:r>
              <a:rPr lang="en-US" sz="1800" dirty="0"/>
              <a:t>Financial services firms</a:t>
            </a:r>
          </a:p>
          <a:p>
            <a:r>
              <a:rPr lang="en-US" sz="1800" dirty="0"/>
              <a:t>New companies</a:t>
            </a:r>
          </a:p>
        </p:txBody>
      </p:sp>
      <p:sp>
        <p:nvSpPr>
          <p:cNvPr id="5" name="Text Placeholder 4"/>
          <p:cNvSpPr>
            <a:spLocks noGrp="1"/>
          </p:cNvSpPr>
          <p:nvPr>
            <p:ph type="body" sz="quarter" idx="11"/>
          </p:nvPr>
        </p:nvSpPr>
        <p:spPr/>
        <p:txBody>
          <a:bodyPr/>
          <a:lstStyle/>
          <a:p>
            <a:r>
              <a:rPr lang="en-US" dirty="0"/>
              <a:t>Business Valuation: Who to Approach</a:t>
            </a:r>
          </a:p>
        </p:txBody>
      </p:sp>
      <p:sp>
        <p:nvSpPr>
          <p:cNvPr id="3" name="Title 2"/>
          <p:cNvSpPr>
            <a:spLocks noGrp="1"/>
          </p:cNvSpPr>
          <p:nvPr>
            <p:ph type="title"/>
          </p:nvPr>
        </p:nvSpPr>
        <p:spPr/>
        <p:txBody>
          <a:bodyPr/>
          <a:lstStyle/>
          <a:p>
            <a:r>
              <a:rPr lang="en-US" dirty="0"/>
              <a:t>Challenging Prospects	</a:t>
            </a:r>
          </a:p>
        </p:txBody>
      </p:sp>
      <p:sp>
        <p:nvSpPr>
          <p:cNvPr id="6" name="TextBox 5"/>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9016095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FIUL can benefit a financial strategy regardless of the tax environment</a:t>
            </a:r>
          </a:p>
        </p:txBody>
      </p:sp>
      <p:sp>
        <p:nvSpPr>
          <p:cNvPr id="3" name="Slide Number Placeholder 2"/>
          <p:cNvSpPr>
            <a:spLocks noGrp="1"/>
          </p:cNvSpPr>
          <p:nvPr>
            <p:ph type="sldNum" sz="quarter" idx="12"/>
          </p:nvPr>
        </p:nvSpPr>
        <p:spPr/>
        <p:txBody>
          <a:bodyPr/>
          <a:lstStyle/>
          <a:p>
            <a:fld id="{67FC5CDF-15F9-4054-9F50-C9080AAD3281}" type="slidenum">
              <a:rPr lang="en-US" smtClean="0"/>
              <a:t>130</a:t>
            </a:fld>
            <a:endParaRPr lang="en-US"/>
          </a:p>
        </p:txBody>
      </p:sp>
      <p:sp>
        <p:nvSpPr>
          <p:cNvPr id="4" name="Text Placeholder 3"/>
          <p:cNvSpPr>
            <a:spLocks noGrp="1"/>
          </p:cNvSpPr>
          <p:nvPr>
            <p:ph type="body" sz="quarter" idx="14"/>
          </p:nvPr>
        </p:nvSpPr>
        <p:spPr/>
        <p:txBody>
          <a:bodyPr>
            <a:normAutofit fontScale="77500" lnSpcReduction="20000"/>
          </a:bodyPr>
          <a:lstStyle/>
          <a:p>
            <a:endParaRPr lang="en-US"/>
          </a:p>
        </p:txBody>
      </p:sp>
      <p:sp>
        <p:nvSpPr>
          <p:cNvPr id="9" name="Oval 8"/>
          <p:cNvSpPr/>
          <p:nvPr/>
        </p:nvSpPr>
        <p:spPr>
          <a:xfrm>
            <a:off x="3478357" y="2133600"/>
            <a:ext cx="2362200" cy="2057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2"/>
              </a:solidFill>
            </a:endParaRPr>
          </a:p>
        </p:txBody>
      </p:sp>
      <p:sp>
        <p:nvSpPr>
          <p:cNvPr id="11" name="Flowchart: Manual Operation 10"/>
          <p:cNvSpPr/>
          <p:nvPr/>
        </p:nvSpPr>
        <p:spPr>
          <a:xfrm>
            <a:off x="4876800" y="3238500"/>
            <a:ext cx="1905000" cy="1981200"/>
          </a:xfrm>
          <a:prstGeom prst="flowChartManualOperation">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2"/>
              </a:solidFill>
            </a:endParaRPr>
          </a:p>
        </p:txBody>
      </p:sp>
      <p:sp>
        <p:nvSpPr>
          <p:cNvPr id="13" name="TextBox 12"/>
          <p:cNvSpPr txBox="1"/>
          <p:nvPr/>
        </p:nvSpPr>
        <p:spPr>
          <a:xfrm>
            <a:off x="7315200" y="3086100"/>
            <a:ext cx="1600200" cy="2095500"/>
          </a:xfrm>
          <a:prstGeom prst="rect">
            <a:avLst/>
          </a:prstGeom>
          <a:noFill/>
        </p:spPr>
        <p:txBody>
          <a:bodyPr wrap="square" rtlCol="0">
            <a:noAutofit/>
          </a:bodyPr>
          <a:lstStyle/>
          <a:p>
            <a:pPr algn="ctr">
              <a:lnSpc>
                <a:spcPct val="90000"/>
              </a:lnSpc>
            </a:pPr>
            <a:r>
              <a:rPr lang="en-US" b="1" dirty="0">
                <a:solidFill>
                  <a:schemeClr val="tx1"/>
                </a:solidFill>
              </a:rPr>
              <a:t>Accessing </a:t>
            </a:r>
            <a:br>
              <a:rPr lang="en-US" b="1" dirty="0">
                <a:solidFill>
                  <a:schemeClr val="tx1"/>
                </a:solidFill>
              </a:rPr>
            </a:br>
            <a:r>
              <a:rPr lang="en-US" b="1" dirty="0">
                <a:solidFill>
                  <a:schemeClr val="tx1"/>
                </a:solidFill>
              </a:rPr>
              <a:t>from </a:t>
            </a:r>
            <a:r>
              <a:rPr lang="en-US" b="1" dirty="0"/>
              <a:t>FIUL (or other income-tax-free sources)</a:t>
            </a:r>
          </a:p>
          <a:p>
            <a:pPr algn="ctr">
              <a:lnSpc>
                <a:spcPct val="90000"/>
              </a:lnSpc>
            </a:pPr>
            <a:endParaRPr lang="en-US" b="1" dirty="0">
              <a:solidFill>
                <a:schemeClr val="tx1"/>
              </a:solidFill>
            </a:endParaRPr>
          </a:p>
          <a:p>
            <a:pPr algn="ctr">
              <a:lnSpc>
                <a:spcPct val="90000"/>
              </a:lnSpc>
            </a:pPr>
            <a:endParaRPr lang="en-US" sz="1200" b="1" dirty="0">
              <a:solidFill>
                <a:schemeClr val="tx1"/>
              </a:solidFill>
            </a:endParaRPr>
          </a:p>
          <a:p>
            <a:pPr algn="ctr">
              <a:lnSpc>
                <a:spcPct val="90000"/>
              </a:lnSpc>
            </a:pPr>
            <a:r>
              <a:rPr lang="en-US" b="1" dirty="0">
                <a:solidFill>
                  <a:schemeClr val="tx1"/>
                </a:solidFill>
              </a:rPr>
              <a:t>Accessing from other taxable sources</a:t>
            </a:r>
          </a:p>
        </p:txBody>
      </p:sp>
      <p:cxnSp>
        <p:nvCxnSpPr>
          <p:cNvPr id="20" name="Straight Arrow Connector 19"/>
          <p:cNvCxnSpPr/>
          <p:nvPr/>
        </p:nvCxnSpPr>
        <p:spPr>
          <a:xfrm flipH="1">
            <a:off x="6629400" y="5067300"/>
            <a:ext cx="685800" cy="0"/>
          </a:xfrm>
          <a:prstGeom prst="straightConnector1">
            <a:avLst/>
          </a:prstGeom>
          <a:ln w="762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05400" y="4686300"/>
            <a:ext cx="1447800"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705600" y="4152900"/>
            <a:ext cx="685800" cy="0"/>
          </a:xfrm>
          <a:prstGeom prst="straightConnector1">
            <a:avLst/>
          </a:prstGeom>
          <a:ln w="762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2286000" y="3238500"/>
            <a:ext cx="1905000" cy="1981200"/>
            <a:chOff x="676894" y="2590800"/>
            <a:chExt cx="1905000" cy="1981200"/>
          </a:xfrm>
          <a:solidFill>
            <a:srgbClr val="008265"/>
          </a:solidFill>
        </p:grpSpPr>
        <p:sp>
          <p:nvSpPr>
            <p:cNvPr id="10" name="Flowchart: Manual Operation 9"/>
            <p:cNvSpPr/>
            <p:nvPr/>
          </p:nvSpPr>
          <p:spPr>
            <a:xfrm>
              <a:off x="676894" y="2590800"/>
              <a:ext cx="1905000" cy="1981200"/>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2"/>
                </a:solidFill>
              </a:endParaRPr>
            </a:p>
          </p:txBody>
        </p:sp>
        <p:cxnSp>
          <p:nvCxnSpPr>
            <p:cNvPr id="22" name="Straight Connector 21"/>
            <p:cNvCxnSpPr/>
            <p:nvPr/>
          </p:nvCxnSpPr>
          <p:spPr>
            <a:xfrm>
              <a:off x="917369" y="4038600"/>
              <a:ext cx="1512125" cy="0"/>
            </a:xfrm>
            <a:prstGeom prst="line">
              <a:avLst/>
            </a:prstGeom>
            <a:grpFill/>
            <a:ln w="762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1333500" y="2171700"/>
            <a:ext cx="3543300" cy="990600"/>
          </a:xfrm>
          <a:prstGeom prst="rect">
            <a:avLst/>
          </a:prstGeom>
          <a:noFill/>
        </p:spPr>
        <p:txBody>
          <a:bodyPr wrap="square" rtlCol="0">
            <a:noAutofit/>
          </a:bodyPr>
          <a:lstStyle/>
          <a:p>
            <a:pPr algn="ctr">
              <a:lnSpc>
                <a:spcPct val="90000"/>
              </a:lnSpc>
            </a:pPr>
            <a:r>
              <a:rPr lang="en-US" sz="2800" b="1" dirty="0">
                <a:solidFill>
                  <a:srgbClr val="008265"/>
                </a:solidFill>
              </a:rPr>
              <a:t>LOWER</a:t>
            </a:r>
            <a:r>
              <a:rPr lang="en-US" sz="2800" dirty="0">
                <a:solidFill>
                  <a:srgbClr val="008265"/>
                </a:solidFill>
              </a:rPr>
              <a:t>-TAX environment</a:t>
            </a:r>
          </a:p>
        </p:txBody>
      </p:sp>
      <p:sp>
        <p:nvSpPr>
          <p:cNvPr id="30" name="TextBox 29"/>
          <p:cNvSpPr txBox="1"/>
          <p:nvPr/>
        </p:nvSpPr>
        <p:spPr>
          <a:xfrm>
            <a:off x="4076700" y="2171700"/>
            <a:ext cx="3543300" cy="990600"/>
          </a:xfrm>
          <a:prstGeom prst="rect">
            <a:avLst/>
          </a:prstGeom>
          <a:noFill/>
        </p:spPr>
        <p:txBody>
          <a:bodyPr wrap="square" rtlCol="0">
            <a:noAutofit/>
          </a:bodyPr>
          <a:lstStyle/>
          <a:p>
            <a:pPr algn="ctr">
              <a:lnSpc>
                <a:spcPct val="90000"/>
              </a:lnSpc>
            </a:pPr>
            <a:r>
              <a:rPr lang="en-US" sz="2800" b="1" dirty="0">
                <a:solidFill>
                  <a:srgbClr val="0081C6"/>
                </a:solidFill>
              </a:rPr>
              <a:t>HIGHER</a:t>
            </a:r>
            <a:r>
              <a:rPr lang="en-US" sz="2800" dirty="0">
                <a:solidFill>
                  <a:srgbClr val="0081C6"/>
                </a:solidFill>
              </a:rPr>
              <a:t>-TAX environment</a:t>
            </a:r>
          </a:p>
        </p:txBody>
      </p:sp>
      <p:sp>
        <p:nvSpPr>
          <p:cNvPr id="31" name="TextBox 30"/>
          <p:cNvSpPr txBox="1"/>
          <p:nvPr/>
        </p:nvSpPr>
        <p:spPr>
          <a:xfrm>
            <a:off x="152400" y="3810000"/>
            <a:ext cx="1600200" cy="2667000"/>
          </a:xfrm>
          <a:prstGeom prst="rect">
            <a:avLst/>
          </a:prstGeom>
          <a:solidFill>
            <a:schemeClr val="bg2"/>
          </a:solidFill>
        </p:spPr>
        <p:txBody>
          <a:bodyPr wrap="square" rtlCol="0">
            <a:noAutofit/>
          </a:bodyPr>
          <a:lstStyle/>
          <a:p>
            <a:pPr algn="ctr">
              <a:lnSpc>
                <a:spcPct val="90000"/>
              </a:lnSpc>
            </a:pPr>
            <a:r>
              <a:rPr lang="en-US" b="1" dirty="0">
                <a:solidFill>
                  <a:schemeClr val="tx1"/>
                </a:solidFill>
              </a:rPr>
              <a:t>Accessing </a:t>
            </a:r>
            <a:br>
              <a:rPr lang="en-US" b="1" dirty="0">
                <a:solidFill>
                  <a:schemeClr val="tx1"/>
                </a:solidFill>
              </a:rPr>
            </a:br>
            <a:r>
              <a:rPr lang="en-US" b="1" dirty="0">
                <a:solidFill>
                  <a:schemeClr val="tx1"/>
                </a:solidFill>
              </a:rPr>
              <a:t>from taxable sources</a:t>
            </a:r>
          </a:p>
          <a:p>
            <a:pPr algn="ctr">
              <a:lnSpc>
                <a:spcPct val="90000"/>
              </a:lnSpc>
            </a:pPr>
            <a:endParaRPr lang="en-US" b="1" dirty="0"/>
          </a:p>
          <a:p>
            <a:pPr algn="ctr">
              <a:lnSpc>
                <a:spcPct val="90000"/>
              </a:lnSpc>
            </a:pPr>
            <a:r>
              <a:rPr lang="en-US" b="1" dirty="0">
                <a:solidFill>
                  <a:schemeClr val="tx1"/>
                </a:solidFill>
              </a:rPr>
              <a:t>Accessing from FIUL as needed (or other income-tax-free sources)</a:t>
            </a:r>
          </a:p>
        </p:txBody>
      </p:sp>
      <p:cxnSp>
        <p:nvCxnSpPr>
          <p:cNvPr id="32" name="Straight Arrow Connector 31"/>
          <p:cNvCxnSpPr/>
          <p:nvPr/>
        </p:nvCxnSpPr>
        <p:spPr>
          <a:xfrm>
            <a:off x="1619250" y="4152900"/>
            <a:ext cx="725632" cy="0"/>
          </a:xfrm>
          <a:prstGeom prst="straightConnector1">
            <a:avLst/>
          </a:prstGeom>
          <a:solidFill>
            <a:srgbClr val="008265"/>
          </a:solidFill>
          <a:ln w="762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693718" y="5067300"/>
            <a:ext cx="668482" cy="0"/>
          </a:xfrm>
          <a:prstGeom prst="straightConnector1">
            <a:avLst/>
          </a:prstGeom>
          <a:solidFill>
            <a:srgbClr val="008265"/>
          </a:solidFill>
          <a:ln w="762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6696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889476"/>
            <a:ext cx="8461375" cy="535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sz="4000" dirty="0"/>
              <a:t>Tax diversification in a financial strategy</a:t>
            </a:r>
          </a:p>
        </p:txBody>
      </p:sp>
      <p:sp>
        <p:nvSpPr>
          <p:cNvPr id="3" name="Slide Number Placeholder 2"/>
          <p:cNvSpPr>
            <a:spLocks noGrp="1"/>
          </p:cNvSpPr>
          <p:nvPr>
            <p:ph type="sldNum" sz="quarter" idx="12"/>
          </p:nvPr>
        </p:nvSpPr>
        <p:spPr/>
        <p:txBody>
          <a:bodyPr/>
          <a:lstStyle/>
          <a:p>
            <a:fld id="{67FC5CDF-15F9-4054-9F50-C9080AAD3281}" type="slidenum">
              <a:rPr lang="en-US" smtClean="0"/>
              <a:t>131</a:t>
            </a:fld>
            <a:endParaRPr lang="en-US"/>
          </a:p>
        </p:txBody>
      </p:sp>
      <p:sp>
        <p:nvSpPr>
          <p:cNvPr id="4" name="Text Placeholder 3"/>
          <p:cNvSpPr>
            <a:spLocks noGrp="1"/>
          </p:cNvSpPr>
          <p:nvPr>
            <p:ph type="body" sz="quarter" idx="14"/>
          </p:nvPr>
        </p:nvSpPr>
        <p:spPr/>
        <p:txBody>
          <a:bodyPr>
            <a:normAutofit fontScale="77500" lnSpcReduction="20000"/>
          </a:bodyPr>
          <a:lstStyle/>
          <a:p>
            <a:endParaRPr lang="en-US"/>
          </a:p>
        </p:txBody>
      </p:sp>
      <p:sp>
        <p:nvSpPr>
          <p:cNvPr id="5" name="TextBox 4"/>
          <p:cNvSpPr txBox="1"/>
          <p:nvPr/>
        </p:nvSpPr>
        <p:spPr>
          <a:xfrm>
            <a:off x="762000" y="6248400"/>
            <a:ext cx="7620000" cy="304800"/>
          </a:xfrm>
          <a:prstGeom prst="rect">
            <a:avLst/>
          </a:prstGeom>
          <a:noFill/>
        </p:spPr>
        <p:txBody>
          <a:bodyPr wrap="square" rtlCol="0">
            <a:noAutofit/>
          </a:bodyPr>
          <a:lstStyle/>
          <a:p>
            <a:pPr>
              <a:lnSpc>
                <a:spcPct val="90000"/>
              </a:lnSpc>
            </a:pPr>
            <a:r>
              <a:rPr lang="en-US" sz="1200" dirty="0">
                <a:solidFill>
                  <a:schemeClr val="bg2">
                    <a:lumMod val="50000"/>
                  </a:schemeClr>
                </a:solidFill>
              </a:rPr>
              <a:t>Source: Tax Policy Center, “U.S. Individual Income Tax: Personal Exemptions and Lowest and Highest Tax Brackets.”</a:t>
            </a:r>
          </a:p>
        </p:txBody>
      </p:sp>
    </p:spTree>
    <p:extLst>
      <p:ext uri="{BB962C8B-B14F-4D97-AF65-F5344CB8AC3E}">
        <p14:creationId xmlns:p14="http://schemas.microsoft.com/office/powerpoint/2010/main" val="26329467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889476"/>
            <a:ext cx="8461375" cy="535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sz="4000" dirty="0"/>
              <a:t>Tax diversification in a financial strategy</a:t>
            </a:r>
          </a:p>
        </p:txBody>
      </p:sp>
      <p:sp>
        <p:nvSpPr>
          <p:cNvPr id="3" name="Slide Number Placeholder 2"/>
          <p:cNvSpPr>
            <a:spLocks noGrp="1"/>
          </p:cNvSpPr>
          <p:nvPr>
            <p:ph type="sldNum" sz="quarter" idx="12"/>
          </p:nvPr>
        </p:nvSpPr>
        <p:spPr/>
        <p:txBody>
          <a:bodyPr/>
          <a:lstStyle/>
          <a:p>
            <a:fld id="{67FC5CDF-15F9-4054-9F50-C9080AAD3281}" type="slidenum">
              <a:rPr lang="en-US" smtClean="0">
                <a:solidFill>
                  <a:srgbClr val="113388"/>
                </a:solidFill>
              </a:rPr>
              <a:pPr/>
              <a:t>132</a:t>
            </a:fld>
            <a:endParaRPr lang="en-US">
              <a:solidFill>
                <a:srgbClr val="113388"/>
              </a:solidFill>
            </a:endParaRPr>
          </a:p>
        </p:txBody>
      </p:sp>
      <p:sp>
        <p:nvSpPr>
          <p:cNvPr id="4" name="Text Placeholder 3"/>
          <p:cNvSpPr>
            <a:spLocks noGrp="1"/>
          </p:cNvSpPr>
          <p:nvPr>
            <p:ph type="body" sz="quarter" idx="14"/>
          </p:nvPr>
        </p:nvSpPr>
        <p:spPr/>
        <p:txBody>
          <a:bodyPr>
            <a:normAutofit fontScale="77500" lnSpcReduction="20000"/>
          </a:bodyPr>
          <a:lstStyle/>
          <a:p>
            <a:endParaRPr lang="en-US"/>
          </a:p>
        </p:txBody>
      </p:sp>
      <p:sp>
        <p:nvSpPr>
          <p:cNvPr id="5" name="TextBox 4"/>
          <p:cNvSpPr txBox="1"/>
          <p:nvPr/>
        </p:nvSpPr>
        <p:spPr>
          <a:xfrm>
            <a:off x="762000" y="6248400"/>
            <a:ext cx="7620000" cy="304800"/>
          </a:xfrm>
          <a:prstGeom prst="rect">
            <a:avLst/>
          </a:prstGeom>
          <a:noFill/>
        </p:spPr>
        <p:txBody>
          <a:bodyPr wrap="square" rtlCol="0">
            <a:noAutofit/>
          </a:bodyPr>
          <a:lstStyle/>
          <a:p>
            <a:pPr>
              <a:lnSpc>
                <a:spcPct val="90000"/>
              </a:lnSpc>
            </a:pPr>
            <a:r>
              <a:rPr lang="en-US" sz="1200" dirty="0">
                <a:solidFill>
                  <a:srgbClr val="FFFFFF">
                    <a:lumMod val="50000"/>
                  </a:srgbClr>
                </a:solidFill>
              </a:rPr>
              <a:t>Source: Tax Policy Center, “U.S. Individual Income Tax: Personal Exemptions and Lowest and Highest Tax Brackets.”</a:t>
            </a:r>
          </a:p>
        </p:txBody>
      </p:sp>
      <p:sp>
        <p:nvSpPr>
          <p:cNvPr id="11" name="Rectangle 10"/>
          <p:cNvSpPr/>
          <p:nvPr/>
        </p:nvSpPr>
        <p:spPr>
          <a:xfrm>
            <a:off x="1143000" y="1517888"/>
            <a:ext cx="1828800" cy="4114800"/>
          </a:xfrm>
          <a:prstGeom prst="rect">
            <a:avLst/>
          </a:prstGeom>
          <a:solidFill>
            <a:srgbClr val="5F5F5F">
              <a:alpha val="50000"/>
            </a:srgbClr>
          </a:solidFill>
          <a:ln w="19050" cap="rnd">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2"/>
              </a:solidFill>
            </a:endParaRPr>
          </a:p>
        </p:txBody>
      </p:sp>
    </p:spTree>
    <p:extLst>
      <p:ext uri="{BB962C8B-B14F-4D97-AF65-F5344CB8AC3E}">
        <p14:creationId xmlns:p14="http://schemas.microsoft.com/office/powerpoint/2010/main" val="226682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889476"/>
            <a:ext cx="8461375" cy="535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sz="4000" dirty="0"/>
              <a:t>Tax diversification in a financial strategy</a:t>
            </a:r>
          </a:p>
        </p:txBody>
      </p:sp>
      <p:sp>
        <p:nvSpPr>
          <p:cNvPr id="3" name="Slide Number Placeholder 2"/>
          <p:cNvSpPr>
            <a:spLocks noGrp="1"/>
          </p:cNvSpPr>
          <p:nvPr>
            <p:ph type="sldNum" sz="quarter" idx="12"/>
          </p:nvPr>
        </p:nvSpPr>
        <p:spPr/>
        <p:txBody>
          <a:bodyPr/>
          <a:lstStyle/>
          <a:p>
            <a:fld id="{67FC5CDF-15F9-4054-9F50-C9080AAD3281}" type="slidenum">
              <a:rPr lang="en-US" smtClean="0">
                <a:solidFill>
                  <a:srgbClr val="113388"/>
                </a:solidFill>
              </a:rPr>
              <a:pPr/>
              <a:t>133</a:t>
            </a:fld>
            <a:endParaRPr lang="en-US">
              <a:solidFill>
                <a:srgbClr val="113388"/>
              </a:solidFill>
            </a:endParaRPr>
          </a:p>
        </p:txBody>
      </p:sp>
      <p:sp>
        <p:nvSpPr>
          <p:cNvPr id="4" name="Text Placeholder 3"/>
          <p:cNvSpPr>
            <a:spLocks noGrp="1"/>
          </p:cNvSpPr>
          <p:nvPr>
            <p:ph type="body" sz="quarter" idx="14"/>
          </p:nvPr>
        </p:nvSpPr>
        <p:spPr/>
        <p:txBody>
          <a:bodyPr>
            <a:normAutofit fontScale="77500" lnSpcReduction="20000"/>
          </a:bodyPr>
          <a:lstStyle/>
          <a:p>
            <a:endParaRPr lang="en-US"/>
          </a:p>
        </p:txBody>
      </p:sp>
      <p:sp>
        <p:nvSpPr>
          <p:cNvPr id="5" name="TextBox 4"/>
          <p:cNvSpPr txBox="1"/>
          <p:nvPr/>
        </p:nvSpPr>
        <p:spPr>
          <a:xfrm>
            <a:off x="762000" y="6248400"/>
            <a:ext cx="7620000" cy="304800"/>
          </a:xfrm>
          <a:prstGeom prst="rect">
            <a:avLst/>
          </a:prstGeom>
          <a:noFill/>
        </p:spPr>
        <p:txBody>
          <a:bodyPr wrap="square" rtlCol="0">
            <a:noAutofit/>
          </a:bodyPr>
          <a:lstStyle/>
          <a:p>
            <a:pPr>
              <a:lnSpc>
                <a:spcPct val="90000"/>
              </a:lnSpc>
            </a:pPr>
            <a:r>
              <a:rPr lang="en-US" sz="1200" dirty="0">
                <a:solidFill>
                  <a:srgbClr val="FFFFFF">
                    <a:lumMod val="50000"/>
                  </a:srgbClr>
                </a:solidFill>
              </a:rPr>
              <a:t>Source: Tax Policy Center, “U.S. Individual Income Tax: Personal Exemptions and Lowest and Highest Tax Brackets.”</a:t>
            </a:r>
          </a:p>
        </p:txBody>
      </p:sp>
      <p:sp>
        <p:nvSpPr>
          <p:cNvPr id="8" name="Rectangle 7"/>
          <p:cNvSpPr/>
          <p:nvPr/>
        </p:nvSpPr>
        <p:spPr>
          <a:xfrm>
            <a:off x="2971800" y="1511538"/>
            <a:ext cx="1828800" cy="4114800"/>
          </a:xfrm>
          <a:prstGeom prst="rect">
            <a:avLst/>
          </a:prstGeom>
          <a:solidFill>
            <a:srgbClr val="5F5F5F">
              <a:alpha val="50000"/>
            </a:srgbClr>
          </a:solidFill>
          <a:ln w="19050" cap="rnd">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2"/>
              </a:solidFill>
            </a:endParaRPr>
          </a:p>
        </p:txBody>
      </p:sp>
    </p:spTree>
    <p:extLst>
      <p:ext uri="{BB962C8B-B14F-4D97-AF65-F5344CB8AC3E}">
        <p14:creationId xmlns:p14="http://schemas.microsoft.com/office/powerpoint/2010/main" val="384172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889476"/>
            <a:ext cx="8461375" cy="535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sz="4000" dirty="0"/>
              <a:t>Tax diversification in a financial strategy</a:t>
            </a:r>
          </a:p>
        </p:txBody>
      </p:sp>
      <p:sp>
        <p:nvSpPr>
          <p:cNvPr id="3" name="Slide Number Placeholder 2"/>
          <p:cNvSpPr>
            <a:spLocks noGrp="1"/>
          </p:cNvSpPr>
          <p:nvPr>
            <p:ph type="sldNum" sz="quarter" idx="12"/>
          </p:nvPr>
        </p:nvSpPr>
        <p:spPr/>
        <p:txBody>
          <a:bodyPr/>
          <a:lstStyle/>
          <a:p>
            <a:fld id="{67FC5CDF-15F9-4054-9F50-C9080AAD3281}" type="slidenum">
              <a:rPr lang="en-US" smtClean="0">
                <a:solidFill>
                  <a:srgbClr val="113388"/>
                </a:solidFill>
              </a:rPr>
              <a:pPr/>
              <a:t>134</a:t>
            </a:fld>
            <a:endParaRPr lang="en-US">
              <a:solidFill>
                <a:srgbClr val="113388"/>
              </a:solidFill>
            </a:endParaRPr>
          </a:p>
        </p:txBody>
      </p:sp>
      <p:sp>
        <p:nvSpPr>
          <p:cNvPr id="4" name="Text Placeholder 3"/>
          <p:cNvSpPr>
            <a:spLocks noGrp="1"/>
          </p:cNvSpPr>
          <p:nvPr>
            <p:ph type="body" sz="quarter" idx="14"/>
          </p:nvPr>
        </p:nvSpPr>
        <p:spPr/>
        <p:txBody>
          <a:bodyPr>
            <a:normAutofit fontScale="77500" lnSpcReduction="20000"/>
          </a:bodyPr>
          <a:lstStyle/>
          <a:p>
            <a:endParaRPr lang="en-US"/>
          </a:p>
        </p:txBody>
      </p:sp>
      <p:sp>
        <p:nvSpPr>
          <p:cNvPr id="5" name="TextBox 4"/>
          <p:cNvSpPr txBox="1"/>
          <p:nvPr/>
        </p:nvSpPr>
        <p:spPr>
          <a:xfrm>
            <a:off x="762000" y="6248400"/>
            <a:ext cx="7620000" cy="304800"/>
          </a:xfrm>
          <a:prstGeom prst="rect">
            <a:avLst/>
          </a:prstGeom>
          <a:noFill/>
        </p:spPr>
        <p:txBody>
          <a:bodyPr wrap="square" rtlCol="0">
            <a:noAutofit/>
          </a:bodyPr>
          <a:lstStyle/>
          <a:p>
            <a:pPr>
              <a:lnSpc>
                <a:spcPct val="90000"/>
              </a:lnSpc>
            </a:pPr>
            <a:r>
              <a:rPr lang="en-US" sz="1200" dirty="0">
                <a:solidFill>
                  <a:srgbClr val="FFFFFF">
                    <a:lumMod val="50000"/>
                  </a:srgbClr>
                </a:solidFill>
              </a:rPr>
              <a:t>Source: Tax Policy Center, “U.S. Individual Income Tax: Personal Exemptions and Lowest and Highest Tax Brackets.”</a:t>
            </a:r>
          </a:p>
        </p:txBody>
      </p:sp>
      <p:sp>
        <p:nvSpPr>
          <p:cNvPr id="9" name="Rectangle 8"/>
          <p:cNvSpPr/>
          <p:nvPr/>
        </p:nvSpPr>
        <p:spPr>
          <a:xfrm>
            <a:off x="4800600" y="1511538"/>
            <a:ext cx="1828800" cy="4114800"/>
          </a:xfrm>
          <a:prstGeom prst="rect">
            <a:avLst/>
          </a:prstGeom>
          <a:solidFill>
            <a:srgbClr val="5F5F5F">
              <a:alpha val="50000"/>
            </a:srgbClr>
          </a:solidFill>
          <a:ln w="19050" cap="rnd">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2"/>
              </a:solidFill>
            </a:endParaRPr>
          </a:p>
        </p:txBody>
      </p:sp>
    </p:spTree>
    <p:extLst>
      <p:ext uri="{BB962C8B-B14F-4D97-AF65-F5344CB8AC3E}">
        <p14:creationId xmlns:p14="http://schemas.microsoft.com/office/powerpoint/2010/main" val="2244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a:gradFill flip="none" rotWithShape="1">
            <a:gsLst>
              <a:gs pos="0">
                <a:srgbClr val="98002E">
                  <a:shade val="30000"/>
                  <a:satMod val="115000"/>
                </a:srgbClr>
              </a:gs>
              <a:gs pos="50000">
                <a:srgbClr val="98002E">
                  <a:shade val="67500"/>
                  <a:satMod val="115000"/>
                </a:srgbClr>
              </a:gs>
              <a:gs pos="100000">
                <a:srgbClr val="98002E">
                  <a:shade val="100000"/>
                  <a:satMod val="115000"/>
                </a:srgbClr>
              </a:gs>
            </a:gsLst>
            <a:lin ang="2700000" scaled="1"/>
            <a:tileRect/>
          </a:gradFill>
        </p:spPr>
        <p:txBody>
          <a:bodyPr/>
          <a:lstStyle/>
          <a:p>
            <a:r>
              <a:rPr lang="en-US" dirty="0"/>
              <a:t> </a:t>
            </a:r>
          </a:p>
        </p:txBody>
      </p:sp>
      <p:sp>
        <p:nvSpPr>
          <p:cNvPr id="2" name="Text Placeholder 1"/>
          <p:cNvSpPr>
            <a:spLocks noGrp="1"/>
          </p:cNvSpPr>
          <p:nvPr>
            <p:ph type="body" idx="1"/>
          </p:nvPr>
        </p:nvSpPr>
        <p:spPr/>
        <p:txBody>
          <a:bodyPr/>
          <a:lstStyle/>
          <a:p>
            <a:r>
              <a:rPr lang="en-US" dirty="0"/>
              <a:t>“Never Money” – </a:t>
            </a:r>
          </a:p>
          <a:p>
            <a:r>
              <a:rPr lang="en-US" dirty="0"/>
              <a:t>Asset Reposition</a:t>
            </a:r>
          </a:p>
        </p:txBody>
      </p:sp>
      <p:sp>
        <p:nvSpPr>
          <p:cNvPr id="4" name="Slide Number Placeholder 3"/>
          <p:cNvSpPr>
            <a:spLocks noGrp="1"/>
          </p:cNvSpPr>
          <p:nvPr>
            <p:ph type="sldNum" sz="quarter" idx="12"/>
          </p:nvPr>
        </p:nvSpPr>
        <p:spPr/>
        <p:txBody>
          <a:bodyPr/>
          <a:lstStyle/>
          <a:p>
            <a:fld id="{67FC5CDF-15F9-4054-9F50-C9080AAD3281}" type="slidenum">
              <a:rPr lang="en-US" smtClean="0"/>
              <a:pPr/>
              <a:t>135</a:t>
            </a:fld>
            <a:endParaRPr lang="en-US" dirty="0"/>
          </a:p>
        </p:txBody>
      </p:sp>
      <p:sp>
        <p:nvSpPr>
          <p:cNvPr id="3" name="Title 2"/>
          <p:cNvSpPr>
            <a:spLocks noGrp="1"/>
          </p:cNvSpPr>
          <p:nvPr>
            <p:ph type="title"/>
          </p:nvPr>
        </p:nvSpPr>
        <p:spPr/>
        <p:txBody>
          <a:bodyPr/>
          <a:lstStyle/>
          <a:p>
            <a:r>
              <a:rPr lang="en-US" dirty="0"/>
              <a:t>2</a:t>
            </a:r>
          </a:p>
        </p:txBody>
      </p:sp>
    </p:spTree>
    <p:extLst>
      <p:ext uri="{BB962C8B-B14F-4D97-AF65-F5344CB8AC3E}">
        <p14:creationId xmlns:p14="http://schemas.microsoft.com/office/powerpoint/2010/main" val="8942060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clientele	</a:t>
            </a:r>
          </a:p>
        </p:txBody>
      </p:sp>
      <p:sp>
        <p:nvSpPr>
          <p:cNvPr id="3" name="Slide Number Placeholder 2"/>
          <p:cNvSpPr>
            <a:spLocks noGrp="1"/>
          </p:cNvSpPr>
          <p:nvPr>
            <p:ph type="sldNum" sz="quarter" idx="12"/>
          </p:nvPr>
        </p:nvSpPr>
        <p:spPr/>
        <p:txBody>
          <a:bodyPr/>
          <a:lstStyle/>
          <a:p>
            <a:fld id="{67FC5CDF-15F9-4054-9F50-C9080AAD3281}" type="slidenum">
              <a:rPr lang="en-US" smtClean="0"/>
              <a:t>136</a:t>
            </a:fld>
            <a:endParaRPr lang="en-US"/>
          </a:p>
        </p:txBody>
      </p:sp>
      <p:pic>
        <p:nvPicPr>
          <p:cNvPr id="2050" name="Picture 2" descr="P:\DTT\Sales Training\Life Training\PowerPoint\Images\Hiking and outdoors\Compass and abstract per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700" y="0"/>
            <a:ext cx="4686300"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1676400"/>
            <a:ext cx="4000500" cy="3352800"/>
          </a:xfrm>
          <a:prstGeom prst="rect">
            <a:avLst/>
          </a:prstGeom>
          <a:noFill/>
        </p:spPr>
        <p:txBody>
          <a:bodyPr wrap="square" rtlCol="0">
            <a:noAutofit/>
          </a:bodyPr>
          <a:lstStyle/>
          <a:p>
            <a:pPr>
              <a:lnSpc>
                <a:spcPct val="90000"/>
              </a:lnSpc>
            </a:pPr>
            <a:r>
              <a:rPr lang="en-US" sz="2400" b="1" dirty="0">
                <a:solidFill>
                  <a:schemeClr val="tx1"/>
                </a:solidFill>
              </a:rPr>
              <a:t>Profile:</a:t>
            </a:r>
          </a:p>
          <a:p>
            <a:pPr marL="177800" lvl="1" indent="-177800">
              <a:buFont typeface="Wingdings" pitchFamily="2" charset="2"/>
              <a:buChar char="§"/>
              <a:defRPr/>
            </a:pPr>
            <a:r>
              <a:rPr lang="en-US" sz="2000" dirty="0">
                <a:solidFill>
                  <a:srgbClr val="113388"/>
                </a:solidFill>
              </a:rPr>
              <a:t>Age 45-65</a:t>
            </a:r>
          </a:p>
          <a:p>
            <a:pPr marL="177800" lvl="1" indent="-177800">
              <a:buFont typeface="Wingdings" pitchFamily="2" charset="2"/>
              <a:buChar char="§"/>
              <a:defRPr/>
            </a:pPr>
            <a:r>
              <a:rPr lang="en-US" sz="2000" dirty="0">
                <a:solidFill>
                  <a:srgbClr val="113388"/>
                </a:solidFill>
              </a:rPr>
              <a:t>Need life insurance coverage</a:t>
            </a:r>
          </a:p>
          <a:p>
            <a:pPr marL="177800" lvl="1" indent="-177800">
              <a:buFont typeface="Wingdings" pitchFamily="2" charset="2"/>
              <a:buChar char="§"/>
              <a:defRPr/>
            </a:pPr>
            <a:r>
              <a:rPr lang="en-US" sz="2000" dirty="0">
                <a:solidFill>
                  <a:srgbClr val="113388"/>
                </a:solidFill>
              </a:rPr>
              <a:t>Affluent, high wage earners</a:t>
            </a:r>
          </a:p>
          <a:p>
            <a:pPr marL="177800" lvl="1" indent="-177800">
              <a:buFont typeface="Wingdings" pitchFamily="2" charset="2"/>
              <a:buChar char="§"/>
              <a:defRPr/>
            </a:pPr>
            <a:r>
              <a:rPr lang="en-US" sz="2000" dirty="0">
                <a:solidFill>
                  <a:srgbClr val="113388"/>
                </a:solidFill>
              </a:rPr>
              <a:t>Identified Never Use/Idle Assets</a:t>
            </a:r>
          </a:p>
          <a:p>
            <a:pPr marL="177800" lvl="1" indent="-177800">
              <a:buFont typeface="Wingdings" pitchFamily="2" charset="2"/>
              <a:buChar char="§"/>
              <a:defRPr/>
            </a:pPr>
            <a:r>
              <a:rPr lang="en-US" sz="2000" dirty="0">
                <a:solidFill>
                  <a:srgbClr val="113388"/>
                </a:solidFill>
              </a:rPr>
              <a:t>Goals – Efficient transfer of the asset with cash accumulation potential for financial protection</a:t>
            </a:r>
          </a:p>
          <a:p>
            <a:pPr marL="177800" lvl="1" indent="-177800">
              <a:buFont typeface="Wingdings" pitchFamily="2" charset="2"/>
              <a:buChar char="§"/>
              <a:defRPr/>
            </a:pPr>
            <a:r>
              <a:rPr lang="en-US" sz="2000" dirty="0">
                <a:solidFill>
                  <a:srgbClr val="113388"/>
                </a:solidFill>
              </a:rPr>
              <a:t>Concerned about future               tax increases</a:t>
            </a:r>
          </a:p>
          <a:p>
            <a:pPr marL="285750" indent="-285750">
              <a:lnSpc>
                <a:spcPct val="90000"/>
              </a:lnSpc>
              <a:buFont typeface="Wingdings" panose="05000000000000000000" pitchFamily="2" charset="2"/>
              <a:buChar char="§"/>
            </a:pPr>
            <a:endParaRPr lang="en-US" sz="2000" dirty="0">
              <a:solidFill>
                <a:schemeClr val="tx1"/>
              </a:solidFill>
            </a:endParaRPr>
          </a:p>
          <a:p>
            <a:pPr>
              <a:lnSpc>
                <a:spcPct val="90000"/>
              </a:lnSpc>
            </a:pPr>
            <a:endParaRPr lang="en-US" sz="2000" dirty="0">
              <a:solidFill>
                <a:schemeClr val="tx1"/>
              </a:solidFill>
            </a:endParaRPr>
          </a:p>
        </p:txBody>
      </p:sp>
    </p:spTree>
    <p:extLst>
      <p:ext uri="{BB962C8B-B14F-4D97-AF65-F5344CB8AC3E}">
        <p14:creationId xmlns:p14="http://schemas.microsoft.com/office/powerpoint/2010/main" val="37828514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FC5CDF-15F9-4054-9F50-C9080AAD3281}" type="slidenum">
              <a:rPr lang="en-US" smtClean="0"/>
              <a:pPr/>
              <a:t>137</a:t>
            </a:fld>
            <a:endParaRPr lang="en-US"/>
          </a:p>
        </p:txBody>
      </p:sp>
      <p:sp>
        <p:nvSpPr>
          <p:cNvPr id="2" name="Title 1"/>
          <p:cNvSpPr>
            <a:spLocks noGrp="1"/>
          </p:cNvSpPr>
          <p:nvPr>
            <p:ph type="title"/>
          </p:nvPr>
        </p:nvSpPr>
        <p:spPr>
          <a:xfrm>
            <a:off x="457200" y="457198"/>
            <a:ext cx="4343400" cy="1143001"/>
          </a:xfrm>
        </p:spPr>
        <p:txBody>
          <a:bodyPr>
            <a:normAutofit fontScale="90000"/>
          </a:bodyPr>
          <a:lstStyle/>
          <a:p>
            <a:r>
              <a:rPr lang="en-US" dirty="0"/>
              <a:t>What is the goal  of the money?</a:t>
            </a:r>
          </a:p>
        </p:txBody>
      </p:sp>
      <p:pic>
        <p:nvPicPr>
          <p:cNvPr id="1026" name="Picture 2" descr="P:\DTT\Sales Training\Life Training\PowerPoint\Images\People\Couple with Map in c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04800"/>
            <a:ext cx="4013200"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2001938"/>
            <a:ext cx="4038600" cy="665062"/>
          </a:xfrm>
          <a:prstGeom prst="rect">
            <a:avLst/>
          </a:prstGeom>
          <a:gradFill flip="none" rotWithShape="1">
            <a:gsLst>
              <a:gs pos="0">
                <a:srgbClr val="98002E">
                  <a:shade val="30000"/>
                  <a:satMod val="115000"/>
                </a:srgbClr>
              </a:gs>
              <a:gs pos="50000">
                <a:srgbClr val="98002E">
                  <a:shade val="67500"/>
                  <a:satMod val="115000"/>
                </a:srgbClr>
              </a:gs>
              <a:gs pos="100000">
                <a:srgbClr val="98002E">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solidFill>
              </a:rPr>
              <a:t>Protection</a:t>
            </a:r>
          </a:p>
        </p:txBody>
      </p:sp>
      <p:sp>
        <p:nvSpPr>
          <p:cNvPr id="8" name="Rectangle 7"/>
          <p:cNvSpPr/>
          <p:nvPr/>
        </p:nvSpPr>
        <p:spPr>
          <a:xfrm>
            <a:off x="457200" y="2858947"/>
            <a:ext cx="4038600" cy="665062"/>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solidFill>
              </a:rPr>
              <a:t>Accumulation Potential</a:t>
            </a:r>
          </a:p>
        </p:txBody>
      </p:sp>
      <p:sp>
        <p:nvSpPr>
          <p:cNvPr id="9" name="Rectangle 8"/>
          <p:cNvSpPr/>
          <p:nvPr/>
        </p:nvSpPr>
        <p:spPr>
          <a:xfrm>
            <a:off x="477456" y="3727048"/>
            <a:ext cx="4038600" cy="665062"/>
          </a:xfrm>
          <a:prstGeom prst="rect">
            <a:avLst/>
          </a:prstGeom>
          <a:gradFill flip="none" rotWithShape="1">
            <a:gsLst>
              <a:gs pos="0">
                <a:srgbClr val="B45358">
                  <a:shade val="30000"/>
                  <a:satMod val="115000"/>
                </a:srgbClr>
              </a:gs>
              <a:gs pos="50000">
                <a:srgbClr val="B45358">
                  <a:shade val="67500"/>
                  <a:satMod val="115000"/>
                </a:srgbClr>
              </a:gs>
              <a:gs pos="100000">
                <a:srgbClr val="B4535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solidFill>
              </a:rPr>
              <a:t>Ease of Transfer</a:t>
            </a:r>
          </a:p>
        </p:txBody>
      </p:sp>
      <p:sp>
        <p:nvSpPr>
          <p:cNvPr id="10" name="Rectangle 9"/>
          <p:cNvSpPr/>
          <p:nvPr/>
        </p:nvSpPr>
        <p:spPr>
          <a:xfrm>
            <a:off x="457200" y="4572000"/>
            <a:ext cx="4038600" cy="665062"/>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solidFill>
              </a:rPr>
              <a:t>Access</a:t>
            </a:r>
          </a:p>
        </p:txBody>
      </p:sp>
    </p:spTree>
    <p:extLst>
      <p:ext uri="{BB962C8B-B14F-4D97-AF65-F5344CB8AC3E}">
        <p14:creationId xmlns:p14="http://schemas.microsoft.com/office/powerpoint/2010/main" val="32272493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Karen</a:t>
            </a:r>
          </a:p>
        </p:txBody>
      </p:sp>
      <p:sp>
        <p:nvSpPr>
          <p:cNvPr id="3" name="Slide Number Placeholder 2"/>
          <p:cNvSpPr>
            <a:spLocks noGrp="1"/>
          </p:cNvSpPr>
          <p:nvPr>
            <p:ph type="sldNum" sz="quarter" idx="12"/>
          </p:nvPr>
        </p:nvSpPr>
        <p:spPr/>
        <p:txBody>
          <a:bodyPr/>
          <a:lstStyle/>
          <a:p>
            <a:fld id="{67FC5CDF-15F9-4054-9F50-C9080AAD3281}" type="slidenum">
              <a:rPr lang="en-US" smtClean="0"/>
              <a:t>138</a:t>
            </a:fld>
            <a:endParaRPr lang="en-US"/>
          </a:p>
        </p:txBody>
      </p:sp>
      <p:sp>
        <p:nvSpPr>
          <p:cNvPr id="4" name="TextBox 3"/>
          <p:cNvSpPr txBox="1"/>
          <p:nvPr/>
        </p:nvSpPr>
        <p:spPr>
          <a:xfrm>
            <a:off x="228600" y="1295400"/>
            <a:ext cx="5638800" cy="4724400"/>
          </a:xfrm>
          <a:prstGeom prst="rect">
            <a:avLst/>
          </a:prstGeom>
          <a:noFill/>
        </p:spPr>
        <p:txBody>
          <a:bodyPr wrap="square" rtlCol="0">
            <a:noAutofit/>
          </a:bodyPr>
          <a:lstStyle/>
          <a:p>
            <a:pPr>
              <a:lnSpc>
                <a:spcPct val="90000"/>
              </a:lnSpc>
            </a:pPr>
            <a:r>
              <a:rPr lang="en-US" sz="3200" b="1" dirty="0"/>
              <a:t>Client Profile:</a:t>
            </a:r>
          </a:p>
          <a:p>
            <a:pPr marL="457200" indent="-457200">
              <a:lnSpc>
                <a:spcPct val="90000"/>
              </a:lnSpc>
              <a:buFont typeface="Wingdings" panose="05000000000000000000" pitchFamily="2" charset="2"/>
              <a:buChar char="§"/>
            </a:pPr>
            <a:r>
              <a:rPr lang="en-US" sz="3200" dirty="0"/>
              <a:t>Female age 55</a:t>
            </a:r>
          </a:p>
          <a:p>
            <a:pPr marL="457200" indent="-457200">
              <a:lnSpc>
                <a:spcPct val="90000"/>
              </a:lnSpc>
              <a:buFont typeface="Wingdings" panose="05000000000000000000" pitchFamily="2" charset="2"/>
              <a:buChar char="§"/>
            </a:pPr>
            <a:r>
              <a:rPr lang="en-US" sz="3200" dirty="0"/>
              <a:t>Affluent</a:t>
            </a:r>
          </a:p>
          <a:p>
            <a:pPr marL="457200" indent="-457200">
              <a:lnSpc>
                <a:spcPct val="90000"/>
              </a:lnSpc>
              <a:buFont typeface="Wingdings" panose="05000000000000000000" pitchFamily="2" charset="2"/>
              <a:buChar char="§"/>
            </a:pPr>
            <a:r>
              <a:rPr lang="en-US" sz="3200" dirty="0"/>
              <a:t>200K of “Idle assets”</a:t>
            </a:r>
          </a:p>
          <a:p>
            <a:pPr>
              <a:lnSpc>
                <a:spcPct val="90000"/>
              </a:lnSpc>
            </a:pPr>
            <a:endParaRPr lang="en-US" sz="3200" dirty="0"/>
          </a:p>
          <a:p>
            <a:pPr>
              <a:lnSpc>
                <a:spcPct val="90000"/>
              </a:lnSpc>
            </a:pPr>
            <a:r>
              <a:rPr lang="en-US" sz="3200" b="1" dirty="0"/>
              <a:t>Goals for the money:</a:t>
            </a:r>
          </a:p>
          <a:p>
            <a:pPr marL="457200" indent="-457200">
              <a:lnSpc>
                <a:spcPct val="90000"/>
              </a:lnSpc>
              <a:buFont typeface="Wingdings" panose="05000000000000000000" pitchFamily="2" charset="2"/>
              <a:buChar char="§"/>
            </a:pPr>
            <a:r>
              <a:rPr lang="en-US" sz="3200" dirty="0"/>
              <a:t>Pass to children </a:t>
            </a:r>
            <a:br>
              <a:rPr lang="en-US" sz="3200" dirty="0"/>
            </a:br>
            <a:r>
              <a:rPr lang="en-US" sz="3200" dirty="0"/>
              <a:t>and grandchildren</a:t>
            </a:r>
          </a:p>
          <a:p>
            <a:pPr marL="457200" indent="-457200">
              <a:lnSpc>
                <a:spcPct val="90000"/>
              </a:lnSpc>
              <a:buFont typeface="Wingdings" panose="05000000000000000000" pitchFamily="2" charset="2"/>
              <a:buChar char="§"/>
            </a:pPr>
            <a:r>
              <a:rPr lang="en-US" sz="3200" dirty="0"/>
              <a:t>Access for emergencies</a:t>
            </a:r>
          </a:p>
        </p:txBody>
      </p:sp>
      <p:pic>
        <p:nvPicPr>
          <p:cNvPr id="1026" name="Picture 2" descr="P:\DTT\Sales Training\Life Training\PowerPoint\Images\People\Mature woman smil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1249" y="0"/>
            <a:ext cx="3911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4110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12800"/>
          </a:xfrm>
        </p:spPr>
        <p:txBody>
          <a:bodyPr>
            <a:normAutofit fontScale="90000"/>
          </a:bodyPr>
          <a:lstStyle/>
          <a:p>
            <a:r>
              <a:rPr lang="en-US" dirty="0"/>
              <a:t>FIUL as an Option</a:t>
            </a:r>
            <a:br>
              <a:rPr lang="en-US" dirty="0"/>
            </a:br>
            <a:endParaRPr lang="en-US" dirty="0"/>
          </a:p>
        </p:txBody>
      </p:sp>
      <p:sp>
        <p:nvSpPr>
          <p:cNvPr id="3" name="Slide Number Placeholder 2"/>
          <p:cNvSpPr>
            <a:spLocks noGrp="1"/>
          </p:cNvSpPr>
          <p:nvPr>
            <p:ph type="sldNum" sz="quarter" idx="12"/>
          </p:nvPr>
        </p:nvSpPr>
        <p:spPr/>
        <p:txBody>
          <a:bodyPr/>
          <a:lstStyle/>
          <a:p>
            <a:fld id="{67FC5CDF-15F9-4054-9F50-C9080AAD3281}" type="slidenum">
              <a:rPr lang="en-US" smtClean="0"/>
              <a:t>139</a:t>
            </a:fld>
            <a:endParaRPr lang="en-US"/>
          </a:p>
        </p:txBody>
      </p:sp>
      <p:sp>
        <p:nvSpPr>
          <p:cNvPr id="5" name="TextBox 4"/>
          <p:cNvSpPr txBox="1"/>
          <p:nvPr/>
        </p:nvSpPr>
        <p:spPr>
          <a:xfrm>
            <a:off x="381000" y="990600"/>
            <a:ext cx="8229600" cy="533400"/>
          </a:xfrm>
          <a:prstGeom prst="rect">
            <a:avLst/>
          </a:prstGeom>
          <a:noFill/>
        </p:spPr>
        <p:txBody>
          <a:bodyPr wrap="square" rtlCol="0">
            <a:noAutofit/>
          </a:bodyPr>
          <a:lstStyle/>
          <a:p>
            <a:pPr algn="ctr">
              <a:lnSpc>
                <a:spcPct val="90000"/>
              </a:lnSpc>
            </a:pPr>
            <a:r>
              <a:rPr lang="en-US" sz="2400" b="1" dirty="0"/>
              <a:t>Allianz Life Pro+, non-guaranteed 7.00%, Level Death Benefit</a:t>
            </a:r>
            <a:endParaRPr lang="en-US" sz="2400" b="1" dirty="0">
              <a:solidFill>
                <a:schemeClr val="tx1"/>
              </a:solidFill>
            </a:endParaRPr>
          </a:p>
        </p:txBody>
      </p:sp>
      <p:graphicFrame>
        <p:nvGraphicFramePr>
          <p:cNvPr id="6" name="Table 5"/>
          <p:cNvGraphicFramePr>
            <a:graphicFrameLocks noGrp="1"/>
          </p:cNvGraphicFramePr>
          <p:nvPr>
            <p:extLst/>
          </p:nvPr>
        </p:nvGraphicFramePr>
        <p:xfrm>
          <a:off x="1219200" y="1447800"/>
          <a:ext cx="6629402" cy="3505200"/>
        </p:xfrm>
        <a:graphic>
          <a:graphicData uri="http://schemas.openxmlformats.org/drawingml/2006/table">
            <a:tbl>
              <a:tblPr firstRow="1" bandRow="1">
                <a:tableStyleId>{5C22544A-7EE6-4342-B048-85BDC9FD1C3A}</a:tableStyleId>
              </a:tblPr>
              <a:tblGrid>
                <a:gridCol w="662940">
                  <a:extLst>
                    <a:ext uri="{9D8B030D-6E8A-4147-A177-3AD203B41FA5}">
                      <a16:colId xmlns:a16="http://schemas.microsoft.com/office/drawing/2014/main" val="20000"/>
                    </a:ext>
                  </a:extLst>
                </a:gridCol>
                <a:gridCol w="1546862">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56235">
                <a:tc>
                  <a:txBody>
                    <a:bodyPr/>
                    <a:lstStyle/>
                    <a:p>
                      <a:pPr algn="ctr"/>
                      <a:r>
                        <a:rPr lang="en-US" sz="1600" dirty="0">
                          <a:solidFill>
                            <a:schemeClr val="bg2"/>
                          </a:solidFill>
                        </a:rPr>
                        <a:t>EOY</a:t>
                      </a:r>
                    </a:p>
                  </a:txBody>
                  <a:tcPr>
                    <a:solidFill>
                      <a:srgbClr val="98002E"/>
                    </a:solidFill>
                  </a:tcPr>
                </a:tc>
                <a:tc>
                  <a:txBody>
                    <a:bodyPr/>
                    <a:lstStyle/>
                    <a:p>
                      <a:pPr algn="ctr"/>
                      <a:r>
                        <a:rPr lang="en-US" sz="1600" dirty="0">
                          <a:solidFill>
                            <a:schemeClr val="bg2"/>
                          </a:solidFill>
                        </a:rPr>
                        <a:t>Surrender value w/PDF</a:t>
                      </a:r>
                    </a:p>
                  </a:txBody>
                  <a:tcPr>
                    <a:solidFill>
                      <a:srgbClr val="98002E"/>
                    </a:solidFill>
                  </a:tcPr>
                </a:tc>
                <a:tc>
                  <a:txBody>
                    <a:bodyPr/>
                    <a:lstStyle/>
                    <a:p>
                      <a:pPr algn="ctr"/>
                      <a:r>
                        <a:rPr lang="en-US" sz="1600" dirty="0">
                          <a:solidFill>
                            <a:schemeClr val="bg2"/>
                          </a:solidFill>
                        </a:rPr>
                        <a:t>Surrender</a:t>
                      </a:r>
                      <a:r>
                        <a:rPr lang="en-US" sz="1600" baseline="0" dirty="0">
                          <a:solidFill>
                            <a:schemeClr val="bg2"/>
                          </a:solidFill>
                        </a:rPr>
                        <a:t> value IRR</a:t>
                      </a:r>
                      <a:endParaRPr lang="en-US" sz="1600" dirty="0">
                        <a:solidFill>
                          <a:schemeClr val="bg2"/>
                        </a:solidFill>
                      </a:endParaRPr>
                    </a:p>
                  </a:txBody>
                  <a:tcPr>
                    <a:solidFill>
                      <a:srgbClr val="98002E"/>
                    </a:solidFill>
                  </a:tcPr>
                </a:tc>
                <a:tc>
                  <a:txBody>
                    <a:bodyPr/>
                    <a:lstStyle/>
                    <a:p>
                      <a:pPr algn="ctr"/>
                      <a:r>
                        <a:rPr lang="en-US" sz="1600" dirty="0">
                          <a:solidFill>
                            <a:schemeClr val="bg2"/>
                          </a:solidFill>
                        </a:rPr>
                        <a:t>Death Benefit w/PDF</a:t>
                      </a:r>
                    </a:p>
                  </a:txBody>
                  <a:tcPr>
                    <a:solidFill>
                      <a:srgbClr val="98002E"/>
                    </a:solidFill>
                  </a:tcPr>
                </a:tc>
                <a:tc>
                  <a:txBody>
                    <a:bodyPr/>
                    <a:lstStyle/>
                    <a:p>
                      <a:pPr algn="ctr"/>
                      <a:r>
                        <a:rPr lang="en-US" sz="1600" dirty="0">
                          <a:solidFill>
                            <a:schemeClr val="bg2"/>
                          </a:solidFill>
                        </a:rPr>
                        <a:t>Death Benefit IRR</a:t>
                      </a:r>
                    </a:p>
                  </a:txBody>
                  <a:tcPr>
                    <a:solidFill>
                      <a:srgbClr val="98002E"/>
                    </a:solidFill>
                  </a:tcPr>
                </a:tc>
                <a:extLst>
                  <a:ext uri="{0D108BD9-81ED-4DB2-BD59-A6C34878D82A}">
                    <a16:rowId xmlns:a16="http://schemas.microsoft.com/office/drawing/2014/main" val="10000"/>
                  </a:ext>
                </a:extLst>
              </a:tr>
              <a:tr h="356235">
                <a:tc>
                  <a:txBody>
                    <a:bodyPr/>
                    <a:lstStyle/>
                    <a:p>
                      <a:pPr algn="ctr"/>
                      <a:r>
                        <a:rPr lang="en-US" dirty="0"/>
                        <a:t>1</a:t>
                      </a:r>
                    </a:p>
                  </a:txBody>
                  <a:tcPr/>
                </a:tc>
                <a:tc>
                  <a:txBody>
                    <a:bodyPr/>
                    <a:lstStyle/>
                    <a:p>
                      <a:pPr algn="ctr"/>
                      <a:r>
                        <a:rPr lang="en-US" dirty="0"/>
                        <a:t>$158,400</a:t>
                      </a:r>
                    </a:p>
                  </a:txBody>
                  <a:tcPr/>
                </a:tc>
                <a:tc>
                  <a:txBody>
                    <a:bodyPr/>
                    <a:lstStyle/>
                    <a:p>
                      <a:pPr algn="ctr"/>
                      <a:r>
                        <a:rPr lang="en-US" dirty="0"/>
                        <a:t>-20.80%</a:t>
                      </a:r>
                    </a:p>
                  </a:txBody>
                  <a:tcPr/>
                </a:tc>
                <a:tc>
                  <a:txBody>
                    <a:bodyPr/>
                    <a:lstStyle/>
                    <a:p>
                      <a:pPr algn="ctr"/>
                      <a:r>
                        <a:rPr lang="en-US" dirty="0"/>
                        <a:t>$1,239,181</a:t>
                      </a:r>
                    </a:p>
                  </a:txBody>
                  <a:tcPr/>
                </a:tc>
                <a:tc>
                  <a:txBody>
                    <a:bodyPr/>
                    <a:lstStyle/>
                    <a:p>
                      <a:pPr algn="ctr"/>
                      <a:r>
                        <a:rPr lang="en-US" dirty="0"/>
                        <a:t>519.59%</a:t>
                      </a:r>
                    </a:p>
                  </a:txBody>
                  <a:tcPr/>
                </a:tc>
                <a:extLst>
                  <a:ext uri="{0D108BD9-81ED-4DB2-BD59-A6C34878D82A}">
                    <a16:rowId xmlns:a16="http://schemas.microsoft.com/office/drawing/2014/main" val="10001"/>
                  </a:ext>
                </a:extLst>
              </a:tr>
              <a:tr h="356235">
                <a:tc>
                  <a:txBody>
                    <a:bodyPr/>
                    <a:lstStyle/>
                    <a:p>
                      <a:pPr algn="ctr"/>
                      <a:r>
                        <a:rPr lang="en-US" dirty="0"/>
                        <a:t>5</a:t>
                      </a:r>
                    </a:p>
                  </a:txBody>
                  <a:tcPr/>
                </a:tc>
                <a:tc>
                  <a:txBody>
                    <a:bodyPr/>
                    <a:lstStyle/>
                    <a:p>
                      <a:pPr algn="ctr"/>
                      <a:r>
                        <a:rPr lang="en-US" dirty="0"/>
                        <a:t>$156,839</a:t>
                      </a:r>
                    </a:p>
                  </a:txBody>
                  <a:tcPr/>
                </a:tc>
                <a:tc>
                  <a:txBody>
                    <a:bodyPr/>
                    <a:lstStyle/>
                    <a:p>
                      <a:pPr algn="ctr"/>
                      <a:r>
                        <a:rPr lang="en-US" dirty="0"/>
                        <a:t>-4.75%</a:t>
                      </a:r>
                    </a:p>
                  </a:txBody>
                  <a:tcPr/>
                </a:tc>
                <a:tc>
                  <a:txBody>
                    <a:bodyPr/>
                    <a:lstStyle/>
                    <a:p>
                      <a:pPr algn="ctr"/>
                      <a:r>
                        <a:rPr lang="en-US" dirty="0"/>
                        <a:t>$1,080,781</a:t>
                      </a:r>
                    </a:p>
                  </a:txBody>
                  <a:tcPr/>
                </a:tc>
                <a:tc>
                  <a:txBody>
                    <a:bodyPr/>
                    <a:lstStyle/>
                    <a:p>
                      <a:pPr algn="ctr"/>
                      <a:r>
                        <a:rPr lang="en-US" dirty="0"/>
                        <a:t>40.13%</a:t>
                      </a:r>
                    </a:p>
                  </a:txBody>
                  <a:tcPr/>
                </a:tc>
                <a:extLst>
                  <a:ext uri="{0D108BD9-81ED-4DB2-BD59-A6C34878D82A}">
                    <a16:rowId xmlns:a16="http://schemas.microsoft.com/office/drawing/2014/main" val="10002"/>
                  </a:ext>
                </a:extLst>
              </a:tr>
              <a:tr h="356235">
                <a:tc>
                  <a:txBody>
                    <a:bodyPr/>
                    <a:lstStyle/>
                    <a:p>
                      <a:pPr algn="ctr"/>
                      <a:r>
                        <a:rPr lang="en-US" dirty="0"/>
                        <a:t>10</a:t>
                      </a:r>
                    </a:p>
                  </a:txBody>
                  <a:tcPr/>
                </a:tc>
                <a:tc>
                  <a:txBody>
                    <a:bodyPr/>
                    <a:lstStyle/>
                    <a:p>
                      <a:pPr algn="ctr"/>
                      <a:r>
                        <a:rPr lang="en-US" dirty="0"/>
                        <a:t>$216,759</a:t>
                      </a:r>
                    </a:p>
                  </a:txBody>
                  <a:tcPr/>
                </a:tc>
                <a:tc>
                  <a:txBody>
                    <a:bodyPr/>
                    <a:lstStyle/>
                    <a:p>
                      <a:pPr algn="ctr"/>
                      <a:r>
                        <a:rPr lang="en-US" dirty="0"/>
                        <a:t>0.81%</a:t>
                      </a:r>
                    </a:p>
                  </a:txBody>
                  <a:tcPr/>
                </a:tc>
                <a:tc>
                  <a:txBody>
                    <a:bodyPr/>
                    <a:lstStyle/>
                    <a:p>
                      <a:pPr algn="ctr"/>
                      <a:r>
                        <a:rPr lang="en-US" dirty="0"/>
                        <a:t>$1,080,781</a:t>
                      </a:r>
                    </a:p>
                  </a:txBody>
                  <a:tcPr/>
                </a:tc>
                <a:tc>
                  <a:txBody>
                    <a:bodyPr/>
                    <a:lstStyle/>
                    <a:p>
                      <a:pPr algn="ctr"/>
                      <a:r>
                        <a:rPr lang="en-US" dirty="0"/>
                        <a:t>18.38%</a:t>
                      </a:r>
                    </a:p>
                  </a:txBody>
                  <a:tcPr/>
                </a:tc>
                <a:extLst>
                  <a:ext uri="{0D108BD9-81ED-4DB2-BD59-A6C34878D82A}">
                    <a16:rowId xmlns:a16="http://schemas.microsoft.com/office/drawing/2014/main" val="10003"/>
                  </a:ext>
                </a:extLst>
              </a:tr>
              <a:tr h="356235">
                <a:tc>
                  <a:txBody>
                    <a:bodyPr/>
                    <a:lstStyle/>
                    <a:p>
                      <a:pPr algn="ctr"/>
                      <a:r>
                        <a:rPr lang="en-US" dirty="0"/>
                        <a:t>15</a:t>
                      </a:r>
                    </a:p>
                  </a:txBody>
                  <a:tcPr/>
                </a:tc>
                <a:tc>
                  <a:txBody>
                    <a:bodyPr/>
                    <a:lstStyle/>
                    <a:p>
                      <a:pPr algn="ctr"/>
                      <a:r>
                        <a:rPr lang="en-US" dirty="0"/>
                        <a:t>$302,594</a:t>
                      </a:r>
                    </a:p>
                  </a:txBody>
                  <a:tcPr/>
                </a:tc>
                <a:tc>
                  <a:txBody>
                    <a:bodyPr/>
                    <a:lstStyle/>
                    <a:p>
                      <a:pPr algn="ctr"/>
                      <a:r>
                        <a:rPr lang="en-US" dirty="0"/>
                        <a:t>2.80%</a:t>
                      </a:r>
                    </a:p>
                  </a:txBody>
                  <a:tcPr/>
                </a:tc>
                <a:tc>
                  <a:txBody>
                    <a:bodyPr/>
                    <a:lstStyle/>
                    <a:p>
                      <a:pPr algn="ctr"/>
                      <a:r>
                        <a:rPr lang="en-US"/>
                        <a:t>$1,080,781</a:t>
                      </a:r>
                      <a:endParaRPr lang="en-US" dirty="0"/>
                    </a:p>
                  </a:txBody>
                  <a:tcPr/>
                </a:tc>
                <a:tc>
                  <a:txBody>
                    <a:bodyPr/>
                    <a:lstStyle/>
                    <a:p>
                      <a:pPr algn="ctr"/>
                      <a:r>
                        <a:rPr lang="en-US" dirty="0"/>
                        <a:t>11.90%</a:t>
                      </a:r>
                    </a:p>
                  </a:txBody>
                  <a:tcPr/>
                </a:tc>
                <a:extLst>
                  <a:ext uri="{0D108BD9-81ED-4DB2-BD59-A6C34878D82A}">
                    <a16:rowId xmlns:a16="http://schemas.microsoft.com/office/drawing/2014/main" val="10004"/>
                  </a:ext>
                </a:extLst>
              </a:tr>
              <a:tr h="356235">
                <a:tc>
                  <a:txBody>
                    <a:bodyPr/>
                    <a:lstStyle/>
                    <a:p>
                      <a:pPr algn="ctr"/>
                      <a:r>
                        <a:rPr lang="en-US" dirty="0"/>
                        <a:t>20</a:t>
                      </a:r>
                    </a:p>
                  </a:txBody>
                  <a:tcPr/>
                </a:tc>
                <a:tc>
                  <a:txBody>
                    <a:bodyPr/>
                    <a:lstStyle/>
                    <a:p>
                      <a:pPr algn="ctr"/>
                      <a:r>
                        <a:rPr lang="en-US" dirty="0"/>
                        <a:t>$401,934</a:t>
                      </a:r>
                    </a:p>
                  </a:txBody>
                  <a:tcPr/>
                </a:tc>
                <a:tc>
                  <a:txBody>
                    <a:bodyPr/>
                    <a:lstStyle/>
                    <a:p>
                      <a:pPr algn="ctr"/>
                      <a:r>
                        <a:rPr lang="en-US" dirty="0"/>
                        <a:t>3.55%</a:t>
                      </a:r>
                    </a:p>
                  </a:txBody>
                  <a:tcPr/>
                </a:tc>
                <a:tc>
                  <a:txBody>
                    <a:bodyPr/>
                    <a:lstStyle/>
                    <a:p>
                      <a:pPr algn="ctr"/>
                      <a:r>
                        <a:rPr lang="en-US"/>
                        <a:t>$1,080,781</a:t>
                      </a:r>
                      <a:endParaRPr lang="en-US" dirty="0"/>
                    </a:p>
                  </a:txBody>
                  <a:tcPr/>
                </a:tc>
                <a:tc>
                  <a:txBody>
                    <a:bodyPr/>
                    <a:lstStyle/>
                    <a:p>
                      <a:pPr algn="ctr"/>
                      <a:r>
                        <a:rPr lang="en-US" dirty="0"/>
                        <a:t>8.80%</a:t>
                      </a:r>
                    </a:p>
                  </a:txBody>
                  <a:tcPr/>
                </a:tc>
                <a:extLst>
                  <a:ext uri="{0D108BD9-81ED-4DB2-BD59-A6C34878D82A}">
                    <a16:rowId xmlns:a16="http://schemas.microsoft.com/office/drawing/2014/main" val="10005"/>
                  </a:ext>
                </a:extLst>
              </a:tr>
              <a:tr h="356235">
                <a:tc>
                  <a:txBody>
                    <a:bodyPr/>
                    <a:lstStyle/>
                    <a:p>
                      <a:pPr algn="ctr"/>
                      <a:r>
                        <a:rPr lang="en-US" dirty="0"/>
                        <a:t>25</a:t>
                      </a:r>
                    </a:p>
                  </a:txBody>
                  <a:tcPr/>
                </a:tc>
                <a:tc>
                  <a:txBody>
                    <a:bodyPr/>
                    <a:lstStyle/>
                    <a:p>
                      <a:pPr algn="ctr"/>
                      <a:r>
                        <a:rPr lang="en-US" dirty="0"/>
                        <a:t>$514,698</a:t>
                      </a:r>
                    </a:p>
                  </a:txBody>
                  <a:tcPr/>
                </a:tc>
                <a:tc>
                  <a:txBody>
                    <a:bodyPr/>
                    <a:lstStyle/>
                    <a:p>
                      <a:pPr algn="ctr"/>
                      <a:r>
                        <a:rPr lang="en-US" dirty="0"/>
                        <a:t>3.85%</a:t>
                      </a:r>
                    </a:p>
                  </a:txBody>
                  <a:tcPr/>
                </a:tc>
                <a:tc>
                  <a:txBody>
                    <a:bodyPr/>
                    <a:lstStyle/>
                    <a:p>
                      <a:pPr algn="ctr"/>
                      <a:r>
                        <a:rPr lang="en-US"/>
                        <a:t>$1,080,781</a:t>
                      </a:r>
                      <a:endParaRPr lang="en-US" dirty="0"/>
                    </a:p>
                  </a:txBody>
                  <a:tcPr/>
                </a:tc>
                <a:tc>
                  <a:txBody>
                    <a:bodyPr/>
                    <a:lstStyle/>
                    <a:p>
                      <a:pPr algn="ctr"/>
                      <a:r>
                        <a:rPr lang="en-US" dirty="0"/>
                        <a:t>6.98%</a:t>
                      </a:r>
                    </a:p>
                  </a:txBody>
                  <a:tcPr/>
                </a:tc>
                <a:extLst>
                  <a:ext uri="{0D108BD9-81ED-4DB2-BD59-A6C34878D82A}">
                    <a16:rowId xmlns:a16="http://schemas.microsoft.com/office/drawing/2014/main" val="10006"/>
                  </a:ext>
                </a:extLst>
              </a:tr>
              <a:tr h="356235">
                <a:tc>
                  <a:txBody>
                    <a:bodyPr/>
                    <a:lstStyle/>
                    <a:p>
                      <a:pPr algn="ctr"/>
                      <a:r>
                        <a:rPr lang="en-US" dirty="0"/>
                        <a:t>30</a:t>
                      </a:r>
                    </a:p>
                  </a:txBody>
                  <a:tcPr/>
                </a:tc>
                <a:tc>
                  <a:txBody>
                    <a:bodyPr/>
                    <a:lstStyle/>
                    <a:p>
                      <a:pPr algn="ctr"/>
                      <a:r>
                        <a:rPr lang="en-US" dirty="0"/>
                        <a:t>$629,963</a:t>
                      </a:r>
                    </a:p>
                  </a:txBody>
                  <a:tcPr/>
                </a:tc>
                <a:tc>
                  <a:txBody>
                    <a:bodyPr/>
                    <a:lstStyle/>
                    <a:p>
                      <a:pPr algn="ctr"/>
                      <a:r>
                        <a:rPr lang="en-US" dirty="0"/>
                        <a:t>3.90%</a:t>
                      </a:r>
                    </a:p>
                  </a:txBody>
                  <a:tcPr/>
                </a:tc>
                <a:tc>
                  <a:txBody>
                    <a:bodyPr/>
                    <a:lstStyle/>
                    <a:p>
                      <a:pPr algn="ctr"/>
                      <a:r>
                        <a:rPr lang="en-US"/>
                        <a:t>$1,080,781</a:t>
                      </a:r>
                      <a:endParaRPr lang="en-US" dirty="0"/>
                    </a:p>
                  </a:txBody>
                  <a:tcPr/>
                </a:tc>
                <a:tc>
                  <a:txBody>
                    <a:bodyPr/>
                    <a:lstStyle/>
                    <a:p>
                      <a:pPr algn="ctr"/>
                      <a:r>
                        <a:rPr lang="en-US" dirty="0"/>
                        <a:t>5.78%</a:t>
                      </a:r>
                    </a:p>
                  </a:txBody>
                  <a:tcPr/>
                </a:tc>
                <a:extLst>
                  <a:ext uri="{0D108BD9-81ED-4DB2-BD59-A6C34878D82A}">
                    <a16:rowId xmlns:a16="http://schemas.microsoft.com/office/drawing/2014/main" val="10007"/>
                  </a:ext>
                </a:extLst>
              </a:tr>
              <a:tr h="356235">
                <a:tc>
                  <a:txBody>
                    <a:bodyPr/>
                    <a:lstStyle/>
                    <a:p>
                      <a:pPr algn="ctr"/>
                      <a:r>
                        <a:rPr lang="en-US" dirty="0"/>
                        <a:t>35</a:t>
                      </a:r>
                    </a:p>
                  </a:txBody>
                  <a:tcPr/>
                </a:tc>
                <a:tc>
                  <a:txBody>
                    <a:bodyPr/>
                    <a:lstStyle/>
                    <a:p>
                      <a:pPr algn="ctr"/>
                      <a:r>
                        <a:rPr lang="en-US" dirty="0"/>
                        <a:t>$747,768</a:t>
                      </a:r>
                    </a:p>
                  </a:txBody>
                  <a:tcPr/>
                </a:tc>
                <a:tc>
                  <a:txBody>
                    <a:bodyPr/>
                    <a:lstStyle/>
                    <a:p>
                      <a:pPr algn="ctr"/>
                      <a:r>
                        <a:rPr lang="en-US" dirty="0"/>
                        <a:t>3.84%</a:t>
                      </a:r>
                    </a:p>
                  </a:txBody>
                  <a:tcPr/>
                </a:tc>
                <a:tc>
                  <a:txBody>
                    <a:bodyPr/>
                    <a:lstStyle/>
                    <a:p>
                      <a:pPr algn="ctr"/>
                      <a:r>
                        <a:rPr lang="en-US" dirty="0"/>
                        <a:t>$1,080,781</a:t>
                      </a:r>
                    </a:p>
                  </a:txBody>
                  <a:tcPr/>
                </a:tc>
                <a:tc>
                  <a:txBody>
                    <a:bodyPr/>
                    <a:lstStyle/>
                    <a:p>
                      <a:pPr algn="ctr"/>
                      <a:r>
                        <a:rPr lang="en-US" dirty="0"/>
                        <a:t>4.94%</a:t>
                      </a:r>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457200" y="4953000"/>
            <a:ext cx="8229600" cy="1066800"/>
          </a:xfrm>
          <a:prstGeom prst="rect">
            <a:avLst/>
          </a:prstGeom>
          <a:noFill/>
        </p:spPr>
        <p:txBody>
          <a:bodyPr wrap="square" rtlCol="0">
            <a:noAutofit/>
          </a:bodyPr>
          <a:lstStyle/>
          <a:p>
            <a:pPr>
              <a:lnSpc>
                <a:spcPct val="90000"/>
              </a:lnSpc>
            </a:pPr>
            <a:r>
              <a:rPr lang="en-US" sz="1100" dirty="0">
                <a:solidFill>
                  <a:schemeClr val="tx1"/>
                </a:solidFill>
              </a:rPr>
              <a:t>Illustration assumes Female 55 Standard NT using a 5yr payment from PDF and illustrating a level DB and 7% credited interest for all years. All values include the remaining PDF account value.</a:t>
            </a:r>
          </a:p>
          <a:p>
            <a:r>
              <a:rPr lang="en-US" sz="1100" dirty="0"/>
              <a:t>Hypothetical example is provided for illustrative purposes only. Character is fictional and not an actual Allianz client. Based on historical performance, the allocation options, had they been available, would have resulted in a wide range of interest rates. Some would have exceeded 7.00% and some would have been less than this. Using the guaranteed minimum rate of 0.1%, the policy would lapse in year 15.</a:t>
            </a:r>
          </a:p>
          <a:p>
            <a:r>
              <a:rPr lang="en-US" sz="1100" dirty="0"/>
              <a:t>Keep in mind that different time periods and different indexes would produce higher or lower averages. The interest rate credited is based on the caps or participation rates in the policy and is subject to change on any policy anniversary based on several external factors including, but not limited to, market volatility, short-term interest rates, and long-term interest yields.</a:t>
            </a:r>
          </a:p>
        </p:txBody>
      </p:sp>
    </p:spTree>
    <p:extLst>
      <p:ext uri="{BB962C8B-B14F-4D97-AF65-F5344CB8AC3E}">
        <p14:creationId xmlns:p14="http://schemas.microsoft.com/office/powerpoint/2010/main" val="108811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nerSo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384" y="1420906"/>
            <a:ext cx="42211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781534" y="645917"/>
            <a:ext cx="4403924" cy="530673"/>
          </a:xfrm>
        </p:spPr>
        <p:txBody>
          <a:bodyPr>
            <a:noAutofit/>
          </a:bodyPr>
          <a:lstStyle/>
          <a:p>
            <a:r>
              <a:rPr lang="en-US" dirty="0">
                <a:solidFill>
                  <a:schemeClr val="bg2"/>
                </a:solidFill>
              </a:rPr>
              <a:t>Business Owner &amp; Executive Solutions: Planning Opportunities</a:t>
            </a:r>
          </a:p>
        </p:txBody>
      </p:sp>
      <p:sp>
        <p:nvSpPr>
          <p:cNvPr id="2" name="Rectangle 1"/>
          <p:cNvSpPr/>
          <p:nvPr/>
        </p:nvSpPr>
        <p:spPr>
          <a:xfrm>
            <a:off x="3891703" y="1669364"/>
            <a:ext cx="1192193" cy="752355"/>
          </a:xfrm>
          <a:prstGeom prst="rect">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0285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12800"/>
          </a:xfrm>
        </p:spPr>
        <p:txBody>
          <a:bodyPr/>
          <a:lstStyle/>
          <a:p>
            <a:r>
              <a:rPr lang="en-US" dirty="0"/>
              <a:t>Another Option using FIUL</a:t>
            </a:r>
          </a:p>
        </p:txBody>
      </p:sp>
      <p:sp>
        <p:nvSpPr>
          <p:cNvPr id="3" name="Slide Number Placeholder 2"/>
          <p:cNvSpPr>
            <a:spLocks noGrp="1"/>
          </p:cNvSpPr>
          <p:nvPr>
            <p:ph type="sldNum" sz="quarter" idx="12"/>
          </p:nvPr>
        </p:nvSpPr>
        <p:spPr/>
        <p:txBody>
          <a:bodyPr/>
          <a:lstStyle/>
          <a:p>
            <a:fld id="{67FC5CDF-15F9-4054-9F50-C9080AAD3281}" type="slidenum">
              <a:rPr lang="en-US" smtClean="0"/>
              <a:t>140</a:t>
            </a:fld>
            <a:endParaRPr lang="en-US"/>
          </a:p>
        </p:txBody>
      </p:sp>
      <p:sp>
        <p:nvSpPr>
          <p:cNvPr id="4" name="Text Placeholder 3"/>
          <p:cNvSpPr>
            <a:spLocks noGrp="1"/>
          </p:cNvSpPr>
          <p:nvPr>
            <p:ph type="body" sz="quarter" idx="14"/>
          </p:nvPr>
        </p:nvSpPr>
        <p:spPr/>
        <p:txBody>
          <a:bodyPr>
            <a:normAutofit fontScale="77500" lnSpcReduction="20000"/>
          </a:bodyPr>
          <a:lstStyle/>
          <a:p>
            <a:endParaRPr lang="en-US"/>
          </a:p>
        </p:txBody>
      </p:sp>
      <p:sp>
        <p:nvSpPr>
          <p:cNvPr id="5" name="TextBox 4"/>
          <p:cNvSpPr txBox="1"/>
          <p:nvPr/>
        </p:nvSpPr>
        <p:spPr>
          <a:xfrm>
            <a:off x="381000" y="990600"/>
            <a:ext cx="8382000" cy="373380"/>
          </a:xfrm>
          <a:prstGeom prst="rect">
            <a:avLst/>
          </a:prstGeom>
          <a:noFill/>
        </p:spPr>
        <p:txBody>
          <a:bodyPr wrap="square" rtlCol="0">
            <a:noAutofit/>
          </a:bodyPr>
          <a:lstStyle/>
          <a:p>
            <a:pPr algn="ctr">
              <a:lnSpc>
                <a:spcPct val="90000"/>
              </a:lnSpc>
            </a:pPr>
            <a:r>
              <a:rPr lang="en-US" sz="2400" b="1" dirty="0"/>
              <a:t>Allianz Life Pro+, non-guaranteed 7.00%, B to A switch in year 7</a:t>
            </a:r>
            <a:endParaRPr lang="en-US" sz="2400" b="1" dirty="0">
              <a:solidFill>
                <a:schemeClr val="tx1"/>
              </a:solidFill>
            </a:endParaRPr>
          </a:p>
        </p:txBody>
      </p:sp>
      <p:graphicFrame>
        <p:nvGraphicFramePr>
          <p:cNvPr id="6" name="Table 5"/>
          <p:cNvGraphicFramePr>
            <a:graphicFrameLocks noGrp="1"/>
          </p:cNvGraphicFramePr>
          <p:nvPr>
            <p:extLst/>
          </p:nvPr>
        </p:nvGraphicFramePr>
        <p:xfrm>
          <a:off x="1257299" y="1468755"/>
          <a:ext cx="6629402" cy="3505200"/>
        </p:xfrm>
        <a:graphic>
          <a:graphicData uri="http://schemas.openxmlformats.org/drawingml/2006/table">
            <a:tbl>
              <a:tblPr firstRow="1" bandRow="1">
                <a:tableStyleId>{5C22544A-7EE6-4342-B048-85BDC9FD1C3A}</a:tableStyleId>
              </a:tblPr>
              <a:tblGrid>
                <a:gridCol w="662940">
                  <a:extLst>
                    <a:ext uri="{9D8B030D-6E8A-4147-A177-3AD203B41FA5}">
                      <a16:colId xmlns:a16="http://schemas.microsoft.com/office/drawing/2014/main" val="20000"/>
                    </a:ext>
                  </a:extLst>
                </a:gridCol>
                <a:gridCol w="1546862">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56235">
                <a:tc>
                  <a:txBody>
                    <a:bodyPr/>
                    <a:lstStyle/>
                    <a:p>
                      <a:pPr algn="ctr"/>
                      <a:r>
                        <a:rPr lang="en-US" sz="1600" dirty="0">
                          <a:solidFill>
                            <a:schemeClr val="bg2"/>
                          </a:solidFill>
                        </a:rPr>
                        <a:t>EOY</a:t>
                      </a:r>
                    </a:p>
                  </a:txBody>
                  <a:tcPr>
                    <a:solidFill>
                      <a:srgbClr val="98002E"/>
                    </a:solidFill>
                  </a:tcPr>
                </a:tc>
                <a:tc>
                  <a:txBody>
                    <a:bodyPr/>
                    <a:lstStyle/>
                    <a:p>
                      <a:pPr algn="ctr"/>
                      <a:r>
                        <a:rPr lang="en-US" sz="1600" dirty="0">
                          <a:solidFill>
                            <a:schemeClr val="bg2"/>
                          </a:solidFill>
                        </a:rPr>
                        <a:t>Surrender value w/PDF</a:t>
                      </a:r>
                    </a:p>
                  </a:txBody>
                  <a:tcPr>
                    <a:solidFill>
                      <a:srgbClr val="98002E"/>
                    </a:solidFill>
                  </a:tcPr>
                </a:tc>
                <a:tc>
                  <a:txBody>
                    <a:bodyPr/>
                    <a:lstStyle/>
                    <a:p>
                      <a:pPr algn="ctr"/>
                      <a:r>
                        <a:rPr lang="en-US" sz="1600" dirty="0">
                          <a:solidFill>
                            <a:schemeClr val="bg2"/>
                          </a:solidFill>
                        </a:rPr>
                        <a:t>Surrender</a:t>
                      </a:r>
                      <a:r>
                        <a:rPr lang="en-US" sz="1600" baseline="0" dirty="0">
                          <a:solidFill>
                            <a:schemeClr val="bg2"/>
                          </a:solidFill>
                        </a:rPr>
                        <a:t> value IRR</a:t>
                      </a:r>
                      <a:endParaRPr lang="en-US" sz="1600" dirty="0">
                        <a:solidFill>
                          <a:schemeClr val="bg2"/>
                        </a:solidFill>
                      </a:endParaRPr>
                    </a:p>
                  </a:txBody>
                  <a:tcPr>
                    <a:solidFill>
                      <a:srgbClr val="98002E"/>
                    </a:solidFill>
                  </a:tcPr>
                </a:tc>
                <a:tc>
                  <a:txBody>
                    <a:bodyPr/>
                    <a:lstStyle/>
                    <a:p>
                      <a:pPr algn="ctr"/>
                      <a:r>
                        <a:rPr lang="en-US" sz="1600" dirty="0">
                          <a:solidFill>
                            <a:schemeClr val="bg2"/>
                          </a:solidFill>
                        </a:rPr>
                        <a:t>Death Benefit w/PDF</a:t>
                      </a:r>
                    </a:p>
                  </a:txBody>
                  <a:tcPr>
                    <a:solidFill>
                      <a:srgbClr val="98002E"/>
                    </a:solidFill>
                  </a:tcPr>
                </a:tc>
                <a:tc>
                  <a:txBody>
                    <a:bodyPr/>
                    <a:lstStyle/>
                    <a:p>
                      <a:pPr algn="ctr"/>
                      <a:r>
                        <a:rPr lang="en-US" sz="1600" dirty="0">
                          <a:solidFill>
                            <a:schemeClr val="bg2"/>
                          </a:solidFill>
                        </a:rPr>
                        <a:t>Death Benefit IRR</a:t>
                      </a:r>
                    </a:p>
                  </a:txBody>
                  <a:tcPr>
                    <a:solidFill>
                      <a:srgbClr val="98002E"/>
                    </a:solidFill>
                  </a:tcPr>
                </a:tc>
                <a:extLst>
                  <a:ext uri="{0D108BD9-81ED-4DB2-BD59-A6C34878D82A}">
                    <a16:rowId xmlns:a16="http://schemas.microsoft.com/office/drawing/2014/main" val="10000"/>
                  </a:ext>
                </a:extLst>
              </a:tr>
              <a:tr h="356235">
                <a:tc>
                  <a:txBody>
                    <a:bodyPr/>
                    <a:lstStyle/>
                    <a:p>
                      <a:pPr algn="ctr"/>
                      <a:r>
                        <a:rPr lang="en-US" dirty="0"/>
                        <a:t>1</a:t>
                      </a:r>
                    </a:p>
                  </a:txBody>
                  <a:tcPr/>
                </a:tc>
                <a:tc>
                  <a:txBody>
                    <a:bodyPr/>
                    <a:lstStyle/>
                    <a:p>
                      <a:pPr algn="ctr"/>
                      <a:r>
                        <a:rPr lang="en-US" dirty="0"/>
                        <a:t>$168,118</a:t>
                      </a:r>
                    </a:p>
                  </a:txBody>
                  <a:tcPr/>
                </a:tc>
                <a:tc>
                  <a:txBody>
                    <a:bodyPr/>
                    <a:lstStyle/>
                    <a:p>
                      <a:pPr algn="ctr"/>
                      <a:r>
                        <a:rPr lang="en-US" dirty="0"/>
                        <a:t>-15.94%</a:t>
                      </a:r>
                    </a:p>
                  </a:txBody>
                  <a:tcPr/>
                </a:tc>
                <a:tc>
                  <a:txBody>
                    <a:bodyPr/>
                    <a:lstStyle/>
                    <a:p>
                      <a:pPr algn="ctr"/>
                      <a:r>
                        <a:rPr lang="en-US" dirty="0"/>
                        <a:t>$920,406</a:t>
                      </a:r>
                    </a:p>
                  </a:txBody>
                  <a:tcPr/>
                </a:tc>
                <a:tc>
                  <a:txBody>
                    <a:bodyPr/>
                    <a:lstStyle/>
                    <a:p>
                      <a:pPr algn="ctr"/>
                      <a:r>
                        <a:rPr lang="en-US" dirty="0"/>
                        <a:t>360.20%</a:t>
                      </a:r>
                    </a:p>
                  </a:txBody>
                  <a:tcPr/>
                </a:tc>
                <a:extLst>
                  <a:ext uri="{0D108BD9-81ED-4DB2-BD59-A6C34878D82A}">
                    <a16:rowId xmlns:a16="http://schemas.microsoft.com/office/drawing/2014/main" val="10001"/>
                  </a:ext>
                </a:extLst>
              </a:tr>
              <a:tr h="356235">
                <a:tc>
                  <a:txBody>
                    <a:bodyPr/>
                    <a:lstStyle/>
                    <a:p>
                      <a:pPr algn="ctr"/>
                      <a:r>
                        <a:rPr lang="en-US" dirty="0"/>
                        <a:t>5</a:t>
                      </a:r>
                    </a:p>
                  </a:txBody>
                  <a:tcPr/>
                </a:tc>
                <a:tc>
                  <a:txBody>
                    <a:bodyPr/>
                    <a:lstStyle/>
                    <a:p>
                      <a:pPr algn="ctr"/>
                      <a:r>
                        <a:rPr lang="en-US" dirty="0"/>
                        <a:t>$181,362</a:t>
                      </a:r>
                    </a:p>
                  </a:txBody>
                  <a:tcPr/>
                </a:tc>
                <a:tc>
                  <a:txBody>
                    <a:bodyPr/>
                    <a:lstStyle/>
                    <a:p>
                      <a:pPr algn="ctr"/>
                      <a:r>
                        <a:rPr lang="en-US" dirty="0"/>
                        <a:t>-1.94%</a:t>
                      </a:r>
                    </a:p>
                  </a:txBody>
                  <a:tcPr/>
                </a:tc>
                <a:tc>
                  <a:txBody>
                    <a:bodyPr/>
                    <a:lstStyle/>
                    <a:p>
                      <a:pPr algn="ctr"/>
                      <a:r>
                        <a:rPr lang="en-US" dirty="0"/>
                        <a:t>$931,733</a:t>
                      </a:r>
                    </a:p>
                  </a:txBody>
                  <a:tcPr/>
                </a:tc>
                <a:tc>
                  <a:txBody>
                    <a:bodyPr/>
                    <a:lstStyle/>
                    <a:p>
                      <a:pPr algn="ctr"/>
                      <a:r>
                        <a:rPr lang="en-US" dirty="0"/>
                        <a:t>36.04%</a:t>
                      </a:r>
                    </a:p>
                  </a:txBody>
                  <a:tcPr/>
                </a:tc>
                <a:extLst>
                  <a:ext uri="{0D108BD9-81ED-4DB2-BD59-A6C34878D82A}">
                    <a16:rowId xmlns:a16="http://schemas.microsoft.com/office/drawing/2014/main" val="10002"/>
                  </a:ext>
                </a:extLst>
              </a:tr>
              <a:tr h="356235">
                <a:tc>
                  <a:txBody>
                    <a:bodyPr/>
                    <a:lstStyle/>
                    <a:p>
                      <a:pPr algn="ctr"/>
                      <a:r>
                        <a:rPr lang="en-US" dirty="0"/>
                        <a:t>10</a:t>
                      </a:r>
                    </a:p>
                  </a:txBody>
                  <a:tcPr/>
                </a:tc>
                <a:tc>
                  <a:txBody>
                    <a:bodyPr/>
                    <a:lstStyle/>
                    <a:p>
                      <a:pPr algn="ctr"/>
                      <a:r>
                        <a:rPr lang="en-US" dirty="0"/>
                        <a:t>$251,573</a:t>
                      </a:r>
                    </a:p>
                  </a:txBody>
                  <a:tcPr/>
                </a:tc>
                <a:tc>
                  <a:txBody>
                    <a:bodyPr/>
                    <a:lstStyle/>
                    <a:p>
                      <a:pPr algn="ctr"/>
                      <a:r>
                        <a:rPr lang="en-US" dirty="0"/>
                        <a:t>2.32%</a:t>
                      </a:r>
                    </a:p>
                  </a:txBody>
                  <a:tcPr/>
                </a:tc>
                <a:tc>
                  <a:txBody>
                    <a:bodyPr/>
                    <a:lstStyle/>
                    <a:p>
                      <a:pPr algn="ctr"/>
                      <a:r>
                        <a:rPr lang="en-US" dirty="0"/>
                        <a:t>$726,154 </a:t>
                      </a:r>
                    </a:p>
                  </a:txBody>
                  <a:tcPr/>
                </a:tc>
                <a:tc>
                  <a:txBody>
                    <a:bodyPr/>
                    <a:lstStyle/>
                    <a:p>
                      <a:pPr algn="ctr"/>
                      <a:r>
                        <a:rPr lang="en-US" dirty="0"/>
                        <a:t>13.76%</a:t>
                      </a:r>
                    </a:p>
                  </a:txBody>
                  <a:tcPr/>
                </a:tc>
                <a:extLst>
                  <a:ext uri="{0D108BD9-81ED-4DB2-BD59-A6C34878D82A}">
                    <a16:rowId xmlns:a16="http://schemas.microsoft.com/office/drawing/2014/main" val="10003"/>
                  </a:ext>
                </a:extLst>
              </a:tr>
              <a:tr h="356235">
                <a:tc>
                  <a:txBody>
                    <a:bodyPr/>
                    <a:lstStyle/>
                    <a:p>
                      <a:pPr algn="ctr"/>
                      <a:r>
                        <a:rPr lang="en-US" dirty="0"/>
                        <a:t>15</a:t>
                      </a:r>
                    </a:p>
                  </a:txBody>
                  <a:tcPr/>
                </a:tc>
                <a:tc>
                  <a:txBody>
                    <a:bodyPr/>
                    <a:lstStyle/>
                    <a:p>
                      <a:pPr algn="ctr"/>
                      <a:r>
                        <a:rPr lang="en-US" dirty="0"/>
                        <a:t>$361,845</a:t>
                      </a:r>
                    </a:p>
                  </a:txBody>
                  <a:tcPr/>
                </a:tc>
                <a:tc>
                  <a:txBody>
                    <a:bodyPr/>
                    <a:lstStyle/>
                    <a:p>
                      <a:pPr algn="ctr"/>
                      <a:r>
                        <a:rPr lang="en-US" dirty="0"/>
                        <a:t>4.03%</a:t>
                      </a:r>
                    </a:p>
                  </a:txBody>
                  <a:tcPr/>
                </a:tc>
                <a:tc>
                  <a:txBody>
                    <a:bodyPr/>
                    <a:lstStyle/>
                    <a:p>
                      <a:pPr algn="ctr"/>
                      <a:r>
                        <a:rPr lang="en-US" dirty="0"/>
                        <a:t>$726,154 </a:t>
                      </a:r>
                    </a:p>
                  </a:txBody>
                  <a:tcPr/>
                </a:tc>
                <a:tc>
                  <a:txBody>
                    <a:bodyPr/>
                    <a:lstStyle/>
                    <a:p>
                      <a:pPr algn="ctr"/>
                      <a:r>
                        <a:rPr lang="en-US" dirty="0"/>
                        <a:t>8.89%</a:t>
                      </a:r>
                    </a:p>
                  </a:txBody>
                  <a:tcPr/>
                </a:tc>
                <a:extLst>
                  <a:ext uri="{0D108BD9-81ED-4DB2-BD59-A6C34878D82A}">
                    <a16:rowId xmlns:a16="http://schemas.microsoft.com/office/drawing/2014/main" val="10004"/>
                  </a:ext>
                </a:extLst>
              </a:tr>
              <a:tr h="356235">
                <a:tc>
                  <a:txBody>
                    <a:bodyPr/>
                    <a:lstStyle/>
                    <a:p>
                      <a:pPr algn="ctr"/>
                      <a:r>
                        <a:rPr lang="en-US" dirty="0"/>
                        <a:t>20</a:t>
                      </a:r>
                    </a:p>
                  </a:txBody>
                  <a:tcPr/>
                </a:tc>
                <a:tc>
                  <a:txBody>
                    <a:bodyPr/>
                    <a:lstStyle/>
                    <a:p>
                      <a:pPr algn="ctr"/>
                      <a:r>
                        <a:rPr lang="en-US" dirty="0"/>
                        <a:t>$513,562</a:t>
                      </a:r>
                    </a:p>
                  </a:txBody>
                  <a:tcPr/>
                </a:tc>
                <a:tc>
                  <a:txBody>
                    <a:bodyPr/>
                    <a:lstStyle/>
                    <a:p>
                      <a:pPr algn="ctr"/>
                      <a:r>
                        <a:rPr lang="en-US" dirty="0"/>
                        <a:t>4.83%</a:t>
                      </a:r>
                    </a:p>
                  </a:txBody>
                  <a:tcPr/>
                </a:tc>
                <a:tc>
                  <a:txBody>
                    <a:bodyPr/>
                    <a:lstStyle/>
                    <a:p>
                      <a:pPr algn="ctr"/>
                      <a:r>
                        <a:rPr lang="en-US" dirty="0"/>
                        <a:t>$726,154 </a:t>
                      </a:r>
                    </a:p>
                  </a:txBody>
                  <a:tcPr/>
                </a:tc>
                <a:tc>
                  <a:txBody>
                    <a:bodyPr/>
                    <a:lstStyle/>
                    <a:p>
                      <a:pPr algn="ctr"/>
                      <a:r>
                        <a:rPr lang="en-US" dirty="0"/>
                        <a:t>6.66%</a:t>
                      </a:r>
                    </a:p>
                  </a:txBody>
                  <a:tcPr/>
                </a:tc>
                <a:extLst>
                  <a:ext uri="{0D108BD9-81ED-4DB2-BD59-A6C34878D82A}">
                    <a16:rowId xmlns:a16="http://schemas.microsoft.com/office/drawing/2014/main" val="10005"/>
                  </a:ext>
                </a:extLst>
              </a:tr>
              <a:tr h="356235">
                <a:tc>
                  <a:txBody>
                    <a:bodyPr/>
                    <a:lstStyle/>
                    <a:p>
                      <a:pPr algn="ctr"/>
                      <a:r>
                        <a:rPr lang="en-US" dirty="0"/>
                        <a:t>25</a:t>
                      </a:r>
                    </a:p>
                  </a:txBody>
                  <a:tcPr/>
                </a:tc>
                <a:tc>
                  <a:txBody>
                    <a:bodyPr/>
                    <a:lstStyle/>
                    <a:p>
                      <a:pPr algn="ctr"/>
                      <a:r>
                        <a:rPr lang="en-US" dirty="0"/>
                        <a:t>$740,527</a:t>
                      </a:r>
                    </a:p>
                  </a:txBody>
                  <a:tcPr/>
                </a:tc>
                <a:tc>
                  <a:txBody>
                    <a:bodyPr/>
                    <a:lstStyle/>
                    <a:p>
                      <a:pPr algn="ctr"/>
                      <a:r>
                        <a:rPr lang="en-US" dirty="0"/>
                        <a:t>5.38%</a:t>
                      </a:r>
                    </a:p>
                  </a:txBody>
                  <a:tcPr/>
                </a:tc>
                <a:tc>
                  <a:txBody>
                    <a:bodyPr/>
                    <a:lstStyle/>
                    <a:p>
                      <a:pPr algn="ctr"/>
                      <a:r>
                        <a:rPr lang="en-US" dirty="0"/>
                        <a:t>$777,553 </a:t>
                      </a:r>
                    </a:p>
                  </a:txBody>
                  <a:tcPr/>
                </a:tc>
                <a:tc>
                  <a:txBody>
                    <a:bodyPr/>
                    <a:lstStyle/>
                    <a:p>
                      <a:pPr algn="ctr"/>
                      <a:r>
                        <a:rPr lang="en-US" dirty="0"/>
                        <a:t>5.58%</a:t>
                      </a:r>
                    </a:p>
                  </a:txBody>
                  <a:tcPr/>
                </a:tc>
                <a:extLst>
                  <a:ext uri="{0D108BD9-81ED-4DB2-BD59-A6C34878D82A}">
                    <a16:rowId xmlns:a16="http://schemas.microsoft.com/office/drawing/2014/main" val="10006"/>
                  </a:ext>
                </a:extLst>
              </a:tr>
              <a:tr h="356235">
                <a:tc>
                  <a:txBody>
                    <a:bodyPr/>
                    <a:lstStyle/>
                    <a:p>
                      <a:pPr algn="ctr"/>
                      <a:r>
                        <a:rPr lang="en-US" dirty="0"/>
                        <a:t>30</a:t>
                      </a:r>
                    </a:p>
                  </a:txBody>
                  <a:tcPr/>
                </a:tc>
                <a:tc>
                  <a:txBody>
                    <a:bodyPr/>
                    <a:lstStyle/>
                    <a:p>
                      <a:pPr algn="ctr"/>
                      <a:r>
                        <a:rPr lang="en-US" dirty="0"/>
                        <a:t>$1,079,447</a:t>
                      </a:r>
                    </a:p>
                  </a:txBody>
                  <a:tcPr/>
                </a:tc>
                <a:tc>
                  <a:txBody>
                    <a:bodyPr/>
                    <a:lstStyle/>
                    <a:p>
                      <a:pPr algn="ctr"/>
                      <a:r>
                        <a:rPr lang="en-US" dirty="0"/>
                        <a:t>5.78%</a:t>
                      </a:r>
                    </a:p>
                  </a:txBody>
                  <a:tcPr/>
                </a:tc>
                <a:tc>
                  <a:txBody>
                    <a:bodyPr/>
                    <a:lstStyle/>
                    <a:p>
                      <a:pPr algn="ctr"/>
                      <a:r>
                        <a:rPr lang="en-US"/>
                        <a:t>$1,133,450 </a:t>
                      </a:r>
                      <a:endParaRPr lang="en-US" dirty="0"/>
                    </a:p>
                  </a:txBody>
                  <a:tcPr/>
                </a:tc>
                <a:tc>
                  <a:txBody>
                    <a:bodyPr/>
                    <a:lstStyle/>
                    <a:p>
                      <a:pPr algn="ctr"/>
                      <a:r>
                        <a:rPr lang="en-US" dirty="0"/>
                        <a:t>5.95%</a:t>
                      </a:r>
                    </a:p>
                  </a:txBody>
                  <a:tcPr/>
                </a:tc>
                <a:extLst>
                  <a:ext uri="{0D108BD9-81ED-4DB2-BD59-A6C34878D82A}">
                    <a16:rowId xmlns:a16="http://schemas.microsoft.com/office/drawing/2014/main" val="10007"/>
                  </a:ext>
                </a:extLst>
              </a:tr>
              <a:tr h="356235">
                <a:tc>
                  <a:txBody>
                    <a:bodyPr/>
                    <a:lstStyle/>
                    <a:p>
                      <a:pPr algn="ctr"/>
                      <a:r>
                        <a:rPr lang="en-US" dirty="0"/>
                        <a:t>35</a:t>
                      </a:r>
                    </a:p>
                  </a:txBody>
                  <a:tcPr/>
                </a:tc>
                <a:tc>
                  <a:txBody>
                    <a:bodyPr/>
                    <a:lstStyle/>
                    <a:p>
                      <a:pPr algn="ctr"/>
                      <a:r>
                        <a:rPr lang="en-US" dirty="0"/>
                        <a:t>$1,561,877</a:t>
                      </a:r>
                    </a:p>
                  </a:txBody>
                  <a:tcPr/>
                </a:tc>
                <a:tc>
                  <a:txBody>
                    <a:bodyPr/>
                    <a:lstStyle/>
                    <a:p>
                      <a:pPr algn="ctr"/>
                      <a:r>
                        <a:rPr lang="en-US" dirty="0"/>
                        <a:t>6.05%</a:t>
                      </a:r>
                    </a:p>
                  </a:txBody>
                  <a:tcPr/>
                </a:tc>
                <a:tc>
                  <a:txBody>
                    <a:bodyPr/>
                    <a:lstStyle/>
                    <a:p>
                      <a:pPr algn="ctr"/>
                      <a:r>
                        <a:rPr lang="en-US" dirty="0"/>
                        <a:t>$1,639,971 </a:t>
                      </a:r>
                    </a:p>
                  </a:txBody>
                  <a:tcPr/>
                </a:tc>
                <a:tc>
                  <a:txBody>
                    <a:bodyPr/>
                    <a:lstStyle/>
                    <a:p>
                      <a:pPr algn="ctr"/>
                      <a:r>
                        <a:rPr lang="en-US" dirty="0"/>
                        <a:t>6.20%</a:t>
                      </a:r>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381000" y="4953000"/>
            <a:ext cx="8382000" cy="1244958"/>
          </a:xfrm>
          <a:prstGeom prst="rect">
            <a:avLst/>
          </a:prstGeom>
          <a:noFill/>
        </p:spPr>
        <p:txBody>
          <a:bodyPr wrap="square" rtlCol="0">
            <a:noAutofit/>
          </a:bodyPr>
          <a:lstStyle/>
          <a:p>
            <a:pPr>
              <a:lnSpc>
                <a:spcPct val="90000"/>
              </a:lnSpc>
            </a:pPr>
            <a:r>
              <a:rPr lang="en-US" sz="1100" dirty="0">
                <a:solidFill>
                  <a:schemeClr val="tx1"/>
                </a:solidFill>
              </a:rPr>
              <a:t>Illustration assumes Female 55 Standard NT using </a:t>
            </a:r>
            <a:r>
              <a:rPr lang="en-US" sz="1100">
                <a:solidFill>
                  <a:schemeClr val="tx1"/>
                </a:solidFill>
              </a:rPr>
              <a:t>a 5yr </a:t>
            </a:r>
            <a:r>
              <a:rPr lang="en-US" sz="1100" dirty="0">
                <a:solidFill>
                  <a:schemeClr val="tx1"/>
                </a:solidFill>
              </a:rPr>
              <a:t>payment from PDF and illustrating an increasing DB and 7% credited interest for all years. The Death Benefit is switched to </a:t>
            </a:r>
            <a:r>
              <a:rPr lang="en-US" sz="1100" dirty="0"/>
              <a:t>Level in yr. 7.  </a:t>
            </a:r>
            <a:r>
              <a:rPr lang="en-US" sz="1100" dirty="0">
                <a:solidFill>
                  <a:schemeClr val="tx1"/>
                </a:solidFill>
              </a:rPr>
              <a:t>All values include the remaining PDF account value.</a:t>
            </a:r>
          </a:p>
          <a:p>
            <a:r>
              <a:rPr lang="en-US" sz="1100" dirty="0"/>
              <a:t>Hypothetical example is provided for illustrative purposes only. Character is fictional and not an actual Allianz client. Based on historical performance, the allocation options, had they been available, would have resulted in a wide range of interest rates. Some would have exceeded 7.00% and some would have been less than this with the guaranteed interest rate being 0.1%. Using the guaranteed minimum interest rate of 0.1%, the policy would lapse in year 19.</a:t>
            </a:r>
          </a:p>
          <a:p>
            <a:r>
              <a:rPr lang="en-US" sz="1100" dirty="0"/>
              <a:t>Keep in mind that different time periods and different indexes would produce higher or lower averages. The interest rate credited is based on the caps or participation rates in the policy and is subject to change on any policy anniversary based on several external factors including, but not limited to, market volatility, short-term interest rates, and long-term interest yields.</a:t>
            </a:r>
          </a:p>
          <a:p>
            <a:pPr>
              <a:lnSpc>
                <a:spcPct val="90000"/>
              </a:lnSpc>
            </a:pPr>
            <a:endParaRPr lang="en-US" sz="1100" dirty="0">
              <a:solidFill>
                <a:schemeClr val="tx1"/>
              </a:solidFill>
            </a:endParaRPr>
          </a:p>
        </p:txBody>
      </p:sp>
    </p:spTree>
    <p:extLst>
      <p:ext uri="{BB962C8B-B14F-4D97-AF65-F5344CB8AC3E}">
        <p14:creationId xmlns:p14="http://schemas.microsoft.com/office/powerpoint/2010/main" val="23941487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ormAutofit fontScale="55000" lnSpcReduction="20000"/>
          </a:bodyPr>
          <a:lstStyle/>
          <a:p>
            <a:r>
              <a:rPr lang="en-US" dirty="0"/>
              <a:t>PPT-239 R-12/2015</a:t>
            </a:r>
          </a:p>
        </p:txBody>
      </p:sp>
      <p:sp>
        <p:nvSpPr>
          <p:cNvPr id="9" name="Title 3"/>
          <p:cNvSpPr>
            <a:spLocks noGrp="1"/>
          </p:cNvSpPr>
          <p:nvPr>
            <p:ph type="ctrTitle"/>
          </p:nvPr>
        </p:nvSpPr>
        <p:spPr>
          <a:xfrm>
            <a:off x="685800" y="990600"/>
            <a:ext cx="3849688" cy="2390775"/>
          </a:xfrm>
        </p:spPr>
        <p:txBody>
          <a:bodyPr/>
          <a:lstStyle/>
          <a:p>
            <a:pPr eaLnBrk="1" hangingPunct="1"/>
            <a:br>
              <a:rPr lang="en-US" altLang="en-US" sz="4000" dirty="0"/>
            </a:br>
            <a:r>
              <a:rPr lang="en-US" altLang="en-US" sz="4000" dirty="0"/>
              <a:t>Executive Compensation Strategies</a:t>
            </a:r>
          </a:p>
        </p:txBody>
      </p:sp>
      <p:sp>
        <p:nvSpPr>
          <p:cNvPr id="10" name="Subtitle 4"/>
          <p:cNvSpPr>
            <a:spLocks noGrp="1"/>
          </p:cNvSpPr>
          <p:nvPr>
            <p:ph type="subTitle" idx="1"/>
          </p:nvPr>
        </p:nvSpPr>
        <p:spPr/>
        <p:txBody>
          <a:bodyPr/>
          <a:lstStyle/>
          <a:p>
            <a:pPr eaLnBrk="1" hangingPunct="1"/>
            <a:r>
              <a:rPr lang="en-US" altLang="en-US" dirty="0"/>
              <a:t>An introduction to small-business owners</a:t>
            </a:r>
          </a:p>
        </p:txBody>
      </p:sp>
    </p:spTree>
    <p:extLst>
      <p:ext uri="{BB962C8B-B14F-4D97-AF65-F5344CB8AC3E}">
        <p14:creationId xmlns:p14="http://schemas.microsoft.com/office/powerpoint/2010/main" val="26379456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4"/>
          </p:nvPr>
        </p:nvSpPr>
        <p:spPr>
          <a:solidFill>
            <a:srgbClr val="98002E"/>
          </a:solidFill>
        </p:spPr>
        <p:txBody>
          <a:bodyPr/>
          <a:lstStyle/>
          <a:p>
            <a:endParaRPr lang="en-US" dirty="0"/>
          </a:p>
        </p:txBody>
      </p:sp>
      <p:sp>
        <p:nvSpPr>
          <p:cNvPr id="8" name="Content Placeholder 7"/>
          <p:cNvSpPr>
            <a:spLocks noGrp="1"/>
          </p:cNvSpPr>
          <p:nvPr>
            <p:ph idx="1"/>
          </p:nvPr>
        </p:nvSpPr>
        <p:spPr/>
        <p:txBody>
          <a:bodyPr>
            <a:normAutofit fontScale="85000" lnSpcReduction="10000"/>
          </a:bodyPr>
          <a:lstStyle/>
          <a:p>
            <a:pPr marL="342900" lvl="1" indent="-342900">
              <a:buFont typeface="Wingdings" panose="05000000000000000000" pitchFamily="2" charset="2"/>
              <a:buChar char="§"/>
            </a:pPr>
            <a:r>
              <a:rPr lang="en-US" dirty="0"/>
              <a:t>Bonus is paid by employer as  premium on a life insurance policy for key employee</a:t>
            </a:r>
          </a:p>
          <a:p>
            <a:pPr marL="342900" lvl="1" indent="-342900">
              <a:buFont typeface="Wingdings" panose="05000000000000000000" pitchFamily="2" charset="2"/>
              <a:buChar char="§"/>
            </a:pPr>
            <a:r>
              <a:rPr lang="en-US" dirty="0"/>
              <a:t>Key employee is the owner of the policy and designates a beneficiary</a:t>
            </a:r>
          </a:p>
          <a:p>
            <a:pPr marL="342900" lvl="1" indent="-342900">
              <a:buFont typeface="Wingdings" panose="05000000000000000000" pitchFamily="2" charset="2"/>
              <a:buChar char="§"/>
            </a:pPr>
            <a:r>
              <a:rPr lang="en-US" dirty="0"/>
              <a:t>Premiums paid are considered salary to key employee and is taxable to the key employee</a:t>
            </a:r>
          </a:p>
          <a:p>
            <a:pPr lvl="1"/>
            <a:endParaRPr lang="en-US" dirty="0"/>
          </a:p>
          <a:p>
            <a:pPr lvl="1"/>
            <a:endParaRPr lang="en-US" dirty="0"/>
          </a:p>
          <a:p>
            <a:endParaRPr lang="en-US" dirty="0"/>
          </a:p>
        </p:txBody>
      </p:sp>
      <p:sp>
        <p:nvSpPr>
          <p:cNvPr id="5" name="Title 4"/>
          <p:cNvSpPr>
            <a:spLocks noGrp="1"/>
          </p:cNvSpPr>
          <p:nvPr>
            <p:ph type="title"/>
          </p:nvPr>
        </p:nvSpPr>
        <p:spPr/>
        <p:txBody>
          <a:bodyPr/>
          <a:lstStyle/>
          <a:p>
            <a:r>
              <a:rPr lang="en-US" dirty="0"/>
              <a:t>What is an </a:t>
            </a:r>
            <a:r>
              <a:rPr lang="en-US" b="1" dirty="0"/>
              <a:t>executive bonus plan</a:t>
            </a:r>
            <a:r>
              <a:rPr lang="en-US" dirty="0"/>
              <a:t>?</a:t>
            </a:r>
          </a:p>
        </p:txBody>
      </p:sp>
      <p:sp>
        <p:nvSpPr>
          <p:cNvPr id="4" name="Slide Number Placeholder 3"/>
          <p:cNvSpPr>
            <a:spLocks noGrp="1"/>
          </p:cNvSpPr>
          <p:nvPr>
            <p:ph type="sldNum" sz="quarter" idx="12"/>
          </p:nvPr>
        </p:nvSpPr>
        <p:spPr/>
        <p:txBody>
          <a:bodyPr/>
          <a:lstStyle/>
          <a:p>
            <a:fld id="{4C27B9DA-D9B6-4410-AD66-3BB32621D5B2}" type="slidenum">
              <a:rPr lang="en-US" smtClean="0"/>
              <a:pPr/>
              <a:t>142</a:t>
            </a:fld>
            <a:endParaRPr lang="en-US" dirty="0"/>
          </a:p>
        </p:txBody>
      </p:sp>
      <p:sp>
        <p:nvSpPr>
          <p:cNvPr id="2" name="Text Placeholder 1"/>
          <p:cNvSpPr>
            <a:spLocks noGrp="1"/>
          </p:cNvSpPr>
          <p:nvPr>
            <p:ph type="body" sz="quarter" idx="13"/>
          </p:nvPr>
        </p:nvSpPr>
        <p:spPr/>
        <p:txBody>
          <a:bodyPr/>
          <a:lstStyle/>
          <a:p>
            <a:r>
              <a:rPr lang="en-US" dirty="0"/>
              <a:t>A </a:t>
            </a:r>
            <a:r>
              <a:rPr lang="en-US" b="1" dirty="0"/>
              <a:t>tax-deductible</a:t>
            </a:r>
            <a:r>
              <a:rPr lang="en-US" dirty="0"/>
              <a:t> way for you to provide a bonus to </a:t>
            </a:r>
            <a:r>
              <a:rPr lang="en-US" b="1" dirty="0"/>
              <a:t>reward and retain key employees</a:t>
            </a:r>
            <a:r>
              <a:rPr lang="en-US" dirty="0"/>
              <a:t>.</a:t>
            </a:r>
          </a:p>
          <a:p>
            <a:endParaRPr lang="en-US" dirty="0"/>
          </a:p>
        </p:txBody>
      </p:sp>
      <p:sp>
        <p:nvSpPr>
          <p:cNvPr id="16" name="Text Placeholder 15"/>
          <p:cNvSpPr>
            <a:spLocks noGrp="1"/>
          </p:cNvSpPr>
          <p:nvPr>
            <p:ph type="body" sz="quarter" idx="16"/>
          </p:nvPr>
        </p:nvSpPr>
        <p:spPr/>
        <p:txBody>
          <a:bodyPr>
            <a:normAutofit fontScale="77500" lnSpcReduction="20000"/>
          </a:bodyPr>
          <a:lstStyle/>
          <a:p>
            <a:endParaRPr lang="en-US"/>
          </a:p>
        </p:txBody>
      </p:sp>
    </p:spTree>
    <p:extLst>
      <p:ext uri="{BB962C8B-B14F-4D97-AF65-F5344CB8AC3E}">
        <p14:creationId xmlns:p14="http://schemas.microsoft.com/office/powerpoint/2010/main" val="10311696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pPr marL="342900" lvl="1" indent="-342900">
              <a:buFont typeface="Wingdings" panose="05000000000000000000" pitchFamily="2" charset="2"/>
              <a:buChar char="§"/>
            </a:pPr>
            <a:r>
              <a:rPr lang="en-US" b="1" dirty="0">
                <a:solidFill>
                  <a:schemeClr val="tx1"/>
                </a:solidFill>
              </a:rPr>
              <a:t>Recruit and retain </a:t>
            </a:r>
            <a:r>
              <a:rPr lang="en-US" dirty="0">
                <a:solidFill>
                  <a:schemeClr val="tx1"/>
                </a:solidFill>
              </a:rPr>
              <a:t>key employees</a:t>
            </a:r>
          </a:p>
          <a:p>
            <a:pPr marL="342900" lvl="1" indent="-342900">
              <a:buFont typeface="Wingdings" panose="05000000000000000000" pitchFamily="2" charset="2"/>
              <a:buChar char="§"/>
            </a:pPr>
            <a:r>
              <a:rPr lang="en-US" b="1" dirty="0">
                <a:solidFill>
                  <a:schemeClr val="tx1"/>
                </a:solidFill>
              </a:rPr>
              <a:t>Flexibility </a:t>
            </a:r>
            <a:r>
              <a:rPr lang="en-US" dirty="0">
                <a:solidFill>
                  <a:schemeClr val="tx1"/>
                </a:solidFill>
              </a:rPr>
              <a:t>– you choose who participates</a:t>
            </a:r>
          </a:p>
          <a:p>
            <a:pPr marL="342900" lvl="1" indent="-342900">
              <a:buFont typeface="Wingdings" panose="05000000000000000000" pitchFamily="2" charset="2"/>
              <a:buChar char="§"/>
            </a:pPr>
            <a:r>
              <a:rPr lang="en-US" b="1" dirty="0">
                <a:solidFill>
                  <a:schemeClr val="tx1"/>
                </a:solidFill>
              </a:rPr>
              <a:t>Death benefit protection </a:t>
            </a:r>
            <a:r>
              <a:rPr lang="en-US" dirty="0">
                <a:solidFill>
                  <a:schemeClr val="tx1"/>
                </a:solidFill>
              </a:rPr>
              <a:t>for your employees</a:t>
            </a:r>
          </a:p>
          <a:p>
            <a:pPr marL="342900" lvl="1" indent="-342900">
              <a:buFont typeface="Wingdings" panose="05000000000000000000" pitchFamily="2" charset="2"/>
              <a:buChar char="§"/>
            </a:pPr>
            <a:r>
              <a:rPr lang="en-US" b="1" dirty="0">
                <a:solidFill>
                  <a:schemeClr val="tx1"/>
                </a:solidFill>
              </a:rPr>
              <a:t>Cash value accumulation </a:t>
            </a:r>
            <a:r>
              <a:rPr lang="en-US" dirty="0">
                <a:solidFill>
                  <a:schemeClr val="tx1"/>
                </a:solidFill>
              </a:rPr>
              <a:t>potential for future needs</a:t>
            </a:r>
            <a:r>
              <a:rPr lang="en-US" baseline="30000" dirty="0">
                <a:solidFill>
                  <a:schemeClr val="tx1"/>
                </a:solidFill>
              </a:rPr>
              <a:t>1</a:t>
            </a:r>
          </a:p>
          <a:p>
            <a:pPr marL="342900" lvl="1" indent="-342900">
              <a:buFont typeface="Wingdings" panose="05000000000000000000" pitchFamily="2" charset="2"/>
              <a:buChar char="§"/>
            </a:pPr>
            <a:r>
              <a:rPr lang="en-US" b="1" dirty="0">
                <a:solidFill>
                  <a:schemeClr val="tx1"/>
                </a:solidFill>
              </a:rPr>
              <a:t>Premium may be tax-deductible </a:t>
            </a:r>
            <a:r>
              <a:rPr lang="en-US" dirty="0">
                <a:solidFill>
                  <a:schemeClr val="tx1"/>
                </a:solidFill>
              </a:rPr>
              <a:t>as a business expense</a:t>
            </a:r>
          </a:p>
        </p:txBody>
      </p:sp>
      <p:sp>
        <p:nvSpPr>
          <p:cNvPr id="5" name="Slide Number Placeholder 4"/>
          <p:cNvSpPr>
            <a:spLocks noGrp="1"/>
          </p:cNvSpPr>
          <p:nvPr>
            <p:ph type="sldNum" sz="quarter" idx="12"/>
          </p:nvPr>
        </p:nvSpPr>
        <p:spPr/>
        <p:txBody>
          <a:bodyPr/>
          <a:lstStyle/>
          <a:p>
            <a:fld id="{67FC5CDF-15F9-4054-9F50-C9080AAD3281}" type="slidenum">
              <a:rPr lang="en-US" smtClean="0"/>
              <a:pPr/>
              <a:t>143</a:t>
            </a:fld>
            <a:endParaRPr lang="en-US"/>
          </a:p>
        </p:txBody>
      </p:sp>
      <p:sp>
        <p:nvSpPr>
          <p:cNvPr id="8" name="Title 7"/>
          <p:cNvSpPr>
            <a:spLocks noGrp="1"/>
          </p:cNvSpPr>
          <p:nvPr>
            <p:ph type="title"/>
          </p:nvPr>
        </p:nvSpPr>
        <p:spPr/>
        <p:txBody>
          <a:bodyPr/>
          <a:lstStyle/>
          <a:p>
            <a:r>
              <a:rPr lang="en-US"/>
              <a:t>Why use life insurance?</a:t>
            </a:r>
            <a:endParaRPr lang="en-US" dirty="0"/>
          </a:p>
        </p:txBody>
      </p:sp>
      <p:sp>
        <p:nvSpPr>
          <p:cNvPr id="2" name="Text Placeholder 1"/>
          <p:cNvSpPr>
            <a:spLocks noGrp="1"/>
          </p:cNvSpPr>
          <p:nvPr>
            <p:ph type="body" sz="quarter" idx="14"/>
          </p:nvPr>
        </p:nvSpPr>
        <p:spPr/>
        <p:txBody>
          <a:bodyPr>
            <a:normAutofit fontScale="77500" lnSpcReduction="20000"/>
          </a:bodyPr>
          <a:lstStyle/>
          <a:p>
            <a:endParaRPr lang="en-US"/>
          </a:p>
        </p:txBody>
      </p:sp>
      <p:sp>
        <p:nvSpPr>
          <p:cNvPr id="11" name="Text Box 13"/>
          <p:cNvSpPr txBox="1">
            <a:spLocks noChangeArrowheads="1"/>
          </p:cNvSpPr>
          <p:nvPr/>
        </p:nvSpPr>
        <p:spPr bwMode="auto">
          <a:xfrm>
            <a:off x="452438" y="5334000"/>
            <a:ext cx="8310562" cy="1107996"/>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algn="l">
              <a:defRPr/>
            </a:pPr>
            <a:r>
              <a:rPr lang="en-US" sz="1200" dirty="0">
                <a:solidFill>
                  <a:schemeClr val="bg2">
                    <a:lumMod val="50000"/>
                  </a:schemeClr>
                </a:solidFill>
              </a:rPr>
              <a:t>For more information on the tax implications of contributions to or distributions from this or any other employee benefit plan, consult your attorney or tax advisor.</a:t>
            </a:r>
          </a:p>
          <a:p>
            <a:pPr>
              <a:defRPr/>
            </a:pPr>
            <a:r>
              <a:rPr lang="en-US" sz="1200" baseline="30000" dirty="0">
                <a:solidFill>
                  <a:schemeClr val="bg2">
                    <a:lumMod val="50000"/>
                  </a:schemeClr>
                </a:solidFill>
              </a:rPr>
              <a:t>1</a:t>
            </a:r>
            <a:r>
              <a:rPr lang="en-US" sz="1200" dirty="0">
                <a:solidFill>
                  <a:schemeClr val="bg2">
                    <a:lumMod val="50000"/>
                  </a:schemeClr>
                </a:solidFill>
              </a:rPr>
              <a:t>Policy loans and withdrawals will reduce available cash values and death benefits, and may cause the policy to lapse or affect any guarantees against lapse. Additional premium payments may be required to keep the policy in force. In the event of a lapse, outstanding policy loans in excess of unrecovered cost basis will be subject to ordinary income tax. Tax laws are subject to change and you should consult your tax professional.</a:t>
            </a:r>
          </a:p>
        </p:txBody>
      </p:sp>
    </p:spTree>
    <p:extLst>
      <p:ext uri="{BB962C8B-B14F-4D97-AF65-F5344CB8AC3E}">
        <p14:creationId xmlns:p14="http://schemas.microsoft.com/office/powerpoint/2010/main" val="37173782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E3D09CB5-C588-4D0D-B3D5-53FC35994F59}" type="slidenum">
              <a:rPr lang="en-US">
                <a:solidFill>
                  <a:schemeClr val="tx1"/>
                </a:solidFill>
              </a:rPr>
              <a:pPr>
                <a:defRPr/>
              </a:pPr>
              <a:t>144</a:t>
            </a:fld>
            <a:endParaRPr lang="en-US" dirty="0">
              <a:solidFill>
                <a:schemeClr val="tx1"/>
              </a:solidFill>
            </a:endParaRPr>
          </a:p>
        </p:txBody>
      </p:sp>
      <p:sp>
        <p:nvSpPr>
          <p:cNvPr id="122882" name="Rectangle 12"/>
          <p:cNvSpPr>
            <a:spLocks noGrp="1"/>
          </p:cNvSpPr>
          <p:nvPr>
            <p:ph type="title"/>
          </p:nvPr>
        </p:nvSpPr>
        <p:spPr>
          <a:xfrm>
            <a:off x="520700" y="457200"/>
            <a:ext cx="8229600" cy="812800"/>
          </a:xfrm>
        </p:spPr>
        <p:txBody>
          <a:bodyPr/>
          <a:lstStyle/>
          <a:p>
            <a:r>
              <a:rPr lang="en-US" altLang="en-US" dirty="0"/>
              <a:t>Executive bonus plan for all entities</a:t>
            </a:r>
          </a:p>
        </p:txBody>
      </p:sp>
      <p:sp>
        <p:nvSpPr>
          <p:cNvPr id="122884" name="Content Placeholder 1"/>
          <p:cNvSpPr>
            <a:spLocks noGrp="1"/>
          </p:cNvSpPr>
          <p:nvPr>
            <p:ph type="body" sz="quarter" idx="14"/>
          </p:nvPr>
        </p:nvSpPr>
        <p:spPr/>
        <p:txBody>
          <a:bodyPr>
            <a:normAutofit fontScale="77500" lnSpcReduction="20000"/>
          </a:bodyPr>
          <a:lstStyle/>
          <a:p>
            <a:pPr marL="0" indent="0"/>
            <a:endParaRPr lang="en-US" altLang="en-US"/>
          </a:p>
          <a:p>
            <a:pPr marL="0" indent="0"/>
            <a:endParaRPr lang="en-US" altLang="en-US"/>
          </a:p>
        </p:txBody>
      </p:sp>
      <p:sp>
        <p:nvSpPr>
          <p:cNvPr id="8" name="Text Box 13"/>
          <p:cNvSpPr txBox="1">
            <a:spLocks noChangeArrowheads="1"/>
          </p:cNvSpPr>
          <p:nvPr/>
        </p:nvSpPr>
        <p:spPr bwMode="auto">
          <a:xfrm>
            <a:off x="527050" y="5840413"/>
            <a:ext cx="8223250" cy="369887"/>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algn="l">
              <a:defRPr/>
            </a:pPr>
            <a:r>
              <a:rPr lang="en-US" sz="1200" dirty="0">
                <a:solidFill>
                  <a:schemeClr val="bg1">
                    <a:lumMod val="50000"/>
                  </a:schemeClr>
                </a:solidFill>
              </a:rPr>
              <a:t>For more information on the tax implications of contributions to, or distributions from, this or any other employee benefit plan, consult your attorney or tax advisor.</a:t>
            </a:r>
          </a:p>
        </p:txBody>
      </p:sp>
      <p:graphicFrame>
        <p:nvGraphicFramePr>
          <p:cNvPr id="2" name="Diagram 1"/>
          <p:cNvGraphicFramePr/>
          <p:nvPr>
            <p:extLst/>
          </p:nvPr>
        </p:nvGraphicFramePr>
        <p:xfrm>
          <a:off x="914400" y="1524000"/>
          <a:ext cx="695281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804661"/>
            <a:ext cx="4016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bwMode="gray">
          <a:xfrm>
            <a:off x="1267988" y="2590800"/>
            <a:ext cx="568325" cy="457201"/>
            <a:chOff x="5313363" y="1646237"/>
            <a:chExt cx="568325" cy="457201"/>
          </a:xfrm>
        </p:grpSpPr>
        <p:sp>
          <p:nvSpPr>
            <p:cNvPr id="12" name="Freeform 414"/>
            <p:cNvSpPr>
              <a:spLocks/>
            </p:cNvSpPr>
            <p:nvPr/>
          </p:nvSpPr>
          <p:spPr bwMode="gray">
            <a:xfrm>
              <a:off x="5797551" y="1885950"/>
              <a:ext cx="7938" cy="7938"/>
            </a:xfrm>
            <a:custGeom>
              <a:avLst/>
              <a:gdLst>
                <a:gd name="T0" fmla="*/ 0 w 5"/>
                <a:gd name="T1" fmla="*/ 5 h 5"/>
                <a:gd name="T2" fmla="*/ 0 w 5"/>
                <a:gd name="T3" fmla="*/ 5 h 5"/>
                <a:gd name="T4" fmla="*/ 5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0" y="5"/>
                  </a:lnTo>
                  <a:lnTo>
                    <a:pt x="5" y="0"/>
                  </a:lnTo>
                  <a:lnTo>
                    <a:pt x="0" y="5"/>
                  </a:lnTo>
                  <a:close/>
                </a:path>
              </a:pathLst>
            </a:custGeom>
            <a:solidFill>
              <a:srgbClr val="27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15"/>
            <p:cNvSpPr>
              <a:spLocks/>
            </p:cNvSpPr>
            <p:nvPr/>
          </p:nvSpPr>
          <p:spPr bwMode="gray">
            <a:xfrm>
              <a:off x="5710238" y="1646237"/>
              <a:ext cx="171450" cy="173038"/>
            </a:xfrm>
            <a:custGeom>
              <a:avLst/>
              <a:gdLst>
                <a:gd name="T0" fmla="*/ 149 w 154"/>
                <a:gd name="T1" fmla="*/ 106 h 155"/>
                <a:gd name="T2" fmla="*/ 49 w 154"/>
                <a:gd name="T3" fmla="*/ 6 h 155"/>
                <a:gd name="T4" fmla="*/ 29 w 154"/>
                <a:gd name="T5" fmla="*/ 6 h 155"/>
                <a:gd name="T6" fmla="*/ 5 w 154"/>
                <a:gd name="T7" fmla="*/ 30 h 155"/>
                <a:gd name="T8" fmla="*/ 5 w 154"/>
                <a:gd name="T9" fmla="*/ 49 h 155"/>
                <a:gd name="T10" fmla="*/ 106 w 154"/>
                <a:gd name="T11" fmla="*/ 150 h 155"/>
                <a:gd name="T12" fmla="*/ 125 w 154"/>
                <a:gd name="T13" fmla="*/ 150 h 155"/>
                <a:gd name="T14" fmla="*/ 149 w 154"/>
                <a:gd name="T15" fmla="*/ 125 h 155"/>
                <a:gd name="T16" fmla="*/ 149 w 154"/>
                <a:gd name="T17" fmla="*/ 10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5">
                  <a:moveTo>
                    <a:pt x="149" y="106"/>
                  </a:moveTo>
                  <a:cubicBezTo>
                    <a:pt x="49" y="6"/>
                    <a:pt x="49" y="6"/>
                    <a:pt x="49" y="6"/>
                  </a:cubicBezTo>
                  <a:cubicBezTo>
                    <a:pt x="43" y="0"/>
                    <a:pt x="35" y="0"/>
                    <a:pt x="29" y="6"/>
                  </a:cubicBezTo>
                  <a:cubicBezTo>
                    <a:pt x="5" y="30"/>
                    <a:pt x="5" y="30"/>
                    <a:pt x="5" y="30"/>
                  </a:cubicBezTo>
                  <a:cubicBezTo>
                    <a:pt x="0" y="35"/>
                    <a:pt x="0" y="44"/>
                    <a:pt x="5" y="49"/>
                  </a:cubicBezTo>
                  <a:cubicBezTo>
                    <a:pt x="106" y="150"/>
                    <a:pt x="106" y="150"/>
                    <a:pt x="106" y="150"/>
                  </a:cubicBezTo>
                  <a:cubicBezTo>
                    <a:pt x="111" y="155"/>
                    <a:pt x="120" y="155"/>
                    <a:pt x="125" y="150"/>
                  </a:cubicBezTo>
                  <a:cubicBezTo>
                    <a:pt x="149" y="125"/>
                    <a:pt x="149" y="125"/>
                    <a:pt x="149" y="125"/>
                  </a:cubicBezTo>
                  <a:cubicBezTo>
                    <a:pt x="154" y="120"/>
                    <a:pt x="154" y="112"/>
                    <a:pt x="149" y="106"/>
                  </a:cubicBezTo>
                  <a:close/>
                </a:path>
              </a:pathLst>
            </a:custGeom>
            <a:solidFill>
              <a:srgbClr val="426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16"/>
            <p:cNvSpPr>
              <a:spLocks/>
            </p:cNvSpPr>
            <p:nvPr/>
          </p:nvSpPr>
          <p:spPr bwMode="gray">
            <a:xfrm>
              <a:off x="5559426" y="1903412"/>
              <a:ext cx="196850" cy="198438"/>
            </a:xfrm>
            <a:custGeom>
              <a:avLst/>
              <a:gdLst>
                <a:gd name="T0" fmla="*/ 159 w 177"/>
                <a:gd name="T1" fmla="*/ 28 h 178"/>
                <a:gd name="T2" fmla="*/ 164 w 177"/>
                <a:gd name="T3" fmla="*/ 40 h 178"/>
                <a:gd name="T4" fmla="*/ 159 w 177"/>
                <a:gd name="T5" fmla="*/ 53 h 178"/>
                <a:gd name="T6" fmla="*/ 146 w 177"/>
                <a:gd name="T7" fmla="*/ 59 h 178"/>
                <a:gd name="T8" fmla="*/ 133 w 177"/>
                <a:gd name="T9" fmla="*/ 53 h 178"/>
                <a:gd name="T10" fmla="*/ 82 w 177"/>
                <a:gd name="T11" fmla="*/ 3 h 178"/>
                <a:gd name="T12" fmla="*/ 73 w 177"/>
                <a:gd name="T13" fmla="*/ 3 h 178"/>
                <a:gd name="T14" fmla="*/ 71 w 177"/>
                <a:gd name="T15" fmla="*/ 7 h 178"/>
                <a:gd name="T16" fmla="*/ 73 w 177"/>
                <a:gd name="T17" fmla="*/ 12 h 178"/>
                <a:gd name="T18" fmla="*/ 123 w 177"/>
                <a:gd name="T19" fmla="*/ 63 h 178"/>
                <a:gd name="T20" fmla="*/ 129 w 177"/>
                <a:gd name="T21" fmla="*/ 76 h 178"/>
                <a:gd name="T22" fmla="*/ 123 w 177"/>
                <a:gd name="T23" fmla="*/ 88 h 178"/>
                <a:gd name="T24" fmla="*/ 98 w 177"/>
                <a:gd name="T25" fmla="*/ 88 h 178"/>
                <a:gd name="T26" fmla="*/ 48 w 177"/>
                <a:gd name="T27" fmla="*/ 39 h 178"/>
                <a:gd name="T28" fmla="*/ 47 w 177"/>
                <a:gd name="T29" fmla="*/ 38 h 178"/>
                <a:gd name="T30" fmla="*/ 38 w 177"/>
                <a:gd name="T31" fmla="*/ 38 h 178"/>
                <a:gd name="T32" fmla="*/ 38 w 177"/>
                <a:gd name="T33" fmla="*/ 47 h 178"/>
                <a:gd name="T34" fmla="*/ 88 w 177"/>
                <a:gd name="T35" fmla="*/ 98 h 178"/>
                <a:gd name="T36" fmla="*/ 93 w 177"/>
                <a:gd name="T37" fmla="*/ 111 h 178"/>
                <a:gd name="T38" fmla="*/ 88 w 177"/>
                <a:gd name="T39" fmla="*/ 124 h 178"/>
                <a:gd name="T40" fmla="*/ 62 w 177"/>
                <a:gd name="T41" fmla="*/ 124 h 178"/>
                <a:gd name="T42" fmla="*/ 12 w 177"/>
                <a:gd name="T43" fmla="*/ 74 h 178"/>
                <a:gd name="T44" fmla="*/ 12 w 177"/>
                <a:gd name="T45" fmla="*/ 73 h 178"/>
                <a:gd name="T46" fmla="*/ 2 w 177"/>
                <a:gd name="T47" fmla="*/ 73 h 178"/>
                <a:gd name="T48" fmla="*/ 0 w 177"/>
                <a:gd name="T49" fmla="*/ 78 h 178"/>
                <a:gd name="T50" fmla="*/ 2 w 177"/>
                <a:gd name="T51" fmla="*/ 83 h 178"/>
                <a:gd name="T52" fmla="*/ 53 w 177"/>
                <a:gd name="T53" fmla="*/ 133 h 178"/>
                <a:gd name="T54" fmla="*/ 58 w 177"/>
                <a:gd name="T55" fmla="*/ 146 h 178"/>
                <a:gd name="T56" fmla="*/ 53 w 177"/>
                <a:gd name="T57" fmla="*/ 159 h 178"/>
                <a:gd name="T58" fmla="*/ 40 w 177"/>
                <a:gd name="T59" fmla="*/ 164 h 178"/>
                <a:gd name="T60" fmla="*/ 27 w 177"/>
                <a:gd name="T61" fmla="*/ 159 h 178"/>
                <a:gd name="T62" fmla="*/ 16 w 177"/>
                <a:gd name="T63" fmla="*/ 147 h 178"/>
                <a:gd name="T64" fmla="*/ 6 w 177"/>
                <a:gd name="T65" fmla="*/ 157 h 178"/>
                <a:gd name="T66" fmla="*/ 18 w 177"/>
                <a:gd name="T67" fmla="*/ 168 h 178"/>
                <a:gd name="T68" fmla="*/ 40 w 177"/>
                <a:gd name="T69" fmla="*/ 178 h 178"/>
                <a:gd name="T70" fmla="*/ 62 w 177"/>
                <a:gd name="T71" fmla="*/ 168 h 178"/>
                <a:gd name="T72" fmla="*/ 72 w 177"/>
                <a:gd name="T73" fmla="*/ 146 h 178"/>
                <a:gd name="T74" fmla="*/ 71 w 177"/>
                <a:gd name="T75" fmla="*/ 142 h 178"/>
                <a:gd name="T76" fmla="*/ 98 w 177"/>
                <a:gd name="T77" fmla="*/ 133 h 178"/>
                <a:gd name="T78" fmla="*/ 107 w 177"/>
                <a:gd name="T79" fmla="*/ 111 h 178"/>
                <a:gd name="T80" fmla="*/ 106 w 177"/>
                <a:gd name="T81" fmla="*/ 107 h 178"/>
                <a:gd name="T82" fmla="*/ 133 w 177"/>
                <a:gd name="T83" fmla="*/ 98 h 178"/>
                <a:gd name="T84" fmla="*/ 142 w 177"/>
                <a:gd name="T85" fmla="*/ 76 h 178"/>
                <a:gd name="T86" fmla="*/ 142 w 177"/>
                <a:gd name="T87" fmla="*/ 72 h 178"/>
                <a:gd name="T88" fmla="*/ 146 w 177"/>
                <a:gd name="T89" fmla="*/ 72 h 178"/>
                <a:gd name="T90" fmla="*/ 168 w 177"/>
                <a:gd name="T91" fmla="*/ 63 h 178"/>
                <a:gd name="T92" fmla="*/ 177 w 177"/>
                <a:gd name="T93" fmla="*/ 40 h 178"/>
                <a:gd name="T94" fmla="*/ 168 w 177"/>
                <a:gd name="T95" fmla="*/ 18 h 178"/>
                <a:gd name="T96" fmla="*/ 163 w 177"/>
                <a:gd name="T97" fmla="*/ 14 h 178"/>
                <a:gd name="T98" fmla="*/ 154 w 177"/>
                <a:gd name="T99" fmla="*/ 23 h 178"/>
                <a:gd name="T100" fmla="*/ 159 w 177"/>
                <a:gd name="T101" fmla="*/ 2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 h="178">
                  <a:moveTo>
                    <a:pt x="159" y="28"/>
                  </a:moveTo>
                  <a:cubicBezTo>
                    <a:pt x="162" y="31"/>
                    <a:pt x="164" y="36"/>
                    <a:pt x="164" y="40"/>
                  </a:cubicBezTo>
                  <a:cubicBezTo>
                    <a:pt x="164" y="45"/>
                    <a:pt x="162" y="50"/>
                    <a:pt x="159" y="53"/>
                  </a:cubicBezTo>
                  <a:cubicBezTo>
                    <a:pt x="155" y="57"/>
                    <a:pt x="151" y="59"/>
                    <a:pt x="146" y="59"/>
                  </a:cubicBezTo>
                  <a:cubicBezTo>
                    <a:pt x="141" y="59"/>
                    <a:pt x="136" y="57"/>
                    <a:pt x="133" y="53"/>
                  </a:cubicBezTo>
                  <a:cubicBezTo>
                    <a:pt x="82" y="3"/>
                    <a:pt x="82" y="3"/>
                    <a:pt x="82" y="3"/>
                  </a:cubicBezTo>
                  <a:cubicBezTo>
                    <a:pt x="80" y="0"/>
                    <a:pt x="75" y="0"/>
                    <a:pt x="73" y="3"/>
                  </a:cubicBezTo>
                  <a:cubicBezTo>
                    <a:pt x="72" y="4"/>
                    <a:pt x="71" y="6"/>
                    <a:pt x="71" y="7"/>
                  </a:cubicBezTo>
                  <a:cubicBezTo>
                    <a:pt x="71" y="9"/>
                    <a:pt x="72" y="11"/>
                    <a:pt x="73" y="12"/>
                  </a:cubicBezTo>
                  <a:cubicBezTo>
                    <a:pt x="123" y="63"/>
                    <a:pt x="123" y="63"/>
                    <a:pt x="123" y="63"/>
                  </a:cubicBezTo>
                  <a:cubicBezTo>
                    <a:pt x="127" y="66"/>
                    <a:pt x="129" y="71"/>
                    <a:pt x="129" y="76"/>
                  </a:cubicBezTo>
                  <a:cubicBezTo>
                    <a:pt x="129" y="80"/>
                    <a:pt x="127" y="85"/>
                    <a:pt x="123" y="88"/>
                  </a:cubicBezTo>
                  <a:cubicBezTo>
                    <a:pt x="116" y="96"/>
                    <a:pt x="105" y="96"/>
                    <a:pt x="98" y="88"/>
                  </a:cubicBezTo>
                  <a:cubicBezTo>
                    <a:pt x="98" y="88"/>
                    <a:pt x="53" y="44"/>
                    <a:pt x="48" y="39"/>
                  </a:cubicBezTo>
                  <a:cubicBezTo>
                    <a:pt x="47" y="38"/>
                    <a:pt x="47" y="38"/>
                    <a:pt x="47" y="38"/>
                  </a:cubicBezTo>
                  <a:cubicBezTo>
                    <a:pt x="44" y="35"/>
                    <a:pt x="40" y="35"/>
                    <a:pt x="38" y="38"/>
                  </a:cubicBezTo>
                  <a:cubicBezTo>
                    <a:pt x="35" y="41"/>
                    <a:pt x="35" y="45"/>
                    <a:pt x="38" y="47"/>
                  </a:cubicBezTo>
                  <a:cubicBezTo>
                    <a:pt x="88" y="98"/>
                    <a:pt x="88" y="98"/>
                    <a:pt x="88" y="98"/>
                  </a:cubicBezTo>
                  <a:cubicBezTo>
                    <a:pt x="92" y="101"/>
                    <a:pt x="93" y="106"/>
                    <a:pt x="93" y="111"/>
                  </a:cubicBezTo>
                  <a:cubicBezTo>
                    <a:pt x="93" y="116"/>
                    <a:pt x="92" y="120"/>
                    <a:pt x="88" y="124"/>
                  </a:cubicBezTo>
                  <a:cubicBezTo>
                    <a:pt x="81" y="131"/>
                    <a:pt x="69" y="131"/>
                    <a:pt x="62" y="124"/>
                  </a:cubicBezTo>
                  <a:cubicBezTo>
                    <a:pt x="62" y="124"/>
                    <a:pt x="18" y="79"/>
                    <a:pt x="12" y="74"/>
                  </a:cubicBezTo>
                  <a:cubicBezTo>
                    <a:pt x="12" y="73"/>
                    <a:pt x="12" y="73"/>
                    <a:pt x="12" y="73"/>
                  </a:cubicBezTo>
                  <a:cubicBezTo>
                    <a:pt x="9" y="71"/>
                    <a:pt x="5" y="71"/>
                    <a:pt x="2" y="73"/>
                  </a:cubicBezTo>
                  <a:cubicBezTo>
                    <a:pt x="1" y="74"/>
                    <a:pt x="0" y="76"/>
                    <a:pt x="0" y="78"/>
                  </a:cubicBezTo>
                  <a:cubicBezTo>
                    <a:pt x="0" y="80"/>
                    <a:pt x="1" y="81"/>
                    <a:pt x="2" y="83"/>
                  </a:cubicBezTo>
                  <a:cubicBezTo>
                    <a:pt x="53" y="133"/>
                    <a:pt x="53" y="133"/>
                    <a:pt x="53" y="133"/>
                  </a:cubicBezTo>
                  <a:cubicBezTo>
                    <a:pt x="56" y="137"/>
                    <a:pt x="58" y="141"/>
                    <a:pt x="58" y="146"/>
                  </a:cubicBezTo>
                  <a:cubicBezTo>
                    <a:pt x="58" y="151"/>
                    <a:pt x="56" y="155"/>
                    <a:pt x="53" y="159"/>
                  </a:cubicBezTo>
                  <a:cubicBezTo>
                    <a:pt x="49" y="162"/>
                    <a:pt x="45" y="164"/>
                    <a:pt x="40" y="164"/>
                  </a:cubicBezTo>
                  <a:cubicBezTo>
                    <a:pt x="35" y="164"/>
                    <a:pt x="31" y="162"/>
                    <a:pt x="27" y="159"/>
                  </a:cubicBezTo>
                  <a:cubicBezTo>
                    <a:pt x="16" y="147"/>
                    <a:pt x="16" y="147"/>
                    <a:pt x="16" y="147"/>
                  </a:cubicBezTo>
                  <a:cubicBezTo>
                    <a:pt x="6" y="157"/>
                    <a:pt x="6" y="157"/>
                    <a:pt x="6" y="157"/>
                  </a:cubicBezTo>
                  <a:cubicBezTo>
                    <a:pt x="18" y="168"/>
                    <a:pt x="18" y="168"/>
                    <a:pt x="18" y="168"/>
                  </a:cubicBezTo>
                  <a:cubicBezTo>
                    <a:pt x="24" y="174"/>
                    <a:pt x="32" y="178"/>
                    <a:pt x="40" y="178"/>
                  </a:cubicBezTo>
                  <a:cubicBezTo>
                    <a:pt x="48" y="178"/>
                    <a:pt x="56" y="174"/>
                    <a:pt x="62" y="168"/>
                  </a:cubicBezTo>
                  <a:cubicBezTo>
                    <a:pt x="68" y="162"/>
                    <a:pt x="72" y="154"/>
                    <a:pt x="72" y="146"/>
                  </a:cubicBezTo>
                  <a:cubicBezTo>
                    <a:pt x="72" y="145"/>
                    <a:pt x="71" y="143"/>
                    <a:pt x="71" y="142"/>
                  </a:cubicBezTo>
                  <a:cubicBezTo>
                    <a:pt x="81" y="143"/>
                    <a:pt x="90" y="140"/>
                    <a:pt x="98" y="133"/>
                  </a:cubicBezTo>
                  <a:cubicBezTo>
                    <a:pt x="104" y="127"/>
                    <a:pt x="107" y="119"/>
                    <a:pt x="107" y="111"/>
                  </a:cubicBezTo>
                  <a:cubicBezTo>
                    <a:pt x="107" y="109"/>
                    <a:pt x="107" y="108"/>
                    <a:pt x="106" y="107"/>
                  </a:cubicBezTo>
                  <a:cubicBezTo>
                    <a:pt x="116" y="108"/>
                    <a:pt x="126" y="105"/>
                    <a:pt x="133" y="98"/>
                  </a:cubicBezTo>
                  <a:cubicBezTo>
                    <a:pt x="139" y="92"/>
                    <a:pt x="142" y="84"/>
                    <a:pt x="142" y="76"/>
                  </a:cubicBezTo>
                  <a:cubicBezTo>
                    <a:pt x="142" y="74"/>
                    <a:pt x="142" y="73"/>
                    <a:pt x="142" y="72"/>
                  </a:cubicBezTo>
                  <a:cubicBezTo>
                    <a:pt x="143" y="72"/>
                    <a:pt x="144" y="72"/>
                    <a:pt x="146" y="72"/>
                  </a:cubicBezTo>
                  <a:cubicBezTo>
                    <a:pt x="154" y="72"/>
                    <a:pt x="162" y="69"/>
                    <a:pt x="168" y="63"/>
                  </a:cubicBezTo>
                  <a:cubicBezTo>
                    <a:pt x="174" y="57"/>
                    <a:pt x="177" y="49"/>
                    <a:pt x="177" y="40"/>
                  </a:cubicBezTo>
                  <a:cubicBezTo>
                    <a:pt x="177" y="32"/>
                    <a:pt x="174" y="24"/>
                    <a:pt x="168" y="18"/>
                  </a:cubicBezTo>
                  <a:cubicBezTo>
                    <a:pt x="163" y="14"/>
                    <a:pt x="163" y="14"/>
                    <a:pt x="163" y="14"/>
                  </a:cubicBezTo>
                  <a:cubicBezTo>
                    <a:pt x="154" y="23"/>
                    <a:pt x="154" y="23"/>
                    <a:pt x="154" y="23"/>
                  </a:cubicBezTo>
                  <a:lnTo>
                    <a:pt x="159" y="28"/>
                  </a:lnTo>
                  <a:close/>
                </a:path>
              </a:pathLst>
            </a:custGeom>
            <a:solidFill>
              <a:srgbClr val="426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17"/>
            <p:cNvSpPr>
              <a:spLocks/>
            </p:cNvSpPr>
            <p:nvPr/>
          </p:nvSpPr>
          <p:spPr bwMode="gray">
            <a:xfrm>
              <a:off x="5362576" y="1892300"/>
              <a:ext cx="211138" cy="211138"/>
            </a:xfrm>
            <a:custGeom>
              <a:avLst/>
              <a:gdLst>
                <a:gd name="T0" fmla="*/ 174 w 190"/>
                <a:gd name="T1" fmla="*/ 157 h 190"/>
                <a:gd name="T2" fmla="*/ 183 w 190"/>
                <a:gd name="T3" fmla="*/ 148 h 190"/>
                <a:gd name="T4" fmla="*/ 183 w 190"/>
                <a:gd name="T5" fmla="*/ 148 h 190"/>
                <a:gd name="T6" fmla="*/ 180 w 190"/>
                <a:gd name="T7" fmla="*/ 116 h 190"/>
                <a:gd name="T8" fmla="*/ 147 w 190"/>
                <a:gd name="T9" fmla="*/ 114 h 190"/>
                <a:gd name="T10" fmla="*/ 145 w 190"/>
                <a:gd name="T11" fmla="*/ 80 h 190"/>
                <a:gd name="T12" fmla="*/ 113 w 190"/>
                <a:gd name="T13" fmla="*/ 78 h 190"/>
                <a:gd name="T14" fmla="*/ 113 w 190"/>
                <a:gd name="T15" fmla="*/ 77 h 190"/>
                <a:gd name="T16" fmla="*/ 110 w 190"/>
                <a:gd name="T17" fmla="*/ 45 h 190"/>
                <a:gd name="T18" fmla="*/ 78 w 190"/>
                <a:gd name="T19" fmla="*/ 42 h 190"/>
                <a:gd name="T20" fmla="*/ 77 w 190"/>
                <a:gd name="T21" fmla="*/ 42 h 190"/>
                <a:gd name="T22" fmla="*/ 74 w 190"/>
                <a:gd name="T23" fmla="*/ 10 h 190"/>
                <a:gd name="T24" fmla="*/ 43 w 190"/>
                <a:gd name="T25" fmla="*/ 7 h 190"/>
                <a:gd name="T26" fmla="*/ 42 w 190"/>
                <a:gd name="T27" fmla="*/ 7 h 190"/>
                <a:gd name="T28" fmla="*/ 10 w 190"/>
                <a:gd name="T29" fmla="*/ 40 h 190"/>
                <a:gd name="T30" fmla="*/ 10 w 190"/>
                <a:gd name="T31" fmla="*/ 75 h 190"/>
                <a:gd name="T32" fmla="*/ 45 w 190"/>
                <a:gd name="T33" fmla="*/ 75 h 190"/>
                <a:gd name="T34" fmla="*/ 45 w 190"/>
                <a:gd name="T35" fmla="*/ 75 h 190"/>
                <a:gd name="T36" fmla="*/ 45 w 190"/>
                <a:gd name="T37" fmla="*/ 110 h 190"/>
                <a:gd name="T38" fmla="*/ 80 w 190"/>
                <a:gd name="T39" fmla="*/ 110 h 190"/>
                <a:gd name="T40" fmla="*/ 80 w 190"/>
                <a:gd name="T41" fmla="*/ 145 h 190"/>
                <a:gd name="T42" fmla="*/ 113 w 190"/>
                <a:gd name="T43" fmla="*/ 147 h 190"/>
                <a:gd name="T44" fmla="*/ 115 w 190"/>
                <a:gd name="T45" fmla="*/ 180 h 190"/>
                <a:gd name="T46" fmla="*/ 151 w 190"/>
                <a:gd name="T47" fmla="*/ 180 h 190"/>
                <a:gd name="T48" fmla="*/ 165 w 190"/>
                <a:gd name="T49" fmla="*/ 166 h 190"/>
                <a:gd name="T50" fmla="*/ 174 w 190"/>
                <a:gd name="T51" fmla="*/ 15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0" h="190">
                  <a:moveTo>
                    <a:pt x="174" y="157"/>
                  </a:moveTo>
                  <a:cubicBezTo>
                    <a:pt x="183" y="148"/>
                    <a:pt x="183" y="148"/>
                    <a:pt x="183" y="148"/>
                  </a:cubicBezTo>
                  <a:cubicBezTo>
                    <a:pt x="183" y="148"/>
                    <a:pt x="183" y="148"/>
                    <a:pt x="183" y="148"/>
                  </a:cubicBezTo>
                  <a:cubicBezTo>
                    <a:pt x="190" y="138"/>
                    <a:pt x="189" y="124"/>
                    <a:pt x="180" y="116"/>
                  </a:cubicBezTo>
                  <a:cubicBezTo>
                    <a:pt x="171" y="107"/>
                    <a:pt x="156" y="106"/>
                    <a:pt x="147" y="114"/>
                  </a:cubicBezTo>
                  <a:cubicBezTo>
                    <a:pt x="154" y="104"/>
                    <a:pt x="154" y="90"/>
                    <a:pt x="145" y="80"/>
                  </a:cubicBezTo>
                  <a:cubicBezTo>
                    <a:pt x="136" y="72"/>
                    <a:pt x="123" y="71"/>
                    <a:pt x="113" y="78"/>
                  </a:cubicBezTo>
                  <a:cubicBezTo>
                    <a:pt x="113" y="77"/>
                    <a:pt x="113" y="77"/>
                    <a:pt x="113" y="77"/>
                  </a:cubicBezTo>
                  <a:cubicBezTo>
                    <a:pt x="119" y="67"/>
                    <a:pt x="118" y="54"/>
                    <a:pt x="110" y="45"/>
                  </a:cubicBezTo>
                  <a:cubicBezTo>
                    <a:pt x="101" y="37"/>
                    <a:pt x="88" y="36"/>
                    <a:pt x="78" y="42"/>
                  </a:cubicBezTo>
                  <a:cubicBezTo>
                    <a:pt x="77" y="42"/>
                    <a:pt x="77" y="42"/>
                    <a:pt x="77" y="42"/>
                  </a:cubicBezTo>
                  <a:cubicBezTo>
                    <a:pt x="84" y="32"/>
                    <a:pt x="83" y="19"/>
                    <a:pt x="74" y="10"/>
                  </a:cubicBezTo>
                  <a:cubicBezTo>
                    <a:pt x="66" y="1"/>
                    <a:pt x="52" y="0"/>
                    <a:pt x="43" y="7"/>
                  </a:cubicBezTo>
                  <a:cubicBezTo>
                    <a:pt x="42" y="7"/>
                    <a:pt x="42" y="7"/>
                    <a:pt x="42" y="7"/>
                  </a:cubicBezTo>
                  <a:cubicBezTo>
                    <a:pt x="10" y="40"/>
                    <a:pt x="10" y="40"/>
                    <a:pt x="10" y="40"/>
                  </a:cubicBezTo>
                  <a:cubicBezTo>
                    <a:pt x="0" y="49"/>
                    <a:pt x="0" y="65"/>
                    <a:pt x="10" y="75"/>
                  </a:cubicBezTo>
                  <a:cubicBezTo>
                    <a:pt x="20" y="84"/>
                    <a:pt x="35" y="84"/>
                    <a:pt x="45" y="75"/>
                  </a:cubicBezTo>
                  <a:cubicBezTo>
                    <a:pt x="45" y="75"/>
                    <a:pt x="45" y="75"/>
                    <a:pt x="45" y="75"/>
                  </a:cubicBezTo>
                  <a:cubicBezTo>
                    <a:pt x="35" y="84"/>
                    <a:pt x="35" y="100"/>
                    <a:pt x="45" y="110"/>
                  </a:cubicBezTo>
                  <a:cubicBezTo>
                    <a:pt x="55" y="120"/>
                    <a:pt x="71" y="120"/>
                    <a:pt x="80" y="110"/>
                  </a:cubicBezTo>
                  <a:cubicBezTo>
                    <a:pt x="71" y="120"/>
                    <a:pt x="71" y="135"/>
                    <a:pt x="80" y="145"/>
                  </a:cubicBezTo>
                  <a:cubicBezTo>
                    <a:pt x="89" y="154"/>
                    <a:pt x="104" y="155"/>
                    <a:pt x="113" y="147"/>
                  </a:cubicBezTo>
                  <a:cubicBezTo>
                    <a:pt x="106" y="157"/>
                    <a:pt x="106" y="171"/>
                    <a:pt x="115" y="180"/>
                  </a:cubicBezTo>
                  <a:cubicBezTo>
                    <a:pt x="125" y="190"/>
                    <a:pt x="141" y="190"/>
                    <a:pt x="151" y="180"/>
                  </a:cubicBezTo>
                  <a:cubicBezTo>
                    <a:pt x="165" y="166"/>
                    <a:pt x="165" y="166"/>
                    <a:pt x="165" y="166"/>
                  </a:cubicBezTo>
                  <a:lnTo>
                    <a:pt x="174" y="157"/>
                  </a:lnTo>
                  <a:close/>
                </a:path>
              </a:pathLst>
            </a:custGeom>
            <a:solidFill>
              <a:srgbClr val="426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18"/>
            <p:cNvSpPr>
              <a:spLocks/>
            </p:cNvSpPr>
            <p:nvPr/>
          </p:nvSpPr>
          <p:spPr bwMode="gray">
            <a:xfrm>
              <a:off x="5457826" y="1676400"/>
              <a:ext cx="347663" cy="241300"/>
            </a:xfrm>
            <a:custGeom>
              <a:avLst/>
              <a:gdLst>
                <a:gd name="T0" fmla="*/ 210 w 312"/>
                <a:gd name="T1" fmla="*/ 41 h 217"/>
                <a:gd name="T2" fmla="*/ 111 w 312"/>
                <a:gd name="T3" fmla="*/ 11 h 217"/>
                <a:gd name="T4" fmla="*/ 42 w 312"/>
                <a:gd name="T5" fmla="*/ 39 h 217"/>
                <a:gd name="T6" fmla="*/ 3 w 312"/>
                <a:gd name="T7" fmla="*/ 127 h 217"/>
                <a:gd name="T8" fmla="*/ 1 w 312"/>
                <a:gd name="T9" fmla="*/ 138 h 217"/>
                <a:gd name="T10" fmla="*/ 29 w 312"/>
                <a:gd name="T11" fmla="*/ 170 h 217"/>
                <a:gd name="T12" fmla="*/ 58 w 312"/>
                <a:gd name="T13" fmla="*/ 153 h 217"/>
                <a:gd name="T14" fmla="*/ 74 w 312"/>
                <a:gd name="T15" fmla="*/ 116 h 217"/>
                <a:gd name="T16" fmla="*/ 104 w 312"/>
                <a:gd name="T17" fmla="*/ 96 h 217"/>
                <a:gd name="T18" fmla="*/ 120 w 312"/>
                <a:gd name="T19" fmla="*/ 102 h 217"/>
                <a:gd name="T20" fmla="*/ 235 w 312"/>
                <a:gd name="T21" fmla="*/ 217 h 217"/>
                <a:gd name="T22" fmla="*/ 235 w 312"/>
                <a:gd name="T23" fmla="*/ 217 h 217"/>
                <a:gd name="T24" fmla="*/ 236 w 312"/>
                <a:gd name="T25" fmla="*/ 217 h 217"/>
                <a:gd name="T26" fmla="*/ 245 w 312"/>
                <a:gd name="T27" fmla="*/ 208 h 217"/>
                <a:gd name="T28" fmla="*/ 245 w 312"/>
                <a:gd name="T29" fmla="*/ 208 h 217"/>
                <a:gd name="T30" fmla="*/ 252 w 312"/>
                <a:gd name="T31" fmla="*/ 201 h 217"/>
                <a:gd name="T32" fmla="*/ 281 w 312"/>
                <a:gd name="T33" fmla="*/ 172 h 217"/>
                <a:gd name="T34" fmla="*/ 281 w 312"/>
                <a:gd name="T35" fmla="*/ 172 h 217"/>
                <a:gd name="T36" fmla="*/ 312 w 312"/>
                <a:gd name="T37" fmla="*/ 141 h 217"/>
                <a:gd name="T38" fmla="*/ 210 w 312"/>
                <a:gd name="T39" fmla="*/ 4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17">
                  <a:moveTo>
                    <a:pt x="210" y="41"/>
                  </a:moveTo>
                  <a:cubicBezTo>
                    <a:pt x="111" y="11"/>
                    <a:pt x="111" y="11"/>
                    <a:pt x="111" y="11"/>
                  </a:cubicBezTo>
                  <a:cubicBezTo>
                    <a:pt x="84" y="0"/>
                    <a:pt x="53" y="12"/>
                    <a:pt x="42" y="39"/>
                  </a:cubicBezTo>
                  <a:cubicBezTo>
                    <a:pt x="3" y="127"/>
                    <a:pt x="3" y="127"/>
                    <a:pt x="3" y="127"/>
                  </a:cubicBezTo>
                  <a:cubicBezTo>
                    <a:pt x="2" y="130"/>
                    <a:pt x="1" y="134"/>
                    <a:pt x="1" y="138"/>
                  </a:cubicBezTo>
                  <a:cubicBezTo>
                    <a:pt x="0" y="154"/>
                    <a:pt x="12" y="169"/>
                    <a:pt x="29" y="170"/>
                  </a:cubicBezTo>
                  <a:cubicBezTo>
                    <a:pt x="42" y="170"/>
                    <a:pt x="53" y="163"/>
                    <a:pt x="58" y="153"/>
                  </a:cubicBezTo>
                  <a:cubicBezTo>
                    <a:pt x="74" y="116"/>
                    <a:pt x="74" y="116"/>
                    <a:pt x="74" y="116"/>
                  </a:cubicBezTo>
                  <a:cubicBezTo>
                    <a:pt x="79" y="105"/>
                    <a:pt x="91" y="95"/>
                    <a:pt x="104" y="96"/>
                  </a:cubicBezTo>
                  <a:cubicBezTo>
                    <a:pt x="110" y="96"/>
                    <a:pt x="115" y="99"/>
                    <a:pt x="120" y="102"/>
                  </a:cubicBezTo>
                  <a:cubicBezTo>
                    <a:pt x="235" y="217"/>
                    <a:pt x="235" y="217"/>
                    <a:pt x="235" y="217"/>
                  </a:cubicBezTo>
                  <a:cubicBezTo>
                    <a:pt x="235" y="217"/>
                    <a:pt x="235" y="217"/>
                    <a:pt x="235" y="217"/>
                  </a:cubicBezTo>
                  <a:cubicBezTo>
                    <a:pt x="236" y="217"/>
                    <a:pt x="236" y="217"/>
                    <a:pt x="236" y="217"/>
                  </a:cubicBezTo>
                  <a:cubicBezTo>
                    <a:pt x="245" y="208"/>
                    <a:pt x="245" y="208"/>
                    <a:pt x="245" y="208"/>
                  </a:cubicBezTo>
                  <a:cubicBezTo>
                    <a:pt x="245" y="208"/>
                    <a:pt x="245" y="208"/>
                    <a:pt x="245" y="208"/>
                  </a:cubicBezTo>
                  <a:cubicBezTo>
                    <a:pt x="252" y="201"/>
                    <a:pt x="252" y="201"/>
                    <a:pt x="252" y="201"/>
                  </a:cubicBezTo>
                  <a:cubicBezTo>
                    <a:pt x="281" y="172"/>
                    <a:pt x="281" y="172"/>
                    <a:pt x="281" y="172"/>
                  </a:cubicBezTo>
                  <a:cubicBezTo>
                    <a:pt x="281" y="172"/>
                    <a:pt x="281" y="172"/>
                    <a:pt x="281" y="172"/>
                  </a:cubicBezTo>
                  <a:cubicBezTo>
                    <a:pt x="312" y="141"/>
                    <a:pt x="312" y="141"/>
                    <a:pt x="312" y="141"/>
                  </a:cubicBezTo>
                  <a:lnTo>
                    <a:pt x="210" y="41"/>
                  </a:lnTo>
                  <a:close/>
                </a:path>
              </a:pathLst>
            </a:custGeom>
            <a:solidFill>
              <a:srgbClr val="426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19"/>
            <p:cNvSpPr>
              <a:spLocks/>
            </p:cNvSpPr>
            <p:nvPr/>
          </p:nvSpPr>
          <p:spPr bwMode="gray">
            <a:xfrm>
              <a:off x="5313363" y="1814512"/>
              <a:ext cx="85725" cy="85725"/>
            </a:xfrm>
            <a:custGeom>
              <a:avLst/>
              <a:gdLst>
                <a:gd name="T0" fmla="*/ 12 w 76"/>
                <a:gd name="T1" fmla="*/ 3 h 76"/>
                <a:gd name="T2" fmla="*/ 3 w 76"/>
                <a:gd name="T3" fmla="*/ 3 h 76"/>
                <a:gd name="T4" fmla="*/ 3 w 76"/>
                <a:gd name="T5" fmla="*/ 12 h 76"/>
                <a:gd name="T6" fmla="*/ 66 w 76"/>
                <a:gd name="T7" fmla="*/ 76 h 76"/>
                <a:gd name="T8" fmla="*/ 76 w 76"/>
                <a:gd name="T9" fmla="*/ 66 h 76"/>
                <a:gd name="T10" fmla="*/ 12 w 76"/>
                <a:gd name="T11" fmla="*/ 3 h 76"/>
              </a:gdLst>
              <a:ahLst/>
              <a:cxnLst>
                <a:cxn ang="0">
                  <a:pos x="T0" y="T1"/>
                </a:cxn>
                <a:cxn ang="0">
                  <a:pos x="T2" y="T3"/>
                </a:cxn>
                <a:cxn ang="0">
                  <a:pos x="T4" y="T5"/>
                </a:cxn>
                <a:cxn ang="0">
                  <a:pos x="T6" y="T7"/>
                </a:cxn>
                <a:cxn ang="0">
                  <a:pos x="T8" y="T9"/>
                </a:cxn>
                <a:cxn ang="0">
                  <a:pos x="T10" y="T11"/>
                </a:cxn>
              </a:cxnLst>
              <a:rect l="0" t="0" r="r" b="b"/>
              <a:pathLst>
                <a:path w="76" h="76">
                  <a:moveTo>
                    <a:pt x="12" y="3"/>
                  </a:moveTo>
                  <a:cubicBezTo>
                    <a:pt x="10" y="0"/>
                    <a:pt x="6" y="0"/>
                    <a:pt x="3" y="3"/>
                  </a:cubicBezTo>
                  <a:cubicBezTo>
                    <a:pt x="0" y="6"/>
                    <a:pt x="0" y="10"/>
                    <a:pt x="3" y="12"/>
                  </a:cubicBezTo>
                  <a:cubicBezTo>
                    <a:pt x="66" y="76"/>
                    <a:pt x="66" y="76"/>
                    <a:pt x="66" y="76"/>
                  </a:cubicBezTo>
                  <a:cubicBezTo>
                    <a:pt x="76" y="66"/>
                    <a:pt x="76" y="66"/>
                    <a:pt x="76" y="66"/>
                  </a:cubicBezTo>
                  <a:lnTo>
                    <a:pt x="12" y="3"/>
                  </a:lnTo>
                  <a:close/>
                </a:path>
              </a:pathLst>
            </a:custGeom>
            <a:solidFill>
              <a:srgbClr val="426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3894" y="3276600"/>
            <a:ext cx="3540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bwMode="gray">
          <a:xfrm>
            <a:off x="1332282" y="4018285"/>
            <a:ext cx="508000" cy="455612"/>
            <a:chOff x="1414463" y="5178425"/>
            <a:chExt cx="508000" cy="455612"/>
          </a:xfrm>
        </p:grpSpPr>
        <p:sp>
          <p:nvSpPr>
            <p:cNvPr id="21" name="Freeform 356"/>
            <p:cNvSpPr>
              <a:spLocks/>
            </p:cNvSpPr>
            <p:nvPr/>
          </p:nvSpPr>
          <p:spPr bwMode="gray">
            <a:xfrm>
              <a:off x="1500188" y="5291137"/>
              <a:ext cx="334963" cy="342900"/>
            </a:xfrm>
            <a:custGeom>
              <a:avLst/>
              <a:gdLst>
                <a:gd name="T0" fmla="*/ 251 w 302"/>
                <a:gd name="T1" fmla="*/ 89 h 307"/>
                <a:gd name="T2" fmla="*/ 151 w 302"/>
                <a:gd name="T3" fmla="*/ 0 h 307"/>
                <a:gd name="T4" fmla="*/ 52 w 302"/>
                <a:gd name="T5" fmla="*/ 89 h 307"/>
                <a:gd name="T6" fmla="*/ 26 w 302"/>
                <a:gd name="T7" fmla="*/ 112 h 307"/>
                <a:gd name="T8" fmla="*/ 0 w 302"/>
                <a:gd name="T9" fmla="*/ 135 h 307"/>
                <a:gd name="T10" fmla="*/ 0 w 302"/>
                <a:gd name="T11" fmla="*/ 281 h 307"/>
                <a:gd name="T12" fmla="*/ 26 w 302"/>
                <a:gd name="T13" fmla="*/ 307 h 307"/>
                <a:gd name="T14" fmla="*/ 97 w 302"/>
                <a:gd name="T15" fmla="*/ 307 h 307"/>
                <a:gd name="T16" fmla="*/ 97 w 302"/>
                <a:gd name="T17" fmla="*/ 281 h 307"/>
                <a:gd name="T18" fmla="*/ 97 w 302"/>
                <a:gd name="T19" fmla="*/ 255 h 307"/>
                <a:gd name="T20" fmla="*/ 97 w 302"/>
                <a:gd name="T21" fmla="*/ 181 h 307"/>
                <a:gd name="T22" fmla="*/ 206 w 302"/>
                <a:gd name="T23" fmla="*/ 181 h 307"/>
                <a:gd name="T24" fmla="*/ 206 w 302"/>
                <a:gd name="T25" fmla="*/ 255 h 307"/>
                <a:gd name="T26" fmla="*/ 206 w 302"/>
                <a:gd name="T27" fmla="*/ 281 h 307"/>
                <a:gd name="T28" fmla="*/ 206 w 302"/>
                <a:gd name="T29" fmla="*/ 307 h 307"/>
                <a:gd name="T30" fmla="*/ 277 w 302"/>
                <a:gd name="T31" fmla="*/ 307 h 307"/>
                <a:gd name="T32" fmla="*/ 302 w 302"/>
                <a:gd name="T33" fmla="*/ 281 h 307"/>
                <a:gd name="T34" fmla="*/ 302 w 302"/>
                <a:gd name="T35" fmla="*/ 135 h 307"/>
                <a:gd name="T36" fmla="*/ 277 w 302"/>
                <a:gd name="T37" fmla="*/ 112 h 307"/>
                <a:gd name="T38" fmla="*/ 251 w 302"/>
                <a:gd name="T39" fmla="*/ 8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2" h="307">
                  <a:moveTo>
                    <a:pt x="251" y="89"/>
                  </a:moveTo>
                  <a:cubicBezTo>
                    <a:pt x="151" y="0"/>
                    <a:pt x="151" y="0"/>
                    <a:pt x="151" y="0"/>
                  </a:cubicBezTo>
                  <a:cubicBezTo>
                    <a:pt x="52" y="89"/>
                    <a:pt x="52" y="89"/>
                    <a:pt x="52" y="89"/>
                  </a:cubicBezTo>
                  <a:cubicBezTo>
                    <a:pt x="26" y="112"/>
                    <a:pt x="26" y="112"/>
                    <a:pt x="26" y="112"/>
                  </a:cubicBezTo>
                  <a:cubicBezTo>
                    <a:pt x="0" y="135"/>
                    <a:pt x="0" y="135"/>
                    <a:pt x="0" y="135"/>
                  </a:cubicBezTo>
                  <a:cubicBezTo>
                    <a:pt x="0" y="281"/>
                    <a:pt x="0" y="281"/>
                    <a:pt x="0" y="281"/>
                  </a:cubicBezTo>
                  <a:cubicBezTo>
                    <a:pt x="0" y="296"/>
                    <a:pt x="12" y="307"/>
                    <a:pt x="26" y="307"/>
                  </a:cubicBezTo>
                  <a:cubicBezTo>
                    <a:pt x="97" y="307"/>
                    <a:pt x="97" y="307"/>
                    <a:pt x="97" y="307"/>
                  </a:cubicBezTo>
                  <a:cubicBezTo>
                    <a:pt x="97" y="281"/>
                    <a:pt x="97" y="281"/>
                    <a:pt x="97" y="281"/>
                  </a:cubicBezTo>
                  <a:cubicBezTo>
                    <a:pt x="97" y="255"/>
                    <a:pt x="97" y="255"/>
                    <a:pt x="97" y="255"/>
                  </a:cubicBezTo>
                  <a:cubicBezTo>
                    <a:pt x="97" y="181"/>
                    <a:pt x="97" y="181"/>
                    <a:pt x="97" y="181"/>
                  </a:cubicBezTo>
                  <a:cubicBezTo>
                    <a:pt x="206" y="181"/>
                    <a:pt x="206" y="181"/>
                    <a:pt x="206" y="181"/>
                  </a:cubicBezTo>
                  <a:cubicBezTo>
                    <a:pt x="206" y="255"/>
                    <a:pt x="206" y="255"/>
                    <a:pt x="206" y="255"/>
                  </a:cubicBezTo>
                  <a:cubicBezTo>
                    <a:pt x="206" y="281"/>
                    <a:pt x="206" y="281"/>
                    <a:pt x="206" y="281"/>
                  </a:cubicBezTo>
                  <a:cubicBezTo>
                    <a:pt x="206" y="307"/>
                    <a:pt x="206" y="307"/>
                    <a:pt x="206" y="307"/>
                  </a:cubicBezTo>
                  <a:cubicBezTo>
                    <a:pt x="277" y="307"/>
                    <a:pt x="277" y="307"/>
                    <a:pt x="277" y="307"/>
                  </a:cubicBezTo>
                  <a:cubicBezTo>
                    <a:pt x="291" y="307"/>
                    <a:pt x="302" y="296"/>
                    <a:pt x="302" y="281"/>
                  </a:cubicBezTo>
                  <a:cubicBezTo>
                    <a:pt x="302" y="135"/>
                    <a:pt x="302" y="135"/>
                    <a:pt x="302" y="135"/>
                  </a:cubicBezTo>
                  <a:cubicBezTo>
                    <a:pt x="277" y="112"/>
                    <a:pt x="277" y="112"/>
                    <a:pt x="277" y="112"/>
                  </a:cubicBezTo>
                  <a:lnTo>
                    <a:pt x="251" y="89"/>
                  </a:lnTo>
                  <a:close/>
                </a:path>
              </a:pathLst>
            </a:custGeom>
            <a:solidFill>
              <a:srgbClr val="426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57"/>
            <p:cNvSpPr>
              <a:spLocks/>
            </p:cNvSpPr>
            <p:nvPr/>
          </p:nvSpPr>
          <p:spPr bwMode="gray">
            <a:xfrm>
              <a:off x="1414463" y="5178425"/>
              <a:ext cx="508000" cy="261938"/>
            </a:xfrm>
            <a:custGeom>
              <a:avLst/>
              <a:gdLst>
                <a:gd name="T0" fmla="*/ 445 w 457"/>
                <a:gd name="T1" fmla="*/ 187 h 235"/>
                <a:gd name="T2" fmla="*/ 245 w 457"/>
                <a:gd name="T3" fmla="*/ 9 h 235"/>
                <a:gd name="T4" fmla="*/ 211 w 457"/>
                <a:gd name="T5" fmla="*/ 9 h 235"/>
                <a:gd name="T6" fmla="*/ 11 w 457"/>
                <a:gd name="T7" fmla="*/ 187 h 235"/>
                <a:gd name="T8" fmla="*/ 9 w 457"/>
                <a:gd name="T9" fmla="*/ 223 h 235"/>
                <a:gd name="T10" fmla="*/ 28 w 457"/>
                <a:gd name="T11" fmla="*/ 232 h 235"/>
                <a:gd name="T12" fmla="*/ 46 w 457"/>
                <a:gd name="T13" fmla="*/ 225 h 235"/>
                <a:gd name="T14" fmla="*/ 77 w 457"/>
                <a:gd name="T15" fmla="*/ 197 h 235"/>
                <a:gd name="T16" fmla="*/ 103 w 457"/>
                <a:gd name="T17" fmla="*/ 174 h 235"/>
                <a:gd name="T18" fmla="*/ 228 w 457"/>
                <a:gd name="T19" fmla="*/ 63 h 235"/>
                <a:gd name="T20" fmla="*/ 354 w 457"/>
                <a:gd name="T21" fmla="*/ 174 h 235"/>
                <a:gd name="T22" fmla="*/ 379 w 457"/>
                <a:gd name="T23" fmla="*/ 197 h 235"/>
                <a:gd name="T24" fmla="*/ 411 w 457"/>
                <a:gd name="T25" fmla="*/ 225 h 235"/>
                <a:gd name="T26" fmla="*/ 447 w 457"/>
                <a:gd name="T27" fmla="*/ 223 h 235"/>
                <a:gd name="T28" fmla="*/ 445 w 457"/>
                <a:gd name="T29" fmla="*/ 18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235">
                  <a:moveTo>
                    <a:pt x="445" y="187"/>
                  </a:moveTo>
                  <a:cubicBezTo>
                    <a:pt x="245" y="9"/>
                    <a:pt x="245" y="9"/>
                    <a:pt x="245" y="9"/>
                  </a:cubicBezTo>
                  <a:cubicBezTo>
                    <a:pt x="236" y="0"/>
                    <a:pt x="221" y="0"/>
                    <a:pt x="211" y="9"/>
                  </a:cubicBezTo>
                  <a:cubicBezTo>
                    <a:pt x="11" y="187"/>
                    <a:pt x="11" y="187"/>
                    <a:pt x="11" y="187"/>
                  </a:cubicBezTo>
                  <a:cubicBezTo>
                    <a:pt x="1" y="196"/>
                    <a:pt x="0" y="213"/>
                    <a:pt x="9" y="223"/>
                  </a:cubicBezTo>
                  <a:cubicBezTo>
                    <a:pt x="14" y="229"/>
                    <a:pt x="21" y="232"/>
                    <a:pt x="28" y="232"/>
                  </a:cubicBezTo>
                  <a:cubicBezTo>
                    <a:pt x="35" y="232"/>
                    <a:pt x="41" y="230"/>
                    <a:pt x="46" y="225"/>
                  </a:cubicBezTo>
                  <a:cubicBezTo>
                    <a:pt x="77" y="197"/>
                    <a:pt x="77" y="197"/>
                    <a:pt x="77" y="197"/>
                  </a:cubicBezTo>
                  <a:cubicBezTo>
                    <a:pt x="103" y="174"/>
                    <a:pt x="103" y="174"/>
                    <a:pt x="103" y="174"/>
                  </a:cubicBezTo>
                  <a:cubicBezTo>
                    <a:pt x="228" y="63"/>
                    <a:pt x="228" y="63"/>
                    <a:pt x="228" y="63"/>
                  </a:cubicBezTo>
                  <a:cubicBezTo>
                    <a:pt x="354" y="174"/>
                    <a:pt x="354" y="174"/>
                    <a:pt x="354" y="174"/>
                  </a:cubicBezTo>
                  <a:cubicBezTo>
                    <a:pt x="379" y="197"/>
                    <a:pt x="379" y="197"/>
                    <a:pt x="379" y="197"/>
                  </a:cubicBezTo>
                  <a:cubicBezTo>
                    <a:pt x="411" y="225"/>
                    <a:pt x="411" y="225"/>
                    <a:pt x="411" y="225"/>
                  </a:cubicBezTo>
                  <a:cubicBezTo>
                    <a:pt x="422" y="235"/>
                    <a:pt x="438" y="234"/>
                    <a:pt x="447" y="223"/>
                  </a:cubicBezTo>
                  <a:cubicBezTo>
                    <a:pt x="457" y="213"/>
                    <a:pt x="456" y="196"/>
                    <a:pt x="445" y="187"/>
                  </a:cubicBezTo>
                  <a:close/>
                </a:path>
              </a:pathLst>
            </a:custGeom>
            <a:solidFill>
              <a:srgbClr val="819C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090" y="4724400"/>
            <a:ext cx="5492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3319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4294967295"/>
          </p:nvPr>
        </p:nvSpPr>
        <p:spPr bwMode="auto">
          <a:xfrm>
            <a:off x="458788" y="6356350"/>
            <a:ext cx="381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E01FC847-56EE-4323-A77F-5C142C796016}" type="slidenum">
              <a:rPr lang="en-US" altLang="en-US" smtClean="0">
                <a:solidFill>
                  <a:srgbClr val="113388"/>
                </a:solidFill>
              </a:rPr>
              <a:pPr eaLnBrk="1" hangingPunct="1"/>
              <a:t>145</a:t>
            </a:fld>
            <a:endParaRPr lang="en-US" altLang="en-US">
              <a:solidFill>
                <a:srgbClr val="113388"/>
              </a:solidFill>
            </a:endParaRPr>
          </a:p>
        </p:txBody>
      </p:sp>
      <p:sp>
        <p:nvSpPr>
          <p:cNvPr id="124931" name="Title 1"/>
          <p:cNvSpPr>
            <a:spLocks noGrp="1"/>
          </p:cNvSpPr>
          <p:nvPr>
            <p:ph type="title" idx="4294967295"/>
          </p:nvPr>
        </p:nvSpPr>
        <p:spPr>
          <a:xfrm>
            <a:off x="569913" y="74613"/>
            <a:ext cx="3662362" cy="3856037"/>
          </a:xfrm>
        </p:spPr>
        <p:txBody>
          <a:bodyPr/>
          <a:lstStyle/>
          <a:p>
            <a:r>
              <a:rPr lang="en-US" altLang="en-US" b="1"/>
              <a:t>Life insurance </a:t>
            </a:r>
            <a:br>
              <a:rPr lang="en-US" altLang="en-US" b="1"/>
            </a:br>
            <a:r>
              <a:rPr lang="en-US" altLang="en-US"/>
              <a:t>as part of an </a:t>
            </a:r>
            <a:r>
              <a:rPr lang="en-US" altLang="en-US" b="1"/>
              <a:t>executive bonus plan</a:t>
            </a:r>
            <a:r>
              <a:rPr lang="en-US" altLang="en-US"/>
              <a:t>: </a:t>
            </a:r>
            <a:br>
              <a:rPr lang="en-US" altLang="en-US"/>
            </a:br>
            <a:r>
              <a:rPr lang="en-US" altLang="en-US" sz="4000"/>
              <a:t>How it works</a:t>
            </a:r>
          </a:p>
        </p:txBody>
      </p:sp>
      <p:pic>
        <p:nvPicPr>
          <p:cNvPr id="124932"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081588" y="568325"/>
            <a:ext cx="3609975" cy="5835650"/>
          </a:xfrm>
        </p:spPr>
      </p:pic>
      <p:sp>
        <p:nvSpPr>
          <p:cNvPr id="34823" name="Text Box 13"/>
          <p:cNvSpPr txBox="1">
            <a:spLocks noChangeArrowheads="1"/>
          </p:cNvSpPr>
          <p:nvPr/>
        </p:nvSpPr>
        <p:spPr bwMode="auto">
          <a:xfrm>
            <a:off x="484188" y="4929188"/>
            <a:ext cx="4597400" cy="1225550"/>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algn="l">
              <a:lnSpc>
                <a:spcPct val="80000"/>
              </a:lnSpc>
              <a:spcBef>
                <a:spcPct val="24000"/>
              </a:spcBef>
              <a:buClr>
                <a:schemeClr val="tx1"/>
              </a:buClr>
              <a:defRPr/>
            </a:pPr>
            <a:r>
              <a:rPr lang="en-US" sz="1200" dirty="0">
                <a:solidFill>
                  <a:schemeClr val="bg2">
                    <a:lumMod val="50000"/>
                  </a:schemeClr>
                </a:solidFill>
              </a:rPr>
              <a:t>This hypothetical example is provided for illustrative purposes only. </a:t>
            </a:r>
          </a:p>
          <a:p>
            <a:pPr algn="l">
              <a:lnSpc>
                <a:spcPct val="80000"/>
              </a:lnSpc>
              <a:spcBef>
                <a:spcPct val="24000"/>
              </a:spcBef>
              <a:buClr>
                <a:schemeClr val="tx1"/>
              </a:buClr>
              <a:defRPr/>
            </a:pPr>
            <a:r>
              <a:rPr lang="en-US" sz="1200" baseline="30000" dirty="0">
                <a:solidFill>
                  <a:schemeClr val="bg2">
                    <a:lumMod val="50000"/>
                  </a:schemeClr>
                </a:solidFill>
              </a:rPr>
              <a:t>1</a:t>
            </a:r>
            <a:r>
              <a:rPr lang="en-US" sz="1200" dirty="0">
                <a:solidFill>
                  <a:schemeClr val="bg2">
                    <a:lumMod val="50000"/>
                  </a:schemeClr>
                </a:solidFill>
              </a:rPr>
              <a:t>Policy loans and withdrawals will reduce available cash values and death benefits, and may cause the policy to lapse or affect any guarantees against lapse. Additional premium payments may be required to keep the policy in force. In the event of a lapse, outstanding policy loans in excess of unrecovered cost basis will be subject to ordinary income tax. Tax laws are subject to change and your clients should consult their tax professional.</a:t>
            </a:r>
          </a:p>
        </p:txBody>
      </p:sp>
      <p:sp>
        <p:nvSpPr>
          <p:cNvPr id="2" name="Oval 1"/>
          <p:cNvSpPr/>
          <p:nvPr/>
        </p:nvSpPr>
        <p:spPr bwMode="auto">
          <a:xfrm>
            <a:off x="5222875" y="4970463"/>
            <a:ext cx="1371600" cy="1289050"/>
          </a:xfrm>
          <a:prstGeom prst="ellipse">
            <a:avLst/>
          </a:prstGeom>
          <a:solidFill>
            <a:srgbClr val="DFFC9E"/>
          </a:solidFill>
          <a:ln w="6350" cap="flat" cmpd="sng" algn="ctr">
            <a:noFill/>
            <a:prstDash val="solid"/>
            <a:round/>
            <a:headEnd type="none" w="med" len="med"/>
            <a:tailEnd type="none" w="med" len="med"/>
          </a:ln>
          <a:effectLst/>
          <a:extLst/>
        </p:spPr>
        <p:txBody>
          <a:bodyPr anchor="ctr"/>
          <a:lstStyle/>
          <a:p>
            <a:pPr defTabSz="914400">
              <a:defRPr/>
            </a:pPr>
            <a:r>
              <a:rPr lang="en-US" sz="1050" dirty="0">
                <a:solidFill>
                  <a:schemeClr val="bg1">
                    <a:lumMod val="50000"/>
                  </a:schemeClr>
                </a:solidFill>
                <a:ea typeface="ＭＳ Ｐゴシック"/>
              </a:rPr>
              <a:t>Access available cash value through loans¹ to </a:t>
            </a:r>
            <a:r>
              <a:rPr lang="en-US" sz="1050" b="1" dirty="0">
                <a:solidFill>
                  <a:schemeClr val="bg1">
                    <a:lumMod val="50000"/>
                  </a:schemeClr>
                </a:solidFill>
                <a:ea typeface="ＭＳ Ｐゴシック"/>
              </a:rPr>
              <a:t>SUPPLEMENT RETIREMENT INCOME</a:t>
            </a:r>
          </a:p>
        </p:txBody>
      </p:sp>
    </p:spTree>
    <p:extLst>
      <p:ext uri="{BB962C8B-B14F-4D97-AF65-F5344CB8AC3E}">
        <p14:creationId xmlns:p14="http://schemas.microsoft.com/office/powerpoint/2010/main" val="15343190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Content Placeholder 2"/>
          <p:cNvSpPr>
            <a:spLocks noGrp="1"/>
          </p:cNvSpPr>
          <p:nvPr>
            <p:ph idx="1"/>
          </p:nvPr>
        </p:nvSpPr>
        <p:spPr/>
        <p:txBody>
          <a:bodyPr/>
          <a:lstStyle/>
          <a:p>
            <a:pPr lvl="2"/>
            <a:r>
              <a:rPr lang="en-US" altLang="en-US" dirty="0">
                <a:solidFill>
                  <a:schemeClr val="tx1"/>
                </a:solidFill>
              </a:rPr>
              <a:t>Bonus employee enough to cover the taxes</a:t>
            </a:r>
          </a:p>
          <a:p>
            <a:pPr lvl="2"/>
            <a:r>
              <a:rPr lang="en-US" altLang="en-US" dirty="0">
                <a:solidFill>
                  <a:schemeClr val="tx1"/>
                </a:solidFill>
              </a:rPr>
              <a:t>Results in no out-of-pocket costs to employee</a:t>
            </a:r>
          </a:p>
          <a:p>
            <a:pPr lvl="2"/>
            <a:endParaRPr lang="en-US" altLang="en-US" dirty="0">
              <a:solidFill>
                <a:schemeClr val="tx1"/>
              </a:solidFill>
            </a:endParaRPr>
          </a:p>
          <a:p>
            <a:pPr lvl="2"/>
            <a:r>
              <a:rPr lang="en-US" altLang="en-US" dirty="0">
                <a:solidFill>
                  <a:schemeClr val="tx1"/>
                </a:solidFill>
              </a:rPr>
              <a:t>Formula for Double Bonus</a:t>
            </a:r>
          </a:p>
          <a:p>
            <a:pPr lvl="3"/>
            <a:r>
              <a:rPr lang="en-US" altLang="en-US" dirty="0"/>
              <a:t>Premium /1 – employee’s tax bracket</a:t>
            </a:r>
          </a:p>
          <a:p>
            <a:pPr lvl="3"/>
            <a:r>
              <a:rPr lang="en-US" altLang="en-US" dirty="0"/>
              <a:t>Example: </a:t>
            </a:r>
          </a:p>
          <a:p>
            <a:pPr lvl="4"/>
            <a:r>
              <a:rPr lang="en-US" altLang="en-US" dirty="0"/>
              <a:t>Premium: $100,000</a:t>
            </a:r>
          </a:p>
          <a:p>
            <a:pPr lvl="4"/>
            <a:r>
              <a:rPr lang="en-US" altLang="en-US" dirty="0"/>
              <a:t>Employee’s tax bracket: 40%</a:t>
            </a:r>
          </a:p>
          <a:p>
            <a:pPr lvl="3"/>
            <a:endParaRPr lang="en-US" altLang="en-US" dirty="0"/>
          </a:p>
          <a:p>
            <a:pPr lvl="4"/>
            <a:endParaRPr lang="en-US" altLang="en-US" dirty="0"/>
          </a:p>
          <a:p>
            <a:pPr lvl="4"/>
            <a:endParaRPr lang="en-US" altLang="en-US" dirty="0"/>
          </a:p>
          <a:p>
            <a:pPr lvl="4"/>
            <a:endParaRPr lang="en-US" altLang="en-US" dirty="0"/>
          </a:p>
        </p:txBody>
      </p:sp>
      <p:sp>
        <p:nvSpPr>
          <p:cNvPr id="4" name="Slide Number Placeholder 3"/>
          <p:cNvSpPr>
            <a:spLocks noGrp="1"/>
          </p:cNvSpPr>
          <p:nvPr>
            <p:ph type="sldNum" sz="quarter" idx="12"/>
          </p:nvPr>
        </p:nvSpPr>
        <p:spPr/>
        <p:txBody>
          <a:bodyPr/>
          <a:lstStyle/>
          <a:p>
            <a:fld id="{97C31C74-C22B-4D08-AECE-5BFC2991D243}" type="slidenum">
              <a:rPr lang="en-US" smtClean="0"/>
              <a:pPr/>
              <a:t>146</a:t>
            </a:fld>
            <a:endParaRPr lang="en-US" dirty="0"/>
          </a:p>
        </p:txBody>
      </p:sp>
      <p:sp>
        <p:nvSpPr>
          <p:cNvPr id="125955" name="Title 1"/>
          <p:cNvSpPr>
            <a:spLocks noGrp="1"/>
          </p:cNvSpPr>
          <p:nvPr>
            <p:ph type="title"/>
          </p:nvPr>
        </p:nvSpPr>
        <p:spPr/>
        <p:txBody>
          <a:bodyPr/>
          <a:lstStyle/>
          <a:p>
            <a:r>
              <a:rPr lang="en-US" altLang="en-US"/>
              <a:t>Using a “double bonus”</a:t>
            </a:r>
          </a:p>
        </p:txBody>
      </p:sp>
      <p:sp>
        <p:nvSpPr>
          <p:cNvPr id="7" name="Text Placeholder 6"/>
          <p:cNvSpPr>
            <a:spLocks noGrp="1"/>
          </p:cNvSpPr>
          <p:nvPr>
            <p:ph type="body" sz="quarter" idx="14"/>
          </p:nvPr>
        </p:nvSpPr>
        <p:spPr/>
        <p:txBody>
          <a:bodyPr>
            <a:normAutofit fontScale="77500" lnSpcReduction="20000"/>
          </a:bodyPr>
          <a:lstStyle/>
          <a:p>
            <a:endParaRPr lang="en-US"/>
          </a:p>
        </p:txBody>
      </p:sp>
      <p:sp>
        <p:nvSpPr>
          <p:cNvPr id="3" name="Rectangle 2"/>
          <p:cNvSpPr/>
          <p:nvPr/>
        </p:nvSpPr>
        <p:spPr>
          <a:xfrm>
            <a:off x="452438" y="5911850"/>
            <a:ext cx="8248650" cy="268288"/>
          </a:xfrm>
          <a:prstGeom prst="rect">
            <a:avLst/>
          </a:prstGeom>
        </p:spPr>
        <p:txBody>
          <a:bodyPr>
            <a:spAutoFit/>
          </a:bodyPr>
          <a:lstStyle/>
          <a:p>
            <a:pPr algn="l" defTabSz="914400" fontAlgn="auto">
              <a:lnSpc>
                <a:spcPct val="80000"/>
              </a:lnSpc>
              <a:spcBef>
                <a:spcPct val="24000"/>
              </a:spcBef>
              <a:spcAft>
                <a:spcPts val="0"/>
              </a:spcAft>
              <a:buClr>
                <a:srgbClr val="113388"/>
              </a:buClr>
              <a:defRPr/>
            </a:pPr>
            <a:r>
              <a:rPr lang="en-US" sz="1400" kern="0" dirty="0">
                <a:solidFill>
                  <a:srgbClr val="FFFFFF">
                    <a:lumMod val="50000"/>
                  </a:srgbClr>
                </a:solidFill>
              </a:rPr>
              <a:t>This hypothetical example is provided for illustrative purposes only. </a:t>
            </a:r>
          </a:p>
        </p:txBody>
      </p:sp>
      <p:cxnSp>
        <p:nvCxnSpPr>
          <p:cNvPr id="10" name="Straight Connector 9"/>
          <p:cNvCxnSpPr/>
          <p:nvPr/>
        </p:nvCxnSpPr>
        <p:spPr>
          <a:xfrm>
            <a:off x="1680853" y="5178630"/>
            <a:ext cx="1600200" cy="0"/>
          </a:xfrm>
          <a:prstGeom prst="line">
            <a:avLst/>
          </a:prstGeom>
          <a:ln w="6350">
            <a:solidFill>
              <a:schemeClr val="bg2"/>
            </a:solidFill>
          </a:ln>
        </p:spPr>
        <p:style>
          <a:lnRef idx="2">
            <a:schemeClr val="accent6"/>
          </a:lnRef>
          <a:fillRef idx="0">
            <a:schemeClr val="accent6"/>
          </a:fillRef>
          <a:effectRef idx="1">
            <a:schemeClr val="accent6"/>
          </a:effectRef>
          <a:fontRef idx="minor">
            <a:schemeClr val="tx1"/>
          </a:fontRef>
        </p:style>
      </p:cxnSp>
      <p:grpSp>
        <p:nvGrpSpPr>
          <p:cNvPr id="15" name="Group 14"/>
          <p:cNvGrpSpPr/>
          <p:nvPr/>
        </p:nvGrpSpPr>
        <p:grpSpPr>
          <a:xfrm>
            <a:off x="304800" y="3987800"/>
            <a:ext cx="6400800" cy="1651000"/>
            <a:chOff x="838200" y="4114800"/>
            <a:chExt cx="6400800" cy="1651000"/>
          </a:xfrm>
        </p:grpSpPr>
        <p:graphicFrame>
          <p:nvGraphicFramePr>
            <p:cNvPr id="5" name="Diagram 4"/>
            <p:cNvGraphicFramePr/>
            <p:nvPr>
              <p:extLst/>
            </p:nvPr>
          </p:nvGraphicFramePr>
          <p:xfrm>
            <a:off x="838200" y="4114800"/>
            <a:ext cx="6400800" cy="165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3733800" y="4876800"/>
              <a:ext cx="2743200" cy="381000"/>
            </a:xfrm>
            <a:prstGeom prst="rect">
              <a:avLst/>
            </a:prstGeom>
            <a:noFill/>
          </p:spPr>
          <p:txBody>
            <a:bodyPr wrap="square" rtlCol="0">
              <a:noAutofit/>
            </a:bodyPr>
            <a:lstStyle/>
            <a:p>
              <a:pPr>
                <a:lnSpc>
                  <a:spcPct val="90000"/>
                </a:lnSpc>
              </a:pPr>
              <a:r>
                <a:rPr lang="en-US" sz="3000" dirty="0">
                  <a:solidFill>
                    <a:schemeClr val="bg2"/>
                  </a:solidFill>
                </a:rPr>
                <a:t>=</a:t>
              </a:r>
              <a:r>
                <a:rPr lang="en-US" sz="3000" b="1" dirty="0">
                  <a:solidFill>
                    <a:schemeClr val="bg2"/>
                  </a:solidFill>
                </a:rPr>
                <a:t>     </a:t>
              </a:r>
              <a:r>
                <a:rPr lang="en-US" sz="3000" dirty="0">
                  <a:solidFill>
                    <a:schemeClr val="bg2"/>
                  </a:solidFill>
                </a:rPr>
                <a:t>$166,666</a:t>
              </a:r>
            </a:p>
          </p:txBody>
        </p:sp>
      </p:grpSp>
      <p:cxnSp>
        <p:nvCxnSpPr>
          <p:cNvPr id="17" name="Straight Connector 16"/>
          <p:cNvCxnSpPr/>
          <p:nvPr/>
        </p:nvCxnSpPr>
        <p:spPr>
          <a:xfrm>
            <a:off x="1295400" y="5029200"/>
            <a:ext cx="13716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9862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p:cNvSpPr>
          <p:nvPr>
            <p:ph idx="1"/>
          </p:nvPr>
        </p:nvSpPr>
        <p:spPr/>
        <p:txBody>
          <a:bodyPr/>
          <a:lstStyle/>
          <a:p>
            <a:pPr lvl="2"/>
            <a:r>
              <a:rPr lang="en-US" altLang="en-US" dirty="0">
                <a:solidFill>
                  <a:schemeClr val="tx1"/>
                </a:solidFill>
              </a:rPr>
              <a:t>Reward and retain key employees</a:t>
            </a:r>
          </a:p>
          <a:p>
            <a:pPr lvl="2"/>
            <a:r>
              <a:rPr lang="en-US" altLang="en-US" dirty="0">
                <a:solidFill>
                  <a:schemeClr val="tx1"/>
                </a:solidFill>
              </a:rPr>
              <a:t>Premium payments are deductible if,</a:t>
            </a:r>
          </a:p>
          <a:p>
            <a:pPr lvl="3"/>
            <a:r>
              <a:rPr lang="en-US" altLang="en-US" dirty="0"/>
              <a:t>considered “reasonable” compensation</a:t>
            </a:r>
          </a:p>
          <a:p>
            <a:pPr lvl="3"/>
            <a:r>
              <a:rPr lang="en-US" altLang="en-US" dirty="0"/>
              <a:t>employer is not a beneficiary</a:t>
            </a:r>
          </a:p>
          <a:p>
            <a:pPr lvl="2"/>
            <a:r>
              <a:rPr lang="en-US" altLang="en-US" dirty="0">
                <a:solidFill>
                  <a:schemeClr val="tx1"/>
                </a:solidFill>
              </a:rPr>
              <a:t>No contribution limits</a:t>
            </a:r>
          </a:p>
          <a:p>
            <a:pPr lvl="2"/>
            <a:r>
              <a:rPr lang="en-US" altLang="en-US" dirty="0">
                <a:solidFill>
                  <a:schemeClr val="tx1"/>
                </a:solidFill>
              </a:rPr>
              <a:t>No administration costs</a:t>
            </a:r>
          </a:p>
          <a:p>
            <a:pPr lvl="2"/>
            <a:r>
              <a:rPr lang="en-US" altLang="en-US" dirty="0">
                <a:solidFill>
                  <a:schemeClr val="tx1"/>
                </a:solidFill>
              </a:rPr>
              <a:t>Control and flexibility of who participates</a:t>
            </a:r>
          </a:p>
          <a:p>
            <a:pPr lvl="2"/>
            <a:r>
              <a:rPr lang="en-US" altLang="en-US" dirty="0">
                <a:solidFill>
                  <a:schemeClr val="tx1"/>
                </a:solidFill>
              </a:rPr>
              <a:t>May discontinue at any time</a:t>
            </a:r>
          </a:p>
          <a:p>
            <a:pPr lvl="2"/>
            <a:r>
              <a:rPr lang="en-US" altLang="en-US" dirty="0">
                <a:solidFill>
                  <a:schemeClr val="tx1"/>
                </a:solidFill>
              </a:rPr>
              <a:t>Simple arrangement</a:t>
            </a:r>
          </a:p>
        </p:txBody>
      </p:sp>
      <p:sp>
        <p:nvSpPr>
          <p:cNvPr id="4" name="Slide Number Placeholder 3"/>
          <p:cNvSpPr>
            <a:spLocks noGrp="1"/>
          </p:cNvSpPr>
          <p:nvPr>
            <p:ph type="sldNum" sz="quarter" idx="12"/>
          </p:nvPr>
        </p:nvSpPr>
        <p:spPr/>
        <p:txBody>
          <a:bodyPr/>
          <a:lstStyle/>
          <a:p>
            <a:fld id="{FEB75062-0B3A-4C53-AB25-7F89A0C6BF74}" type="slidenum">
              <a:rPr lang="en-US" smtClean="0"/>
              <a:pPr/>
              <a:t>147</a:t>
            </a:fld>
            <a:endParaRPr lang="en-US" dirty="0"/>
          </a:p>
        </p:txBody>
      </p:sp>
      <p:sp>
        <p:nvSpPr>
          <p:cNvPr id="126978" name="Rectangle 2"/>
          <p:cNvSpPr>
            <a:spLocks noGrp="1"/>
          </p:cNvSpPr>
          <p:nvPr>
            <p:ph type="title"/>
          </p:nvPr>
        </p:nvSpPr>
        <p:spPr/>
        <p:txBody>
          <a:bodyPr/>
          <a:lstStyle/>
          <a:p>
            <a:r>
              <a:rPr lang="en-US" altLang="en-US"/>
              <a:t>Benefits to the employer</a:t>
            </a:r>
            <a:endParaRPr lang="en-US" altLang="en-US" dirty="0"/>
          </a:p>
        </p:txBody>
      </p:sp>
      <p:sp>
        <p:nvSpPr>
          <p:cNvPr id="3" name="Text Placeholder 2"/>
          <p:cNvSpPr>
            <a:spLocks noGrp="1"/>
          </p:cNvSpPr>
          <p:nvPr>
            <p:ph type="body" sz="quarter" idx="14"/>
          </p:nvPr>
        </p:nvSpPr>
        <p:spPr/>
        <p:txBody>
          <a:bodyPr>
            <a:normAutofit fontScale="77500" lnSpcReduction="20000"/>
          </a:bodyPr>
          <a:lstStyle/>
          <a:p>
            <a:endParaRPr lang="en-US"/>
          </a:p>
        </p:txBody>
      </p:sp>
      <p:sp>
        <p:nvSpPr>
          <p:cNvPr id="6" name="Text Box 13"/>
          <p:cNvSpPr txBox="1">
            <a:spLocks noChangeArrowheads="1"/>
          </p:cNvSpPr>
          <p:nvPr/>
        </p:nvSpPr>
        <p:spPr bwMode="auto">
          <a:xfrm>
            <a:off x="452438" y="5649913"/>
            <a:ext cx="8223250" cy="554037"/>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algn="l">
              <a:defRPr/>
            </a:pPr>
            <a:r>
              <a:rPr lang="en-US" sz="1200" dirty="0">
                <a:solidFill>
                  <a:schemeClr val="bg2">
                    <a:lumMod val="50000"/>
                  </a:schemeClr>
                </a:solidFill>
              </a:rPr>
              <a:t>For more information on the tax implications of contributions to, or distributions from, this or any other employee benefit plan, consult your attorney or tax advisor. </a:t>
            </a:r>
          </a:p>
          <a:p>
            <a:pPr algn="l">
              <a:defRPr/>
            </a:pPr>
            <a:r>
              <a:rPr lang="en-US" sz="1200" dirty="0">
                <a:solidFill>
                  <a:schemeClr val="bg2">
                    <a:lumMod val="50000"/>
                  </a:schemeClr>
                </a:solidFill>
              </a:rPr>
              <a:t>Keep in mind most life insurance policies require health and financial underwriting.</a:t>
            </a:r>
          </a:p>
        </p:txBody>
      </p:sp>
    </p:spTree>
    <p:extLst>
      <p:ext uri="{BB962C8B-B14F-4D97-AF65-F5344CB8AC3E}">
        <p14:creationId xmlns:p14="http://schemas.microsoft.com/office/powerpoint/2010/main" val="13850914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p:cNvSpPr>
          <p:nvPr>
            <p:ph idx="1"/>
          </p:nvPr>
        </p:nvSpPr>
        <p:spPr/>
        <p:txBody>
          <a:bodyPr/>
          <a:lstStyle/>
          <a:p>
            <a:pPr lvl="2"/>
            <a:r>
              <a:rPr lang="en-US" dirty="0">
                <a:solidFill>
                  <a:schemeClr val="tx1"/>
                </a:solidFill>
              </a:rPr>
              <a:t>Income-tax-free death benefit</a:t>
            </a:r>
          </a:p>
          <a:p>
            <a:pPr lvl="2"/>
            <a:r>
              <a:rPr lang="en-US" dirty="0">
                <a:solidFill>
                  <a:schemeClr val="tx1"/>
                </a:solidFill>
              </a:rPr>
              <a:t>Tax-deferred cash value accumulation potential</a:t>
            </a:r>
          </a:p>
          <a:p>
            <a:pPr lvl="2"/>
            <a:r>
              <a:rPr lang="en-US" dirty="0">
                <a:solidFill>
                  <a:schemeClr val="tx1"/>
                </a:solidFill>
              </a:rPr>
              <a:t>Income tax-free access to any available cash value through </a:t>
            </a:r>
            <a:br>
              <a:rPr lang="en-US" dirty="0">
                <a:solidFill>
                  <a:schemeClr val="tx1"/>
                </a:solidFill>
              </a:rPr>
            </a:br>
            <a:r>
              <a:rPr lang="en-US" dirty="0">
                <a:solidFill>
                  <a:schemeClr val="tx1"/>
                </a:solidFill>
              </a:rPr>
              <a:t>policy loans or withdrawals</a:t>
            </a:r>
          </a:p>
          <a:p>
            <a:pPr lvl="2"/>
            <a:r>
              <a:rPr lang="en-US" dirty="0">
                <a:solidFill>
                  <a:schemeClr val="tx1"/>
                </a:solidFill>
              </a:rPr>
              <a:t>Secure from corporate creditors </a:t>
            </a:r>
          </a:p>
          <a:p>
            <a:pPr lvl="2"/>
            <a:r>
              <a:rPr lang="en-US" dirty="0">
                <a:solidFill>
                  <a:schemeClr val="tx1"/>
                </a:solidFill>
              </a:rPr>
              <a:t>Simple arrangement </a:t>
            </a:r>
          </a:p>
          <a:p>
            <a:pPr lvl="2"/>
            <a:r>
              <a:rPr lang="en-US" dirty="0">
                <a:solidFill>
                  <a:schemeClr val="tx1"/>
                </a:solidFill>
              </a:rPr>
              <a:t>Portable</a:t>
            </a:r>
          </a:p>
          <a:p>
            <a:pPr lvl="2"/>
            <a:endParaRPr lang="en-US" dirty="0"/>
          </a:p>
          <a:p>
            <a:pPr lvl="2"/>
            <a:endParaRPr lang="en-US" dirty="0"/>
          </a:p>
        </p:txBody>
      </p:sp>
      <p:sp>
        <p:nvSpPr>
          <p:cNvPr id="4" name="Slide Number Placeholder 3"/>
          <p:cNvSpPr>
            <a:spLocks noGrp="1"/>
          </p:cNvSpPr>
          <p:nvPr>
            <p:ph type="sldNum" sz="quarter" idx="12"/>
          </p:nvPr>
        </p:nvSpPr>
        <p:spPr/>
        <p:txBody>
          <a:bodyPr/>
          <a:lstStyle/>
          <a:p>
            <a:fld id="{185CA11C-2AE6-4499-A953-CEBC2B04843A}" type="slidenum">
              <a:rPr lang="en-US" smtClean="0"/>
              <a:pPr/>
              <a:t>148</a:t>
            </a:fld>
            <a:endParaRPr lang="en-US" dirty="0"/>
          </a:p>
        </p:txBody>
      </p:sp>
      <p:sp>
        <p:nvSpPr>
          <p:cNvPr id="128002" name="Rectangle 2"/>
          <p:cNvSpPr>
            <a:spLocks noGrp="1"/>
          </p:cNvSpPr>
          <p:nvPr>
            <p:ph type="title"/>
          </p:nvPr>
        </p:nvSpPr>
        <p:spPr/>
        <p:txBody>
          <a:bodyPr/>
          <a:lstStyle/>
          <a:p>
            <a:r>
              <a:rPr lang="en-US" altLang="en-US" dirty="0"/>
              <a:t>Benefits to the key employee</a:t>
            </a:r>
          </a:p>
        </p:txBody>
      </p:sp>
      <p:sp>
        <p:nvSpPr>
          <p:cNvPr id="2" name="Text Placeholder 1"/>
          <p:cNvSpPr>
            <a:spLocks noGrp="1"/>
          </p:cNvSpPr>
          <p:nvPr>
            <p:ph type="body" sz="quarter" idx="14"/>
          </p:nvPr>
        </p:nvSpPr>
        <p:spPr/>
        <p:txBody>
          <a:bodyPr>
            <a:normAutofit fontScale="77500" lnSpcReduction="20000"/>
          </a:bodyPr>
          <a:lstStyle/>
          <a:p>
            <a:endParaRPr lang="en-US"/>
          </a:p>
        </p:txBody>
      </p:sp>
      <p:sp>
        <p:nvSpPr>
          <p:cNvPr id="37893" name="Text Box 13"/>
          <p:cNvSpPr txBox="1">
            <a:spLocks noChangeArrowheads="1"/>
          </p:cNvSpPr>
          <p:nvPr/>
        </p:nvSpPr>
        <p:spPr bwMode="auto">
          <a:xfrm>
            <a:off x="452438" y="5057775"/>
            <a:ext cx="8223250" cy="1185863"/>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algn="l">
              <a:lnSpc>
                <a:spcPct val="80000"/>
              </a:lnSpc>
              <a:spcBef>
                <a:spcPct val="24000"/>
              </a:spcBef>
              <a:buClr>
                <a:schemeClr val="tx1"/>
              </a:buClr>
              <a:defRPr/>
            </a:pPr>
            <a:r>
              <a:rPr lang="en-US" sz="1200" dirty="0">
                <a:solidFill>
                  <a:schemeClr val="bg2">
                    <a:lumMod val="50000"/>
                  </a:schemeClr>
                </a:solidFill>
              </a:rPr>
              <a:t>Policy loans and withdrawals will reduce available cash values and death benefits, and may cause the policy to lapse or affect any guarantees against lapse. Additional premium payments may be required to keep the policy in force. In the event of a lapse, outstanding policy loans in excess of unrecovered cost basis will be subject to ordinary income tax. Tax laws are subject to change and you are encouraged to consult your tax professional. Policy loans are not usually subject to income tax unless the policy is classified as a modified endowment contract (MEC) under IRC Section 7702A.  However, withdrawals or partial surrenders from a non-MEC policy are subject to income tax to the extent that the amount distributed exceeds the owner's cost basis in the policy.  Loans, withdrawals or partial surrenders from a MEC policy are subject to income tax to the extent of any gains in the policy, and if the payment occurs prior to age 59 </a:t>
            </a:r>
            <a:r>
              <a:rPr lang="en-US" sz="1200" baseline="30000" dirty="0">
                <a:solidFill>
                  <a:schemeClr val="bg2">
                    <a:lumMod val="50000"/>
                  </a:schemeClr>
                </a:solidFill>
              </a:rPr>
              <a:t>1/2</a:t>
            </a:r>
            <a:r>
              <a:rPr lang="en-US" sz="1200" dirty="0">
                <a:solidFill>
                  <a:schemeClr val="bg2">
                    <a:lumMod val="50000"/>
                  </a:schemeClr>
                </a:solidFill>
              </a:rPr>
              <a:t>, a 10% federal additional tax may apply.</a:t>
            </a:r>
          </a:p>
        </p:txBody>
      </p:sp>
    </p:spTree>
    <p:extLst>
      <p:ext uri="{BB962C8B-B14F-4D97-AF65-F5344CB8AC3E}">
        <p14:creationId xmlns:p14="http://schemas.microsoft.com/office/powerpoint/2010/main" val="353765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flipV="1">
            <a:off x="4419600" y="304800"/>
            <a:ext cx="4419600" cy="5410200"/>
          </a:xfrm>
          <a:solidFill>
            <a:srgbClr val="98002E"/>
          </a:solidFill>
        </p:spPr>
        <p:txBody>
          <a:bodyPr/>
          <a:lstStyle/>
          <a:p>
            <a:endParaRPr lang="en-US" dirty="0"/>
          </a:p>
        </p:txBody>
      </p:sp>
      <p:sp>
        <p:nvSpPr>
          <p:cNvPr id="129026" name="Rectangle 3"/>
          <p:cNvSpPr>
            <a:spLocks noGrp="1"/>
          </p:cNvSpPr>
          <p:nvPr>
            <p:ph idx="1"/>
          </p:nvPr>
        </p:nvSpPr>
        <p:spPr>
          <a:xfrm>
            <a:off x="457200" y="1676400"/>
            <a:ext cx="3810000" cy="2819400"/>
          </a:xfrm>
        </p:spPr>
        <p:txBody>
          <a:bodyPr>
            <a:normAutofit fontScale="62500" lnSpcReduction="20000"/>
          </a:bodyPr>
          <a:lstStyle/>
          <a:p>
            <a:pPr lvl="2"/>
            <a:r>
              <a:rPr lang="en-US" altLang="en-US" dirty="0"/>
              <a:t>Employee can leave the company at any time and take the insurance policy</a:t>
            </a:r>
          </a:p>
          <a:p>
            <a:pPr lvl="2"/>
            <a:r>
              <a:rPr lang="en-US" altLang="en-US" dirty="0"/>
              <a:t>Employee must be insurable</a:t>
            </a:r>
          </a:p>
          <a:p>
            <a:pPr lvl="2"/>
            <a:r>
              <a:rPr lang="en-US" altLang="en-US" dirty="0"/>
              <a:t>Premium payments = taxable income to the employee</a:t>
            </a:r>
          </a:p>
          <a:p>
            <a:pPr lvl="2"/>
            <a:r>
              <a:rPr lang="en-US" altLang="en-US" dirty="0"/>
              <a:t>No golden handcuffs</a:t>
            </a:r>
          </a:p>
          <a:p>
            <a:pPr lvl="2"/>
            <a:r>
              <a:rPr lang="en-US" dirty="0">
                <a:ea typeface="ＭＳ Ｐゴシック"/>
                <a:cs typeface="ＭＳ Ｐゴシック"/>
              </a:rPr>
              <a:t>Attorney to draft the bonus arrangement</a:t>
            </a:r>
          </a:p>
          <a:p>
            <a:pPr lvl="2"/>
            <a:r>
              <a:rPr lang="en-US" altLang="en-US" dirty="0">
                <a:ea typeface="ＭＳ Ｐゴシック"/>
              </a:rPr>
              <a:t>Life insurance policies require health and financial underwriting </a:t>
            </a:r>
            <a:endParaRPr lang="en-US" altLang="en-US" dirty="0"/>
          </a:p>
        </p:txBody>
      </p:sp>
      <p:sp>
        <p:nvSpPr>
          <p:cNvPr id="129027" name="Rectangle 2"/>
          <p:cNvSpPr>
            <a:spLocks noGrp="1"/>
          </p:cNvSpPr>
          <p:nvPr>
            <p:ph type="title"/>
          </p:nvPr>
        </p:nvSpPr>
        <p:spPr/>
        <p:txBody>
          <a:bodyPr/>
          <a:lstStyle/>
          <a:p>
            <a:r>
              <a:rPr lang="en-US" altLang="en-US" dirty="0"/>
              <a:t>Additional considerations</a:t>
            </a:r>
          </a:p>
        </p:txBody>
      </p:sp>
      <p:sp>
        <p:nvSpPr>
          <p:cNvPr id="129029" name="Slide Number Placeholder 3"/>
          <p:cNvSpPr>
            <a:spLocks noGrp="1"/>
          </p:cNvSpPr>
          <p:nvPr>
            <p:ph type="sldNum" sz="quarter" idx="12"/>
          </p:nvPr>
        </p:nvSpPr>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fld id="{CCC150F6-83B7-4607-A2C1-256DE0C96676}" type="slidenum">
              <a:rPr lang="en-US" altLang="en-US" smtClean="0"/>
              <a:pPr/>
              <a:t>149</a:t>
            </a:fld>
            <a:endParaRPr lang="en-US" altLang="en-US"/>
          </a:p>
        </p:txBody>
      </p:sp>
      <p:sp>
        <p:nvSpPr>
          <p:cNvPr id="12" name="Text Placeholder 11"/>
          <p:cNvSpPr>
            <a:spLocks noGrp="1"/>
          </p:cNvSpPr>
          <p:nvPr>
            <p:ph type="body" sz="quarter" idx="13"/>
          </p:nvPr>
        </p:nvSpPr>
        <p:spPr/>
        <p:txBody>
          <a:bodyPr/>
          <a:lstStyle/>
          <a:p>
            <a:r>
              <a:rPr lang="en-US" b="1" dirty="0"/>
              <a:t>Key employees </a:t>
            </a:r>
            <a:r>
              <a:rPr lang="en-US" dirty="0"/>
              <a:t>are critical to the </a:t>
            </a:r>
            <a:r>
              <a:rPr lang="en-US" b="1" dirty="0"/>
              <a:t>success and profitability </a:t>
            </a:r>
            <a:r>
              <a:rPr lang="en-US" dirty="0"/>
              <a:t>of your business.</a:t>
            </a:r>
          </a:p>
          <a:p>
            <a:endParaRPr lang="en-US" dirty="0"/>
          </a:p>
        </p:txBody>
      </p:sp>
      <p:sp>
        <p:nvSpPr>
          <p:cNvPr id="14" name="Text Placeholder 13"/>
          <p:cNvSpPr>
            <a:spLocks noGrp="1"/>
          </p:cNvSpPr>
          <p:nvPr>
            <p:ph type="body" sz="quarter" idx="16"/>
          </p:nvPr>
        </p:nvSpPr>
        <p:spPr/>
        <p:txBody>
          <a:bodyPr>
            <a:normAutofit fontScale="77500" lnSpcReduction="20000"/>
          </a:bodyPr>
          <a:lstStyle/>
          <a:p>
            <a:endParaRPr lang="en-US"/>
          </a:p>
        </p:txBody>
      </p:sp>
      <p:sp>
        <p:nvSpPr>
          <p:cNvPr id="5" name="Text Box 13"/>
          <p:cNvSpPr txBox="1">
            <a:spLocks noChangeArrowheads="1"/>
          </p:cNvSpPr>
          <p:nvPr/>
        </p:nvSpPr>
        <p:spPr bwMode="auto">
          <a:xfrm>
            <a:off x="452438" y="6014621"/>
            <a:ext cx="7015162" cy="338554"/>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algn="l">
              <a:defRPr/>
            </a:pPr>
            <a:r>
              <a:rPr lang="en-US" sz="1100" dirty="0">
                <a:solidFill>
                  <a:schemeClr val="bg2">
                    <a:lumMod val="50000"/>
                  </a:schemeClr>
                </a:solidFill>
              </a:rPr>
              <a:t>For more information on the tax implications of contributions to, or distributions from, this or any other employee benefit plan, consult your attorney or tax advisor.</a:t>
            </a:r>
          </a:p>
        </p:txBody>
      </p:sp>
    </p:spTree>
    <p:extLst>
      <p:ext uri="{BB962C8B-B14F-4D97-AF65-F5344CB8AC3E}">
        <p14:creationId xmlns:p14="http://schemas.microsoft.com/office/powerpoint/2010/main" val="3517955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Autofit/>
          </a:bodyPr>
          <a:lstStyle/>
          <a:p>
            <a:r>
              <a:rPr lang="en-US" sz="1800" dirty="0"/>
              <a:t>Professional, scientific, technical services</a:t>
            </a:r>
          </a:p>
          <a:p>
            <a:pPr lvl="1"/>
            <a:r>
              <a:rPr lang="en-US" dirty="0"/>
              <a:t>Law/CPA Firms</a:t>
            </a:r>
            <a:endParaRPr lang="en-US" sz="2000" dirty="0"/>
          </a:p>
          <a:p>
            <a:r>
              <a:rPr lang="en-US" sz="1800" dirty="0"/>
              <a:t>Construction</a:t>
            </a:r>
          </a:p>
          <a:p>
            <a:r>
              <a:rPr lang="en-US" sz="1800" dirty="0"/>
              <a:t>Manufacturing</a:t>
            </a:r>
          </a:p>
          <a:p>
            <a:endParaRPr lang="en-US" sz="1800" dirty="0"/>
          </a:p>
          <a:p>
            <a:pPr marL="0" indent="0">
              <a:buNone/>
            </a:pPr>
            <a:endParaRPr lang="en-US" sz="1800" b="1" dirty="0"/>
          </a:p>
          <a:p>
            <a:endParaRPr lang="en-US" sz="1800" b="1" i="1" dirty="0"/>
          </a:p>
          <a:p>
            <a:pPr marL="0" indent="0" algn="ctr">
              <a:buNone/>
            </a:pPr>
            <a:r>
              <a:rPr lang="en-US" sz="1800" b="1" i="1" dirty="0"/>
              <a:t>Remember that two of three family-owned businesses </a:t>
            </a:r>
          </a:p>
          <a:p>
            <a:pPr marL="0" indent="0" algn="ctr">
              <a:buNone/>
            </a:pPr>
            <a:r>
              <a:rPr lang="en-US" sz="1800" b="1" i="1" dirty="0"/>
              <a:t>have no exit plan in place.</a:t>
            </a:r>
          </a:p>
        </p:txBody>
      </p:sp>
      <p:sp>
        <p:nvSpPr>
          <p:cNvPr id="6" name="Text Placeholder 5"/>
          <p:cNvSpPr>
            <a:spLocks noGrp="1"/>
          </p:cNvSpPr>
          <p:nvPr>
            <p:ph type="body" sz="quarter" idx="11"/>
          </p:nvPr>
        </p:nvSpPr>
        <p:spPr/>
        <p:txBody>
          <a:bodyPr/>
          <a:lstStyle/>
          <a:p>
            <a:r>
              <a:rPr lang="en-US" dirty="0"/>
              <a:t>Exit Planning Profiles</a:t>
            </a:r>
          </a:p>
        </p:txBody>
      </p:sp>
      <p:sp>
        <p:nvSpPr>
          <p:cNvPr id="4" name="Title 3"/>
          <p:cNvSpPr>
            <a:spLocks noGrp="1"/>
          </p:cNvSpPr>
          <p:nvPr>
            <p:ph type="title"/>
          </p:nvPr>
        </p:nvSpPr>
        <p:spPr/>
        <p:txBody>
          <a:bodyPr/>
          <a:lstStyle/>
          <a:p>
            <a:r>
              <a:rPr lang="en-US" dirty="0"/>
              <a:t>Top Three Industries</a:t>
            </a:r>
          </a:p>
        </p:txBody>
      </p:sp>
      <p:sp>
        <p:nvSpPr>
          <p:cNvPr id="7" name="TextBox 6"/>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9348474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lvl="1"/>
            <a:r>
              <a:rPr lang="en-US" dirty="0">
                <a:solidFill>
                  <a:schemeClr val="tx1"/>
                </a:solidFill>
              </a:rPr>
              <a:t>An executive bonus arrangement plus a GOLDEN HANDCUFF.</a:t>
            </a:r>
          </a:p>
          <a:p>
            <a:pPr lvl="1"/>
            <a:endParaRPr lang="en-US" dirty="0">
              <a:solidFill>
                <a:schemeClr val="tx1"/>
              </a:solidFill>
            </a:endParaRPr>
          </a:p>
          <a:p>
            <a:pPr lvl="1"/>
            <a:r>
              <a:rPr lang="en-US" altLang="en-US" dirty="0">
                <a:solidFill>
                  <a:schemeClr val="tx1"/>
                </a:solidFill>
              </a:rPr>
              <a:t>A “golden handcuff” is a restriction on the life insurance policy that prevents the employee from access to the available cash value without the employer’s consent.</a:t>
            </a:r>
          </a:p>
          <a:p>
            <a:pPr lvl="1"/>
            <a:endParaRPr lang="en-US" dirty="0"/>
          </a:p>
          <a:p>
            <a:r>
              <a:rPr lang="en-US" altLang="en-US" dirty="0"/>
              <a:t>Two parts to a REBA at Allianz</a:t>
            </a:r>
          </a:p>
          <a:p>
            <a:pPr lvl="2"/>
            <a:r>
              <a:rPr lang="en-US" altLang="en-US" dirty="0"/>
              <a:t>Executive bonus agreement drafted by an attorney</a:t>
            </a:r>
          </a:p>
          <a:p>
            <a:pPr lvl="2"/>
            <a:r>
              <a:rPr lang="en-US" altLang="en-US" dirty="0"/>
              <a:t>Restricted policy agreement form from Allianz</a:t>
            </a:r>
          </a:p>
          <a:p>
            <a:pPr lvl="2"/>
            <a:endParaRPr lang="en-US" altLang="en-US" dirty="0"/>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4C27B9DA-D9B6-4410-AD66-3BB32621D5B2}" type="slidenum">
              <a:rPr lang="en-US" smtClean="0"/>
              <a:pPr/>
              <a:t>150</a:t>
            </a:fld>
            <a:endParaRPr lang="en-US" dirty="0"/>
          </a:p>
        </p:txBody>
      </p:sp>
      <p:sp>
        <p:nvSpPr>
          <p:cNvPr id="5" name="Title 4"/>
          <p:cNvSpPr>
            <a:spLocks noGrp="1"/>
          </p:cNvSpPr>
          <p:nvPr>
            <p:ph type="title"/>
          </p:nvPr>
        </p:nvSpPr>
        <p:spPr/>
        <p:txBody>
          <a:bodyPr/>
          <a:lstStyle/>
          <a:p>
            <a:r>
              <a:rPr lang="en-US"/>
              <a:t>What is a REBA?</a:t>
            </a:r>
            <a:endParaRPr lang="en-US" dirty="0"/>
          </a:p>
        </p:txBody>
      </p:sp>
      <p:sp>
        <p:nvSpPr>
          <p:cNvPr id="10" name="Text Placeholder 9"/>
          <p:cNvSpPr>
            <a:spLocks noGrp="1"/>
          </p:cNvSpPr>
          <p:nvPr>
            <p:ph type="body" sz="quarter" idx="14"/>
          </p:nvPr>
        </p:nvSpPr>
        <p:spPr/>
        <p:txBody>
          <a:bodyPr>
            <a:normAutofit fontScale="77500" lnSpcReduction="20000"/>
          </a:bodyPr>
          <a:lstStyle/>
          <a:p>
            <a:endParaRPr lang="en-US"/>
          </a:p>
        </p:txBody>
      </p:sp>
      <p:sp>
        <p:nvSpPr>
          <p:cNvPr id="13" name="Text Box 13"/>
          <p:cNvSpPr txBox="1">
            <a:spLocks noChangeArrowheads="1"/>
          </p:cNvSpPr>
          <p:nvPr/>
        </p:nvSpPr>
        <p:spPr bwMode="auto">
          <a:xfrm>
            <a:off x="452438" y="5859463"/>
            <a:ext cx="8223250" cy="430212"/>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algn="ctr" defTabSz="4572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algn="l">
              <a:defRPr/>
            </a:pPr>
            <a:r>
              <a:rPr lang="en-US" sz="1400" dirty="0">
                <a:solidFill>
                  <a:schemeClr val="bg1">
                    <a:lumMod val="50000"/>
                  </a:schemeClr>
                </a:solidFill>
              </a:rPr>
              <a:t>For more information on the tax implications of contributions to, or distributions from, this or any other employee benefit plan, consult your attorney or tax advisor.</a:t>
            </a:r>
          </a:p>
        </p:txBody>
      </p:sp>
    </p:spTree>
    <p:extLst>
      <p:ext uri="{BB962C8B-B14F-4D97-AF65-F5344CB8AC3E}">
        <p14:creationId xmlns:p14="http://schemas.microsoft.com/office/powerpoint/2010/main" val="278624422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342900" lvl="1" indent="-342900">
              <a:buFont typeface="Wingdings" panose="05000000000000000000" pitchFamily="2" charset="2"/>
              <a:buChar char="§"/>
            </a:pPr>
            <a:r>
              <a:rPr lang="en-US" dirty="0">
                <a:solidFill>
                  <a:schemeClr val="tx1"/>
                </a:solidFill>
              </a:rPr>
              <a:t>Executive is the insured, owner of the policy, and names a beneficiary</a:t>
            </a:r>
          </a:p>
          <a:p>
            <a:pPr marL="342900" lvl="1" indent="-342900">
              <a:buFont typeface="Wingdings" panose="05000000000000000000" pitchFamily="2" charset="2"/>
              <a:buChar char="§"/>
            </a:pPr>
            <a:endParaRPr lang="en-US" dirty="0">
              <a:solidFill>
                <a:schemeClr val="tx1"/>
              </a:solidFill>
            </a:endParaRPr>
          </a:p>
          <a:p>
            <a:pPr marL="342900" lvl="1" indent="-342900">
              <a:buFont typeface="Wingdings" panose="05000000000000000000" pitchFamily="2" charset="2"/>
              <a:buChar char="§"/>
            </a:pPr>
            <a:r>
              <a:rPr lang="en-US" dirty="0">
                <a:solidFill>
                  <a:schemeClr val="tx1"/>
                </a:solidFill>
              </a:rPr>
              <a:t>Employee cannot access cash value without employer’s consent</a:t>
            </a:r>
          </a:p>
          <a:p>
            <a:pPr marL="342900" lvl="1" indent="-342900">
              <a:buFont typeface="Wingdings" panose="05000000000000000000" pitchFamily="2" charset="2"/>
              <a:buChar char="§"/>
            </a:pPr>
            <a:endParaRPr lang="en-US" dirty="0">
              <a:solidFill>
                <a:schemeClr val="tx1"/>
              </a:solidFill>
            </a:endParaRPr>
          </a:p>
          <a:p>
            <a:pPr marL="342900" lvl="1" indent="-342900">
              <a:buFont typeface="Wingdings" panose="05000000000000000000" pitchFamily="2" charset="2"/>
              <a:buChar char="§"/>
            </a:pPr>
            <a:r>
              <a:rPr lang="en-US" dirty="0">
                <a:solidFill>
                  <a:schemeClr val="tx1"/>
                </a:solidFill>
              </a:rPr>
              <a:t>If the employee leaves the business, they may be required to pay back all or part of the bonus used to fund the life insurance</a:t>
            </a:r>
          </a:p>
          <a:p>
            <a:pPr marL="342900" lvl="1" indent="-342900">
              <a:buFont typeface="Wingdings" panose="05000000000000000000" pitchFamily="2" charset="2"/>
              <a:buChar char="§"/>
            </a:pPr>
            <a:endParaRPr lang="en-US" dirty="0">
              <a:solidFill>
                <a:schemeClr val="tx1"/>
              </a:solidFill>
            </a:endParaRPr>
          </a:p>
          <a:p>
            <a:pPr marL="342900" lvl="1" indent="-342900">
              <a:buFont typeface="Wingdings" panose="05000000000000000000" pitchFamily="2" charset="2"/>
              <a:buChar char="§"/>
            </a:pPr>
            <a:r>
              <a:rPr lang="en-US" dirty="0">
                <a:solidFill>
                  <a:schemeClr val="tx1"/>
                </a:solidFill>
              </a:rPr>
              <a:t>At a predetermined date the restrictions on the policy will be lifted</a:t>
            </a:r>
          </a:p>
        </p:txBody>
      </p:sp>
      <p:sp>
        <p:nvSpPr>
          <p:cNvPr id="3" name="Slide Number Placeholder 2"/>
          <p:cNvSpPr>
            <a:spLocks noGrp="1"/>
          </p:cNvSpPr>
          <p:nvPr>
            <p:ph type="sldNum" sz="quarter" idx="12"/>
          </p:nvPr>
        </p:nvSpPr>
        <p:spPr/>
        <p:txBody>
          <a:bodyPr/>
          <a:lstStyle/>
          <a:p>
            <a:fld id="{67FC5CDF-15F9-4054-9F50-C9080AAD3281}" type="slidenum">
              <a:rPr lang="en-US" smtClean="0"/>
              <a:pPr/>
              <a:t>151</a:t>
            </a:fld>
            <a:endParaRPr lang="en-US" dirty="0"/>
          </a:p>
        </p:txBody>
      </p:sp>
      <p:sp>
        <p:nvSpPr>
          <p:cNvPr id="6" name="Title 5"/>
          <p:cNvSpPr>
            <a:spLocks noGrp="1"/>
          </p:cNvSpPr>
          <p:nvPr>
            <p:ph type="title"/>
          </p:nvPr>
        </p:nvSpPr>
        <p:spPr/>
        <p:txBody>
          <a:bodyPr/>
          <a:lstStyle/>
          <a:p>
            <a:r>
              <a:rPr lang="en-US"/>
              <a:t>Characteristics of a REBA</a:t>
            </a:r>
            <a:endParaRPr lang="en-US" dirty="0"/>
          </a:p>
        </p:txBody>
      </p:sp>
      <p:sp>
        <p:nvSpPr>
          <p:cNvPr id="10" name="Text Placeholder 9"/>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7796888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274638"/>
            <a:ext cx="3581400" cy="1554162"/>
          </a:xfrm>
        </p:spPr>
        <p:txBody>
          <a:bodyPr/>
          <a:lstStyle/>
          <a:p>
            <a:r>
              <a:rPr lang="en-US" altLang="en-US" dirty="0"/>
              <a:t>How a REBA works at Allianz</a:t>
            </a:r>
          </a:p>
        </p:txBody>
      </p:sp>
      <p:sp>
        <p:nvSpPr>
          <p:cNvPr id="4" name="Slide Number Placeholder 3"/>
          <p:cNvSpPr>
            <a:spLocks noGrp="1"/>
          </p:cNvSpPr>
          <p:nvPr>
            <p:ph type="sldNum" sz="quarter" idx="10"/>
          </p:nvPr>
        </p:nvSpPr>
        <p:spPr/>
        <p:txBody>
          <a:bodyPr/>
          <a:lstStyle/>
          <a:p>
            <a:pPr>
              <a:defRPr/>
            </a:pPr>
            <a:fld id="{6B1C5A05-D5CF-453B-937A-E8AFF1181EEF}" type="slidenum">
              <a:rPr lang="en-US" smtClean="0"/>
              <a:pPr>
                <a:defRPr/>
              </a:pPr>
              <a:t>152</a:t>
            </a:fld>
            <a:endParaRPr lang="en-US" dirty="0"/>
          </a:p>
        </p:txBody>
      </p:sp>
      <p:sp>
        <p:nvSpPr>
          <p:cNvPr id="50181" name="Text Box 18"/>
          <p:cNvSpPr txBox="1">
            <a:spLocks noChangeArrowheads="1"/>
          </p:cNvSpPr>
          <p:nvPr/>
        </p:nvSpPr>
        <p:spPr bwMode="auto">
          <a:xfrm>
            <a:off x="452438" y="5859463"/>
            <a:ext cx="8248650" cy="846137"/>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algn="ctr"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algn="ctr"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algn="ctr"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algn="ctr"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algn="l" defTabSz="914400" eaLnBrk="1" hangingPunct="1">
              <a:spcBef>
                <a:spcPct val="50000"/>
              </a:spcBef>
              <a:defRPr/>
            </a:pPr>
            <a:r>
              <a:rPr lang="en-US" sz="1400" dirty="0">
                <a:solidFill>
                  <a:schemeClr val="bg2">
                    <a:lumMod val="50000"/>
                  </a:schemeClr>
                </a:solidFill>
              </a:rPr>
              <a:t>This hypothetical example is provided for illustrative purposes only. These characters are fictional and not  actual Allianz clients.</a:t>
            </a:r>
          </a:p>
          <a:p>
            <a:pPr algn="l" defTabSz="914400" eaLnBrk="1" hangingPunct="1">
              <a:spcBef>
                <a:spcPct val="50000"/>
              </a:spcBef>
              <a:defRPr/>
            </a:pPr>
            <a:endParaRPr lang="en-US" sz="1400" dirty="0">
              <a:solidFill>
                <a:schemeClr val="bg2">
                  <a:lumMod val="50000"/>
                </a:schemeClr>
              </a:solidFil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4400" y="317705"/>
            <a:ext cx="3657600" cy="5532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78489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3" y="5450377"/>
            <a:ext cx="8763000" cy="646331"/>
          </a:xfrm>
          <a:prstGeom prst="rect">
            <a:avLst/>
          </a:prstGeom>
        </p:spPr>
        <p:txBody>
          <a:bodyPr>
            <a:spAutoFit/>
          </a:bodyPr>
          <a:lstStyle/>
          <a:p>
            <a:pPr algn="ctr" defTabSz="914400" fontAlgn="auto">
              <a:spcBef>
                <a:spcPts val="0"/>
              </a:spcBef>
              <a:spcAft>
                <a:spcPts val="0"/>
              </a:spcAft>
              <a:defRPr/>
            </a:pPr>
            <a:r>
              <a:rPr lang="en-US" sz="1200" dirty="0">
                <a:solidFill>
                  <a:srgbClr val="5F5F5F"/>
                </a:solidFill>
                <a:latin typeface="Calibri"/>
                <a:ea typeface="+mn-ea"/>
              </a:rPr>
              <a:t>Guarantees are backed by the financial strength and claims-paying ability of Allianz Life Insurance Company of North America. </a:t>
            </a:r>
            <a:br>
              <a:rPr lang="en-US" sz="1200" dirty="0">
                <a:solidFill>
                  <a:srgbClr val="5F5F5F"/>
                </a:solidFill>
                <a:latin typeface="Calibri"/>
                <a:ea typeface="+mn-ea"/>
              </a:rPr>
            </a:br>
            <a:r>
              <a:rPr lang="en-US" sz="1200" dirty="0">
                <a:solidFill>
                  <a:srgbClr val="5F5F5F"/>
                </a:solidFill>
                <a:latin typeface="Calibri"/>
                <a:ea typeface="+mn-ea"/>
              </a:rPr>
              <a:t>Products issued by Allianz Life Insurance Company of North America. Product availability and features may vary by state.</a:t>
            </a:r>
          </a:p>
          <a:p>
            <a:pPr algn="ctr">
              <a:defRPr/>
            </a:pPr>
            <a:r>
              <a:rPr lang="en-US" sz="1200" dirty="0">
                <a:solidFill>
                  <a:srgbClr val="5F5F5F"/>
                </a:solidFill>
              </a:rPr>
              <a:t>P95472 &amp; P61843</a:t>
            </a:r>
            <a:endParaRPr lang="en-US" sz="1200" dirty="0">
              <a:solidFill>
                <a:srgbClr val="5F5F5F"/>
              </a:solidFill>
              <a:latin typeface="Calibri"/>
              <a:ea typeface="+mn-ea"/>
            </a:endParaRPr>
          </a:p>
        </p:txBody>
      </p:sp>
    </p:spTree>
    <p:extLst>
      <p:ext uri="{BB962C8B-B14F-4D97-AF65-F5344CB8AC3E}">
        <p14:creationId xmlns:p14="http://schemas.microsoft.com/office/powerpoint/2010/main" val="1974628646"/>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4800" y="6410848"/>
            <a:ext cx="8644328" cy="214804"/>
          </a:xfrm>
        </p:spPr>
        <p:txBody>
          <a:bodyPr/>
          <a:lstStyle/>
          <a:p>
            <a:pPr algn="ctr"/>
            <a:endParaRPr lang="en-US" dirty="0"/>
          </a:p>
        </p:txBody>
      </p:sp>
      <p:sp>
        <p:nvSpPr>
          <p:cNvPr id="5" name="Title 4"/>
          <p:cNvSpPr>
            <a:spLocks noGrp="1"/>
          </p:cNvSpPr>
          <p:nvPr>
            <p:ph type="title"/>
          </p:nvPr>
        </p:nvSpPr>
        <p:spPr/>
        <p:txBody>
          <a:bodyPr/>
          <a:lstStyle/>
          <a:p>
            <a:r>
              <a:rPr lang="en-US" dirty="0"/>
              <a:t>How to Plan &amp; Execute a Seminar</a:t>
            </a:r>
          </a:p>
        </p:txBody>
      </p:sp>
    </p:spTree>
    <p:extLst>
      <p:ext uri="{BB962C8B-B14F-4D97-AF65-F5344CB8AC3E}">
        <p14:creationId xmlns:p14="http://schemas.microsoft.com/office/powerpoint/2010/main" val="11635322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400" y="1385340"/>
            <a:ext cx="4944256"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p:cNvSpPr>
            <a:spLocks noGrp="1"/>
          </p:cNvSpPr>
          <p:nvPr>
            <p:ph type="title"/>
          </p:nvPr>
        </p:nvSpPr>
        <p:spPr>
          <a:xfrm>
            <a:off x="301752" y="228600"/>
            <a:ext cx="7612056" cy="758952"/>
          </a:xfrm>
        </p:spPr>
        <p:txBody>
          <a:bodyPr>
            <a:normAutofit/>
          </a:bodyPr>
          <a:lstStyle/>
          <a:p>
            <a:r>
              <a:rPr lang="en-US" dirty="0"/>
              <a:t>Agenda</a:t>
            </a:r>
          </a:p>
        </p:txBody>
      </p:sp>
      <p:sp>
        <p:nvSpPr>
          <p:cNvPr id="4" name="Footer Placeholder 3"/>
          <p:cNvSpPr>
            <a:spLocks noGrp="1"/>
          </p:cNvSpPr>
          <p:nvPr>
            <p:ph type="ftr" sz="quarter" idx="3"/>
          </p:nvPr>
        </p:nvSpPr>
        <p:spPr/>
        <p:txBody>
          <a:bodyPr/>
          <a:lstStyle/>
          <a:p>
            <a:endParaRPr lang="en-US" dirty="0"/>
          </a:p>
        </p:txBody>
      </p:sp>
      <p:sp>
        <p:nvSpPr>
          <p:cNvPr id="7" name="Text Placeholder 6"/>
          <p:cNvSpPr>
            <a:spLocks noGrp="1"/>
          </p:cNvSpPr>
          <p:nvPr>
            <p:ph type="body" sz="quarter" idx="16"/>
          </p:nvPr>
        </p:nvSpPr>
        <p:spPr/>
        <p:txBody>
          <a:bodyPr>
            <a:normAutofit fontScale="25000" lnSpcReduction="20000"/>
          </a:bodyPr>
          <a:lstStyle/>
          <a:p>
            <a:r>
              <a:rPr lang="en-US" sz="2400" dirty="0"/>
              <a:t>Set Your Objectives &amp; Strategies</a:t>
            </a:r>
          </a:p>
          <a:p>
            <a:r>
              <a:rPr lang="en-US" sz="2400" dirty="0"/>
              <a:t>Planning The Date, Location, Topic &amp; Time</a:t>
            </a:r>
          </a:p>
          <a:p>
            <a:r>
              <a:rPr lang="en-US" sz="2400" dirty="0"/>
              <a:t>Marketing &amp; Sales Coordination</a:t>
            </a:r>
          </a:p>
          <a:p>
            <a:r>
              <a:rPr lang="en-US" sz="2400" dirty="0"/>
              <a:t>Marketing Execution: Registration Form &amp; Invitation</a:t>
            </a:r>
          </a:p>
          <a:p>
            <a:r>
              <a:rPr lang="en-US" sz="2400" dirty="0"/>
              <a:t>Seminar Presentation</a:t>
            </a:r>
          </a:p>
          <a:p>
            <a:r>
              <a:rPr lang="en-US" sz="2400" dirty="0"/>
              <a:t>Day of the Event Logistics</a:t>
            </a:r>
          </a:p>
          <a:p>
            <a:r>
              <a:rPr lang="en-US" sz="2400" dirty="0"/>
              <a:t>After the Event Follow-Through</a:t>
            </a:r>
          </a:p>
          <a:p>
            <a:r>
              <a:rPr lang="en-US" sz="2400" dirty="0"/>
              <a:t>Resources</a:t>
            </a:r>
          </a:p>
        </p:txBody>
      </p:sp>
    </p:spTree>
    <p:extLst>
      <p:ext uri="{BB962C8B-B14F-4D97-AF65-F5344CB8AC3E}">
        <p14:creationId xmlns:p14="http://schemas.microsoft.com/office/powerpoint/2010/main" val="95787977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1800" dirty="0"/>
              <a:t>Objective: sell ____________________________</a:t>
            </a:r>
          </a:p>
          <a:p>
            <a:endParaRPr lang="en-US" sz="1800" dirty="0"/>
          </a:p>
          <a:p>
            <a:r>
              <a:rPr lang="en-US" sz="1800" dirty="0"/>
              <a:t>What constitutes success?</a:t>
            </a:r>
          </a:p>
          <a:p>
            <a:pPr lvl="1"/>
            <a:r>
              <a:rPr lang="en-US" sz="1600" dirty="0"/>
              <a:t># attendees</a:t>
            </a:r>
          </a:p>
          <a:p>
            <a:pPr lvl="1"/>
            <a:r>
              <a:rPr lang="en-US" sz="1600" dirty="0"/>
              <a:t>$ sales</a:t>
            </a:r>
          </a:p>
          <a:p>
            <a:r>
              <a:rPr lang="en-US" sz="1800" dirty="0"/>
              <a:t>Strategy: </a:t>
            </a:r>
          </a:p>
          <a:p>
            <a:pPr lvl="1"/>
            <a:r>
              <a:rPr lang="en-US" sz="1600" dirty="0"/>
              <a:t>Develop a detailed plan</a:t>
            </a:r>
          </a:p>
          <a:p>
            <a:pPr lvl="1"/>
            <a:r>
              <a:rPr lang="en-US" sz="1600" dirty="0"/>
              <a:t>Coordinate marketing &amp; sales </a:t>
            </a:r>
          </a:p>
          <a:p>
            <a:pPr lvl="1"/>
            <a:r>
              <a:rPr lang="en-US" sz="1600" dirty="0"/>
              <a:t>Execute flawlessly</a:t>
            </a:r>
          </a:p>
          <a:p>
            <a:pPr lvl="1"/>
            <a:r>
              <a:rPr lang="en-US" sz="1600" dirty="0"/>
              <a:t>Leverage the VAR/ISV ecosystem…</a:t>
            </a:r>
          </a:p>
          <a:p>
            <a:pPr lvl="2"/>
            <a:r>
              <a:rPr lang="en-US" sz="1400" dirty="0"/>
              <a:t>Marketing</a:t>
            </a:r>
          </a:p>
          <a:p>
            <a:pPr lvl="2"/>
            <a:r>
              <a:rPr lang="en-US" sz="1400" dirty="0"/>
              <a:t>Sales</a:t>
            </a:r>
          </a:p>
          <a:p>
            <a:pPr lvl="2"/>
            <a:r>
              <a:rPr lang="en-US" sz="1400" dirty="0"/>
              <a:t>Technical Sales</a:t>
            </a:r>
          </a:p>
          <a:p>
            <a:pPr lvl="1"/>
            <a:r>
              <a:rPr lang="en-US" sz="1600" dirty="0"/>
              <a:t>Follow up and sell</a:t>
            </a:r>
          </a:p>
        </p:txBody>
      </p:sp>
      <p:sp>
        <p:nvSpPr>
          <p:cNvPr id="2" name="Title 1"/>
          <p:cNvSpPr>
            <a:spLocks noGrp="1"/>
          </p:cNvSpPr>
          <p:nvPr>
            <p:ph type="title"/>
          </p:nvPr>
        </p:nvSpPr>
        <p:spPr/>
        <p:txBody>
          <a:bodyPr/>
          <a:lstStyle/>
          <a:p>
            <a:pPr algn="l"/>
            <a:r>
              <a:rPr lang="en-US" dirty="0"/>
              <a:t>Set Your Objectives &amp; Strategies</a:t>
            </a:r>
          </a:p>
        </p:txBody>
      </p:sp>
    </p:spTree>
    <p:extLst>
      <p:ext uri="{BB962C8B-B14F-4D97-AF65-F5344CB8AC3E}">
        <p14:creationId xmlns:p14="http://schemas.microsoft.com/office/powerpoint/2010/main" val="9814092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399" y="1839700"/>
            <a:ext cx="6368321"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p:cNvSpPr>
            <a:spLocks noGrp="1"/>
          </p:cNvSpPr>
          <p:nvPr>
            <p:ph type="title"/>
          </p:nvPr>
        </p:nvSpPr>
        <p:spPr>
          <a:xfrm>
            <a:off x="301752" y="228600"/>
            <a:ext cx="7612056" cy="758952"/>
          </a:xfrm>
        </p:spPr>
        <p:txBody>
          <a:bodyPr>
            <a:normAutofit/>
          </a:bodyPr>
          <a:lstStyle/>
          <a:p>
            <a:r>
              <a:rPr lang="en-US" dirty="0"/>
              <a:t>Agenda</a:t>
            </a:r>
          </a:p>
        </p:txBody>
      </p:sp>
      <p:sp>
        <p:nvSpPr>
          <p:cNvPr id="4" name="Footer Placeholder 3"/>
          <p:cNvSpPr>
            <a:spLocks noGrp="1"/>
          </p:cNvSpPr>
          <p:nvPr>
            <p:ph type="ftr" sz="quarter" idx="3"/>
          </p:nvPr>
        </p:nvSpPr>
        <p:spPr/>
        <p:txBody>
          <a:bodyPr/>
          <a:lstStyle/>
          <a:p>
            <a:endParaRPr lang="en-US" dirty="0"/>
          </a:p>
        </p:txBody>
      </p:sp>
      <p:sp>
        <p:nvSpPr>
          <p:cNvPr id="7" name="Text Placeholder 6"/>
          <p:cNvSpPr>
            <a:spLocks noGrp="1"/>
          </p:cNvSpPr>
          <p:nvPr>
            <p:ph type="body" sz="quarter" idx="16"/>
          </p:nvPr>
        </p:nvSpPr>
        <p:spPr/>
        <p:txBody>
          <a:bodyPr>
            <a:normAutofit fontScale="25000" lnSpcReduction="20000"/>
          </a:bodyPr>
          <a:lstStyle/>
          <a:p>
            <a:r>
              <a:rPr lang="en-US" sz="2400" dirty="0"/>
              <a:t>Set Your Objectives &amp; Strategies</a:t>
            </a:r>
          </a:p>
          <a:p>
            <a:r>
              <a:rPr lang="en-US" sz="2400" dirty="0"/>
              <a:t>Planning The Date, Location, Topic &amp; Time</a:t>
            </a:r>
          </a:p>
          <a:p>
            <a:r>
              <a:rPr lang="en-US" sz="2400" dirty="0"/>
              <a:t>Marketing &amp; Sales Coordination</a:t>
            </a:r>
          </a:p>
          <a:p>
            <a:r>
              <a:rPr lang="en-US" sz="2400" dirty="0"/>
              <a:t>Marketing Execution: Registration Form &amp; Invitation</a:t>
            </a:r>
          </a:p>
          <a:p>
            <a:r>
              <a:rPr lang="en-US" sz="2400" dirty="0"/>
              <a:t>Seminar Presentation</a:t>
            </a:r>
          </a:p>
          <a:p>
            <a:r>
              <a:rPr lang="en-US" sz="2400" dirty="0"/>
              <a:t>Day of the Event Logistics</a:t>
            </a:r>
          </a:p>
          <a:p>
            <a:r>
              <a:rPr lang="en-US" sz="2400" dirty="0"/>
              <a:t>After the Event Follow-Through</a:t>
            </a:r>
          </a:p>
          <a:p>
            <a:r>
              <a:rPr lang="en-US" sz="2400" dirty="0"/>
              <a:t>Resources</a:t>
            </a:r>
          </a:p>
        </p:txBody>
      </p:sp>
    </p:spTree>
    <p:extLst>
      <p:ext uri="{BB962C8B-B14F-4D97-AF65-F5344CB8AC3E}">
        <p14:creationId xmlns:p14="http://schemas.microsoft.com/office/powerpoint/2010/main" val="24069891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57" y="1380744"/>
            <a:ext cx="4276344" cy="5029200"/>
          </a:xfrm>
        </p:spPr>
        <p:txBody>
          <a:bodyPr/>
          <a:lstStyle/>
          <a:p>
            <a:r>
              <a:rPr lang="en-US" sz="1800" dirty="0"/>
              <a:t>Set the key details ASAP:</a:t>
            </a:r>
          </a:p>
          <a:p>
            <a:pPr lvl="1"/>
            <a:r>
              <a:rPr lang="en-US" sz="1600" dirty="0"/>
              <a:t>You cannot begin promotion until these details are locked:</a:t>
            </a:r>
          </a:p>
          <a:p>
            <a:pPr lvl="2"/>
            <a:r>
              <a:rPr lang="en-US" sz="1400" dirty="0"/>
              <a:t>Date </a:t>
            </a:r>
          </a:p>
          <a:p>
            <a:pPr lvl="2"/>
            <a:r>
              <a:rPr lang="en-US" sz="1400" dirty="0"/>
              <a:t>Location</a:t>
            </a:r>
          </a:p>
          <a:p>
            <a:pPr lvl="2"/>
            <a:r>
              <a:rPr lang="en-US" sz="1400" dirty="0"/>
              <a:t>Topic &amp; Time</a:t>
            </a:r>
          </a:p>
          <a:p>
            <a:pPr lvl="1"/>
            <a:r>
              <a:rPr lang="en-US" sz="1600" dirty="0"/>
              <a:t>Setting the Date: </a:t>
            </a:r>
          </a:p>
          <a:p>
            <a:pPr lvl="2"/>
            <a:r>
              <a:rPr lang="en-US" sz="1400" dirty="0"/>
              <a:t>Consult the calendar and back into a seminar date based on your promotion schedule</a:t>
            </a:r>
          </a:p>
          <a:p>
            <a:pPr lvl="2"/>
            <a:r>
              <a:rPr lang="en-US" sz="1400" dirty="0"/>
              <a:t>Give yourself a week to plan the basic logistics and develop promotional materials</a:t>
            </a:r>
          </a:p>
          <a:p>
            <a:pPr lvl="2"/>
            <a:r>
              <a:rPr lang="en-US" sz="1400" dirty="0"/>
              <a:t>At least 3 emails, 3 weeks of promotion</a:t>
            </a:r>
          </a:p>
          <a:p>
            <a:pPr lvl="2"/>
            <a:r>
              <a:rPr lang="en-US" sz="1400" dirty="0"/>
              <a:t>Do not hold events on holiday weeks</a:t>
            </a:r>
          </a:p>
          <a:p>
            <a:pPr lvl="2"/>
            <a:r>
              <a:rPr lang="en-US" sz="1400" dirty="0"/>
              <a:t>Do not hold events on Monday or Friday</a:t>
            </a:r>
          </a:p>
          <a:p>
            <a:pPr lvl="2"/>
            <a:r>
              <a:rPr lang="en-US" sz="1400" dirty="0">
                <a:solidFill>
                  <a:srgbClr val="FF0000"/>
                </a:solidFill>
              </a:rPr>
              <a:t>Event date: Thursday March 3</a:t>
            </a:r>
            <a:r>
              <a:rPr lang="en-US" sz="1400" baseline="30000" dirty="0">
                <a:solidFill>
                  <a:srgbClr val="FF0000"/>
                </a:solidFill>
              </a:rPr>
              <a:t>rd</a:t>
            </a:r>
            <a:r>
              <a:rPr lang="en-US" sz="1400" dirty="0">
                <a:solidFill>
                  <a:srgbClr val="FF0000"/>
                </a:solidFill>
              </a:rPr>
              <a:t> </a:t>
            </a:r>
          </a:p>
          <a:p>
            <a:pPr lvl="2"/>
            <a:r>
              <a:rPr lang="en-US" sz="1400" dirty="0"/>
              <a:t>A reminder/confirmation email &amp; call campaign a day or 2 before the event</a:t>
            </a:r>
          </a:p>
          <a:p>
            <a:pPr lvl="2"/>
            <a:r>
              <a:rPr lang="en-US" sz="1400" dirty="0"/>
              <a:t>Weekly sales call campaigns</a:t>
            </a:r>
          </a:p>
        </p:txBody>
      </p:sp>
      <p:sp>
        <p:nvSpPr>
          <p:cNvPr id="3" name="Title 2"/>
          <p:cNvSpPr>
            <a:spLocks noGrp="1"/>
          </p:cNvSpPr>
          <p:nvPr>
            <p:ph type="title"/>
          </p:nvPr>
        </p:nvSpPr>
        <p:spPr/>
        <p:txBody>
          <a:bodyPr>
            <a:normAutofit/>
          </a:bodyPr>
          <a:lstStyle/>
          <a:p>
            <a:pPr algn="l"/>
            <a:r>
              <a:rPr lang="en-US" dirty="0"/>
              <a:t>Planning the Date, Location, Topic &amp; Time</a:t>
            </a:r>
          </a:p>
        </p:txBody>
      </p:sp>
      <p:grpSp>
        <p:nvGrpSpPr>
          <p:cNvPr id="28" name="Group 27"/>
          <p:cNvGrpSpPr/>
          <p:nvPr/>
        </p:nvGrpSpPr>
        <p:grpSpPr>
          <a:xfrm>
            <a:off x="4553135" y="609600"/>
            <a:ext cx="4590866" cy="6248400"/>
            <a:chOff x="4553135" y="609600"/>
            <a:chExt cx="4590866" cy="6248400"/>
          </a:xfrm>
        </p:grpSpPr>
        <p:pic>
          <p:nvPicPr>
            <p:cNvPr id="1026" name="Picture 2"/>
            <p:cNvPicPr>
              <a:picLocks noChangeAspect="1" noChangeArrowheads="1"/>
            </p:cNvPicPr>
            <p:nvPr/>
          </p:nvPicPr>
          <p:blipFill>
            <a:blip r:embed="rId3" cstate="screen"/>
            <a:srcRect/>
            <a:stretch>
              <a:fillRect/>
            </a:stretch>
          </p:blipFill>
          <p:spPr bwMode="auto">
            <a:xfrm>
              <a:off x="4553135" y="609600"/>
              <a:ext cx="4590866" cy="6248400"/>
            </a:xfrm>
            <a:prstGeom prst="rect">
              <a:avLst/>
            </a:prstGeom>
            <a:noFill/>
            <a:ln w="9525">
              <a:noFill/>
              <a:miter lim="800000"/>
              <a:headEnd/>
              <a:tailEnd/>
            </a:ln>
          </p:spPr>
        </p:pic>
        <p:grpSp>
          <p:nvGrpSpPr>
            <p:cNvPr id="10" name="Group 9"/>
            <p:cNvGrpSpPr/>
            <p:nvPr/>
          </p:nvGrpSpPr>
          <p:grpSpPr>
            <a:xfrm>
              <a:off x="5257800" y="2514600"/>
              <a:ext cx="2590800" cy="381000"/>
              <a:chOff x="5257800" y="2514600"/>
              <a:chExt cx="2590800" cy="381000"/>
            </a:xfrm>
          </p:grpSpPr>
          <p:sp>
            <p:nvSpPr>
              <p:cNvPr id="7" name="Rectangle 6"/>
              <p:cNvSpPr/>
              <p:nvPr/>
            </p:nvSpPr>
            <p:spPr>
              <a:xfrm>
                <a:off x="5257800" y="2514600"/>
                <a:ext cx="609600" cy="381000"/>
              </a:xfrm>
              <a:prstGeom prst="rect">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Line Callout 1 8"/>
              <p:cNvSpPr/>
              <p:nvPr/>
            </p:nvSpPr>
            <p:spPr>
              <a:xfrm>
                <a:off x="6172200" y="2667000"/>
                <a:ext cx="1676400" cy="228600"/>
              </a:xfrm>
              <a:prstGeom prst="borderCallout1">
                <a:avLst>
                  <a:gd name="adj1" fmla="val 42631"/>
                  <a:gd name="adj2" fmla="val -599"/>
                  <a:gd name="adj3" fmla="val 22948"/>
                  <a:gd name="adj4" fmla="val -18794"/>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Narrow" pitchFamily="34" charset="0"/>
                  </a:rPr>
                  <a:t>Today</a:t>
                </a:r>
                <a:r>
                  <a:rPr lang="en-US" sz="1100" dirty="0">
                    <a:solidFill>
                      <a:schemeClr val="tx1"/>
                    </a:solidFill>
                  </a:rPr>
                  <a:t>: planning kickoff</a:t>
                </a:r>
              </a:p>
            </p:txBody>
          </p:sp>
        </p:grpSp>
      </p:grpSp>
      <p:grpSp>
        <p:nvGrpSpPr>
          <p:cNvPr id="11" name="Group 10"/>
          <p:cNvGrpSpPr/>
          <p:nvPr/>
        </p:nvGrpSpPr>
        <p:grpSpPr>
          <a:xfrm>
            <a:off x="5855524" y="2936172"/>
            <a:ext cx="2590800" cy="381000"/>
            <a:chOff x="5257800" y="2514600"/>
            <a:chExt cx="2590800" cy="381000"/>
          </a:xfrm>
        </p:grpSpPr>
        <p:sp>
          <p:nvSpPr>
            <p:cNvPr id="12" name="Rectangle 11"/>
            <p:cNvSpPr/>
            <p:nvPr/>
          </p:nvSpPr>
          <p:spPr>
            <a:xfrm>
              <a:off x="5257800" y="2514600"/>
              <a:ext cx="609600" cy="381000"/>
            </a:xfrm>
            <a:prstGeom prst="rect">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Narrow" pitchFamily="34" charset="0"/>
              </a:endParaRPr>
            </a:p>
          </p:txBody>
        </p:sp>
        <p:sp>
          <p:nvSpPr>
            <p:cNvPr id="13" name="Line Callout 1 12"/>
            <p:cNvSpPr/>
            <p:nvPr/>
          </p:nvSpPr>
          <p:spPr>
            <a:xfrm>
              <a:off x="6172200" y="2667000"/>
              <a:ext cx="1676400" cy="228600"/>
            </a:xfrm>
            <a:prstGeom prst="borderCallout1">
              <a:avLst>
                <a:gd name="adj1" fmla="val 42631"/>
                <a:gd name="adj2" fmla="val -599"/>
                <a:gd name="adj3" fmla="val 22948"/>
                <a:gd name="adj4" fmla="val -18794"/>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Narrow" pitchFamily="34" charset="0"/>
                </a:rPr>
                <a:t>First email promo</a:t>
              </a:r>
            </a:p>
          </p:txBody>
        </p:sp>
      </p:grpSp>
      <p:grpSp>
        <p:nvGrpSpPr>
          <p:cNvPr id="15" name="Group 14"/>
          <p:cNvGrpSpPr/>
          <p:nvPr/>
        </p:nvGrpSpPr>
        <p:grpSpPr>
          <a:xfrm>
            <a:off x="5853536" y="3361720"/>
            <a:ext cx="2714510" cy="381000"/>
            <a:chOff x="5257800" y="2514600"/>
            <a:chExt cx="2714510" cy="381000"/>
          </a:xfrm>
        </p:grpSpPr>
        <p:sp>
          <p:nvSpPr>
            <p:cNvPr id="16" name="Rectangle 15"/>
            <p:cNvSpPr/>
            <p:nvPr/>
          </p:nvSpPr>
          <p:spPr>
            <a:xfrm>
              <a:off x="5257800" y="2514600"/>
              <a:ext cx="609600" cy="381000"/>
            </a:xfrm>
            <a:prstGeom prst="rect">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Narrow" pitchFamily="34" charset="0"/>
              </a:endParaRPr>
            </a:p>
          </p:txBody>
        </p:sp>
        <p:sp>
          <p:nvSpPr>
            <p:cNvPr id="17" name="Line Callout 1 16"/>
            <p:cNvSpPr/>
            <p:nvPr/>
          </p:nvSpPr>
          <p:spPr>
            <a:xfrm>
              <a:off x="6172199" y="2667000"/>
              <a:ext cx="1800111" cy="228600"/>
            </a:xfrm>
            <a:prstGeom prst="borderCallout1">
              <a:avLst>
                <a:gd name="adj1" fmla="val 42631"/>
                <a:gd name="adj2" fmla="val -599"/>
                <a:gd name="adj3" fmla="val 25546"/>
                <a:gd name="adj4" fmla="val -17145"/>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Narrow" pitchFamily="34" charset="0"/>
                </a:rPr>
                <a:t>Second email promo</a:t>
              </a:r>
            </a:p>
          </p:txBody>
        </p:sp>
      </p:grpSp>
      <p:grpSp>
        <p:nvGrpSpPr>
          <p:cNvPr id="18" name="Group 17"/>
          <p:cNvGrpSpPr/>
          <p:nvPr/>
        </p:nvGrpSpPr>
        <p:grpSpPr>
          <a:xfrm>
            <a:off x="5855524" y="3779368"/>
            <a:ext cx="2710696" cy="381000"/>
            <a:chOff x="5257800" y="2514600"/>
            <a:chExt cx="2710696" cy="381000"/>
          </a:xfrm>
        </p:grpSpPr>
        <p:sp>
          <p:nvSpPr>
            <p:cNvPr id="19" name="Rectangle 18"/>
            <p:cNvSpPr/>
            <p:nvPr/>
          </p:nvSpPr>
          <p:spPr>
            <a:xfrm>
              <a:off x="5257800" y="2514600"/>
              <a:ext cx="609600" cy="381000"/>
            </a:xfrm>
            <a:prstGeom prst="rect">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Narrow" pitchFamily="34" charset="0"/>
              </a:endParaRPr>
            </a:p>
          </p:txBody>
        </p:sp>
        <p:sp>
          <p:nvSpPr>
            <p:cNvPr id="20" name="Line Callout 1 19"/>
            <p:cNvSpPr/>
            <p:nvPr/>
          </p:nvSpPr>
          <p:spPr>
            <a:xfrm>
              <a:off x="6172200" y="2667000"/>
              <a:ext cx="1796296" cy="228600"/>
            </a:xfrm>
            <a:prstGeom prst="borderCallout1">
              <a:avLst>
                <a:gd name="adj1" fmla="val 42631"/>
                <a:gd name="adj2" fmla="val -599"/>
                <a:gd name="adj3" fmla="val 22948"/>
                <a:gd name="adj4" fmla="val -16825"/>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Narrow" pitchFamily="34" charset="0"/>
                </a:rPr>
                <a:t>Third email promo</a:t>
              </a:r>
            </a:p>
          </p:txBody>
        </p:sp>
      </p:grpSp>
      <p:grpSp>
        <p:nvGrpSpPr>
          <p:cNvPr id="22" name="Group 21"/>
          <p:cNvGrpSpPr/>
          <p:nvPr/>
        </p:nvGrpSpPr>
        <p:grpSpPr>
          <a:xfrm>
            <a:off x="4613565" y="4618584"/>
            <a:ext cx="2443371" cy="381000"/>
            <a:chOff x="4017829" y="2514600"/>
            <a:chExt cx="2443371" cy="381000"/>
          </a:xfrm>
        </p:grpSpPr>
        <p:sp>
          <p:nvSpPr>
            <p:cNvPr id="23" name="Rectangle 22"/>
            <p:cNvSpPr/>
            <p:nvPr/>
          </p:nvSpPr>
          <p:spPr>
            <a:xfrm>
              <a:off x="5851600" y="2514600"/>
              <a:ext cx="609600" cy="381000"/>
            </a:xfrm>
            <a:prstGeom prst="rect">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Narrow" pitchFamily="34" charset="0"/>
              </a:endParaRPr>
            </a:p>
          </p:txBody>
        </p:sp>
        <p:sp>
          <p:nvSpPr>
            <p:cNvPr id="24" name="Line Callout 1 23"/>
            <p:cNvSpPr/>
            <p:nvPr/>
          </p:nvSpPr>
          <p:spPr>
            <a:xfrm>
              <a:off x="4017829" y="2667000"/>
              <a:ext cx="1710046" cy="228600"/>
            </a:xfrm>
            <a:prstGeom prst="borderCallout1">
              <a:avLst>
                <a:gd name="adj1" fmla="val 50423"/>
                <a:gd name="adj2" fmla="val 99828"/>
                <a:gd name="adj3" fmla="val 22070"/>
                <a:gd name="adj4" fmla="val 107570"/>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Narrow" pitchFamily="34" charset="0"/>
                </a:rPr>
                <a:t>Reminder email + phone</a:t>
              </a:r>
            </a:p>
          </p:txBody>
        </p:sp>
      </p:grpSp>
      <p:grpSp>
        <p:nvGrpSpPr>
          <p:cNvPr id="25" name="Group 24"/>
          <p:cNvGrpSpPr/>
          <p:nvPr/>
        </p:nvGrpSpPr>
        <p:grpSpPr>
          <a:xfrm>
            <a:off x="7058950" y="4618584"/>
            <a:ext cx="1990047" cy="381000"/>
            <a:chOff x="5257800" y="2514600"/>
            <a:chExt cx="1990047" cy="381000"/>
          </a:xfrm>
          <a:solidFill>
            <a:srgbClr val="FF0000">
              <a:alpha val="34000"/>
            </a:srgbClr>
          </a:solidFill>
        </p:grpSpPr>
        <p:sp>
          <p:nvSpPr>
            <p:cNvPr id="26" name="Rectangle 25"/>
            <p:cNvSpPr/>
            <p:nvPr/>
          </p:nvSpPr>
          <p:spPr>
            <a:xfrm>
              <a:off x="5257800" y="2514600"/>
              <a:ext cx="609600" cy="381000"/>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Narrow" pitchFamily="34" charset="0"/>
              </a:endParaRPr>
            </a:p>
          </p:txBody>
        </p:sp>
        <p:sp>
          <p:nvSpPr>
            <p:cNvPr id="27" name="Line Callout 1 26"/>
            <p:cNvSpPr/>
            <p:nvPr/>
          </p:nvSpPr>
          <p:spPr>
            <a:xfrm>
              <a:off x="6172200" y="2667000"/>
              <a:ext cx="1075647" cy="228600"/>
            </a:xfrm>
            <a:prstGeom prst="borderCallout1">
              <a:avLst>
                <a:gd name="adj1" fmla="val 42631"/>
                <a:gd name="adj2" fmla="val -599"/>
                <a:gd name="adj3" fmla="val 17753"/>
                <a:gd name="adj4" fmla="val -28402"/>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Narrow" pitchFamily="34" charset="0"/>
                </a:rPr>
                <a:t>Event Date</a:t>
              </a:r>
            </a:p>
          </p:txBody>
        </p:sp>
      </p:grpSp>
      <p:sp>
        <p:nvSpPr>
          <p:cNvPr id="29" name="Rectangle 28"/>
          <p:cNvSpPr/>
          <p:nvPr/>
        </p:nvSpPr>
        <p:spPr>
          <a:xfrm>
            <a:off x="5256790" y="4214804"/>
            <a:ext cx="609600" cy="381000"/>
          </a:xfrm>
          <a:prstGeom prst="rect">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rial Narrow" pitchFamily="34" charset="0"/>
              </a:rPr>
              <a:t>Presidents Day</a:t>
            </a:r>
          </a:p>
        </p:txBody>
      </p:sp>
      <p:grpSp>
        <p:nvGrpSpPr>
          <p:cNvPr id="31" name="Group 30"/>
          <p:cNvGrpSpPr/>
          <p:nvPr/>
        </p:nvGrpSpPr>
        <p:grpSpPr>
          <a:xfrm>
            <a:off x="5855520" y="4203918"/>
            <a:ext cx="2837214" cy="381000"/>
            <a:chOff x="5257800" y="2514600"/>
            <a:chExt cx="2837214" cy="381000"/>
          </a:xfrm>
        </p:grpSpPr>
        <p:sp>
          <p:nvSpPr>
            <p:cNvPr id="32" name="Rectangle 31"/>
            <p:cNvSpPr/>
            <p:nvPr/>
          </p:nvSpPr>
          <p:spPr>
            <a:xfrm>
              <a:off x="5257800" y="2514600"/>
              <a:ext cx="609600" cy="381000"/>
            </a:xfrm>
            <a:prstGeom prst="rect">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Narrow" pitchFamily="34" charset="0"/>
              </a:endParaRPr>
            </a:p>
          </p:txBody>
        </p:sp>
        <p:sp>
          <p:nvSpPr>
            <p:cNvPr id="33" name="Line Callout 1 32"/>
            <p:cNvSpPr/>
            <p:nvPr/>
          </p:nvSpPr>
          <p:spPr>
            <a:xfrm>
              <a:off x="6172200" y="2667000"/>
              <a:ext cx="1922814" cy="228600"/>
            </a:xfrm>
            <a:prstGeom prst="borderCallout1">
              <a:avLst>
                <a:gd name="adj1" fmla="val 42631"/>
                <a:gd name="adj2" fmla="val -599"/>
                <a:gd name="adj3" fmla="val 22948"/>
                <a:gd name="adj4" fmla="val -15706"/>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Narrow" pitchFamily="34" charset="0"/>
                </a:rPr>
                <a:t>Fourth email promo</a:t>
              </a:r>
            </a:p>
          </p:txBody>
        </p:sp>
      </p:grpSp>
      <p:sp>
        <p:nvSpPr>
          <p:cNvPr id="30" name="TextBox 29"/>
          <p:cNvSpPr txBox="1"/>
          <p:nvPr/>
        </p:nvSpPr>
        <p:spPr>
          <a:xfrm>
            <a:off x="832515" y="2156345"/>
            <a:ext cx="341194" cy="430887"/>
          </a:xfrm>
          <a:prstGeom prst="rect">
            <a:avLst/>
          </a:prstGeom>
          <a:noFill/>
        </p:spPr>
        <p:txBody>
          <a:bodyPr wrap="square" lIns="0" tIns="0" rIns="0" bIns="0" rtlCol="0">
            <a:spAutoFit/>
          </a:bodyPr>
          <a:lstStyle/>
          <a:p>
            <a:pPr algn="ctr"/>
            <a:r>
              <a:rPr lang="en-US" sz="2800" dirty="0">
                <a:solidFill>
                  <a:srgbClr val="00B050"/>
                </a:solidFill>
                <a:sym typeface="Wingdings"/>
              </a:rPr>
              <a:t></a:t>
            </a:r>
            <a:endParaRPr lang="en-US" sz="2800" dirty="0">
              <a:solidFill>
                <a:srgbClr val="00B050"/>
              </a:solidFill>
            </a:endParaRPr>
          </a:p>
        </p:txBody>
      </p:sp>
      <p:sp>
        <p:nvSpPr>
          <p:cNvPr id="34" name="TextBox 33"/>
          <p:cNvSpPr txBox="1"/>
          <p:nvPr/>
        </p:nvSpPr>
        <p:spPr>
          <a:xfrm>
            <a:off x="6562725" y="4617720"/>
            <a:ext cx="377190" cy="369332"/>
          </a:xfrm>
          <a:prstGeom prst="rect">
            <a:avLst/>
          </a:prstGeom>
          <a:noFill/>
        </p:spPr>
        <p:txBody>
          <a:bodyPr wrap="square" lIns="0" tIns="0" rIns="0" bIns="0" rtlCol="0">
            <a:spAutoFit/>
          </a:bodyPr>
          <a:lstStyle/>
          <a:p>
            <a:pPr algn="ctr"/>
            <a:r>
              <a:rPr lang="en-US" sz="2400" dirty="0">
                <a:latin typeface="Arial Narrow" pitchFamily="34" charset="0"/>
                <a:sym typeface="Wingdings"/>
              </a:rPr>
              <a:t></a:t>
            </a:r>
            <a:endParaRPr lang="en-US" sz="2400" dirty="0">
              <a:latin typeface="Arial Narrow" pitchFamily="34" charset="0"/>
            </a:endParaRPr>
          </a:p>
        </p:txBody>
      </p:sp>
      <p:sp>
        <p:nvSpPr>
          <p:cNvPr id="35" name="TextBox 34"/>
          <p:cNvSpPr txBox="1"/>
          <p:nvPr/>
        </p:nvSpPr>
        <p:spPr>
          <a:xfrm>
            <a:off x="6562725" y="4232910"/>
            <a:ext cx="377190" cy="369332"/>
          </a:xfrm>
          <a:prstGeom prst="rect">
            <a:avLst/>
          </a:prstGeom>
          <a:noFill/>
        </p:spPr>
        <p:txBody>
          <a:bodyPr wrap="square" lIns="0" tIns="0" rIns="0" bIns="0" rtlCol="0">
            <a:spAutoFit/>
          </a:bodyPr>
          <a:lstStyle/>
          <a:p>
            <a:pPr algn="ctr"/>
            <a:r>
              <a:rPr lang="en-US" sz="2400" dirty="0">
                <a:latin typeface="Arial Narrow" pitchFamily="34" charset="0"/>
                <a:sym typeface="Wingdings"/>
              </a:rPr>
              <a:t></a:t>
            </a:r>
            <a:endParaRPr lang="en-US" sz="2400" dirty="0">
              <a:latin typeface="Arial Narrow" pitchFamily="34" charset="0"/>
            </a:endParaRPr>
          </a:p>
        </p:txBody>
      </p:sp>
      <p:sp>
        <p:nvSpPr>
          <p:cNvPr id="36" name="TextBox 35"/>
          <p:cNvSpPr txBox="1"/>
          <p:nvPr/>
        </p:nvSpPr>
        <p:spPr>
          <a:xfrm>
            <a:off x="6562725" y="3798570"/>
            <a:ext cx="377190" cy="369332"/>
          </a:xfrm>
          <a:prstGeom prst="rect">
            <a:avLst/>
          </a:prstGeom>
          <a:noFill/>
        </p:spPr>
        <p:txBody>
          <a:bodyPr wrap="square" lIns="0" tIns="0" rIns="0" bIns="0" rtlCol="0">
            <a:spAutoFit/>
          </a:bodyPr>
          <a:lstStyle/>
          <a:p>
            <a:pPr algn="ctr"/>
            <a:r>
              <a:rPr lang="en-US" sz="2400" dirty="0">
                <a:latin typeface="Arial Narrow" pitchFamily="34" charset="0"/>
                <a:sym typeface="Wingdings"/>
              </a:rPr>
              <a:t></a:t>
            </a:r>
            <a:endParaRPr lang="en-US" sz="2400" dirty="0">
              <a:latin typeface="Arial Narrow" pitchFamily="34" charset="0"/>
            </a:endParaRPr>
          </a:p>
        </p:txBody>
      </p:sp>
      <p:sp>
        <p:nvSpPr>
          <p:cNvPr id="37" name="TextBox 36"/>
          <p:cNvSpPr txBox="1"/>
          <p:nvPr/>
        </p:nvSpPr>
        <p:spPr>
          <a:xfrm>
            <a:off x="6562725" y="3364230"/>
            <a:ext cx="377190" cy="369332"/>
          </a:xfrm>
          <a:prstGeom prst="rect">
            <a:avLst/>
          </a:prstGeom>
          <a:noFill/>
        </p:spPr>
        <p:txBody>
          <a:bodyPr wrap="square" lIns="0" tIns="0" rIns="0" bIns="0" rtlCol="0">
            <a:spAutoFit/>
          </a:bodyPr>
          <a:lstStyle/>
          <a:p>
            <a:pPr algn="ctr"/>
            <a:r>
              <a:rPr lang="en-US" sz="2400" dirty="0">
                <a:latin typeface="Arial Narrow" pitchFamily="34" charset="0"/>
                <a:sym typeface="Wingdings"/>
              </a:rPr>
              <a:t></a:t>
            </a:r>
            <a:endParaRPr lang="en-US" sz="2400" dirty="0">
              <a:latin typeface="Arial Narrow" pitchFamily="34" charset="0"/>
            </a:endParaRPr>
          </a:p>
        </p:txBody>
      </p:sp>
      <p:sp>
        <p:nvSpPr>
          <p:cNvPr id="38" name="TextBox 37"/>
          <p:cNvSpPr txBox="1"/>
          <p:nvPr/>
        </p:nvSpPr>
        <p:spPr>
          <a:xfrm>
            <a:off x="6562725" y="2964180"/>
            <a:ext cx="377190" cy="369332"/>
          </a:xfrm>
          <a:prstGeom prst="rect">
            <a:avLst/>
          </a:prstGeom>
          <a:noFill/>
        </p:spPr>
        <p:txBody>
          <a:bodyPr wrap="square" lIns="0" tIns="0" rIns="0" bIns="0" rtlCol="0">
            <a:spAutoFit/>
          </a:bodyPr>
          <a:lstStyle/>
          <a:p>
            <a:pPr algn="ctr"/>
            <a:r>
              <a:rPr lang="en-US" sz="2400" dirty="0">
                <a:latin typeface="Arial Narrow" pitchFamily="34" charset="0"/>
                <a:sym typeface="Wingdings"/>
              </a:rPr>
              <a:t></a:t>
            </a:r>
            <a:endParaRPr lang="en-US" sz="2400" dirty="0">
              <a:latin typeface="Arial Narrow" pitchFamily="34" charset="0"/>
            </a:endParaRPr>
          </a:p>
        </p:txBody>
      </p:sp>
    </p:spTree>
    <p:extLst>
      <p:ext uri="{BB962C8B-B14F-4D97-AF65-F5344CB8AC3E}">
        <p14:creationId xmlns:p14="http://schemas.microsoft.com/office/powerpoint/2010/main" val="13470063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
                                            <p:txEl>
                                              <p:pRg st="13" end="13"/>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500"/>
                                  </p:stCondLst>
                                  <p:childTnLst>
                                    <p:set>
                                      <p:cBhvr>
                                        <p:cTn id="64" dur="1" fill="hold">
                                          <p:stCondLst>
                                            <p:cond delay="0"/>
                                          </p:stCondLst>
                                        </p:cTn>
                                        <p:tgtEl>
                                          <p:spTgt spid="36"/>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0" nodeType="afterEffect">
                                  <p:stCondLst>
                                    <p:cond delay="500"/>
                                  </p:stCondLst>
                                  <p:childTnLst>
                                    <p:set>
                                      <p:cBhvr>
                                        <p:cTn id="67" dur="1" fill="hold">
                                          <p:stCondLst>
                                            <p:cond delay="0"/>
                                          </p:stCondLst>
                                        </p:cTn>
                                        <p:tgtEl>
                                          <p:spTgt spid="37"/>
                                        </p:tgtEl>
                                        <p:attrNameLst>
                                          <p:attrName>style.visibility</p:attrName>
                                        </p:attrNameLst>
                                      </p:cBhvr>
                                      <p:to>
                                        <p:strVal val="visible"/>
                                      </p:to>
                                    </p:set>
                                  </p:childTnLst>
                                </p:cTn>
                              </p:par>
                            </p:childTnLst>
                          </p:cTn>
                        </p:par>
                        <p:par>
                          <p:cTn id="68" fill="hold">
                            <p:stCondLst>
                              <p:cond delay="1000"/>
                            </p:stCondLst>
                            <p:childTnLst>
                              <p:par>
                                <p:cTn id="69" presetID="1" presetClass="entr" presetSubtype="0" fill="hold" grpId="0" nodeType="afterEffect">
                                  <p:stCondLst>
                                    <p:cond delay="50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4" grpId="0"/>
      <p:bldP spid="35" grpId="0"/>
      <p:bldP spid="36" grpId="0"/>
      <p:bldP spid="37" grpId="0"/>
      <p:bldP spid="3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Set the key details ASAP:</a:t>
            </a:r>
          </a:p>
          <a:p>
            <a:pPr lvl="1"/>
            <a:r>
              <a:rPr lang="en-US" sz="1600" dirty="0"/>
              <a:t>You cannot begin promotion until these </a:t>
            </a:r>
            <a:br>
              <a:rPr lang="en-US" sz="1600" dirty="0"/>
            </a:br>
            <a:r>
              <a:rPr lang="en-US" sz="1600" dirty="0"/>
              <a:t>details are locked:</a:t>
            </a:r>
          </a:p>
          <a:p>
            <a:pPr lvl="2"/>
            <a:r>
              <a:rPr lang="en-US" sz="1400" dirty="0"/>
              <a:t>Date</a:t>
            </a:r>
          </a:p>
          <a:p>
            <a:pPr lvl="2"/>
            <a:r>
              <a:rPr lang="en-US" sz="1400" dirty="0"/>
              <a:t>Location</a:t>
            </a:r>
          </a:p>
          <a:p>
            <a:pPr lvl="2"/>
            <a:r>
              <a:rPr lang="en-US" sz="1400" dirty="0"/>
              <a:t>Topic &amp; Time</a:t>
            </a:r>
          </a:p>
          <a:p>
            <a:pPr lvl="1"/>
            <a:r>
              <a:rPr lang="en-US" sz="1600" dirty="0"/>
              <a:t>Setting the Location:</a:t>
            </a:r>
          </a:p>
          <a:p>
            <a:pPr lvl="2"/>
            <a:r>
              <a:rPr lang="en-US" sz="1400" dirty="0"/>
              <a:t>Choose a location that is central and convenient for your prospects</a:t>
            </a:r>
          </a:p>
          <a:p>
            <a:pPr lvl="3"/>
            <a:r>
              <a:rPr lang="en-US" sz="1200" dirty="0"/>
              <a:t>If you can’t name 10 pipeline accounts within 100 miles of your seminar location then don’t do a seminar. Do lead generation instead.</a:t>
            </a:r>
          </a:p>
          <a:p>
            <a:pPr lvl="2"/>
            <a:r>
              <a:rPr lang="en-US" sz="1400" dirty="0"/>
              <a:t>Make sure your facility has the appropriate technical setup (projector, internet if necessary)</a:t>
            </a:r>
          </a:p>
          <a:p>
            <a:pPr lvl="2"/>
            <a:r>
              <a:rPr lang="en-US" sz="1400" dirty="0"/>
              <a:t>It is OK to rent a function room at the local Holiday Inn for an end-user audience, but perhaps not for an executive audience</a:t>
            </a:r>
          </a:p>
          <a:p>
            <a:pPr lvl="2"/>
            <a:r>
              <a:rPr lang="en-US" sz="1400" dirty="0"/>
              <a:t>FREE: your own training facility, or a PTC office</a:t>
            </a:r>
          </a:p>
          <a:p>
            <a:pPr lvl="2"/>
            <a:r>
              <a:rPr lang="en-US" sz="1400" dirty="0"/>
              <a:t>A local university, a local country club</a:t>
            </a:r>
          </a:p>
        </p:txBody>
      </p:sp>
      <p:sp>
        <p:nvSpPr>
          <p:cNvPr id="3" name="Title 2"/>
          <p:cNvSpPr>
            <a:spLocks noGrp="1"/>
          </p:cNvSpPr>
          <p:nvPr>
            <p:ph type="title"/>
          </p:nvPr>
        </p:nvSpPr>
        <p:spPr/>
        <p:txBody>
          <a:bodyPr>
            <a:normAutofit/>
          </a:bodyPr>
          <a:lstStyle/>
          <a:p>
            <a:pPr algn="l"/>
            <a:r>
              <a:rPr lang="en-US" dirty="0"/>
              <a:t>Planning the Date, Location, Topic &amp; Time</a:t>
            </a:r>
          </a:p>
        </p:txBody>
      </p:sp>
      <p:sp>
        <p:nvSpPr>
          <p:cNvPr id="30" name="TextBox 29"/>
          <p:cNvSpPr txBox="1"/>
          <p:nvPr/>
        </p:nvSpPr>
        <p:spPr>
          <a:xfrm>
            <a:off x="832515" y="2156345"/>
            <a:ext cx="341194" cy="430887"/>
          </a:xfrm>
          <a:prstGeom prst="rect">
            <a:avLst/>
          </a:prstGeom>
          <a:noFill/>
        </p:spPr>
        <p:txBody>
          <a:bodyPr wrap="square" lIns="0" tIns="0" rIns="0" bIns="0" rtlCol="0">
            <a:spAutoFit/>
          </a:bodyPr>
          <a:lstStyle/>
          <a:p>
            <a:pPr algn="ctr"/>
            <a:r>
              <a:rPr lang="en-US" sz="2800" dirty="0">
                <a:solidFill>
                  <a:srgbClr val="00B050"/>
                </a:solidFill>
                <a:sym typeface="Wingdings"/>
              </a:rPr>
              <a:t></a:t>
            </a:r>
            <a:endParaRPr lang="en-US" sz="2800" dirty="0">
              <a:solidFill>
                <a:srgbClr val="00B050"/>
              </a:solidFill>
            </a:endParaRPr>
          </a:p>
        </p:txBody>
      </p:sp>
      <p:sp>
        <p:nvSpPr>
          <p:cNvPr id="5" name="TextBox 4"/>
          <p:cNvSpPr txBox="1"/>
          <p:nvPr/>
        </p:nvSpPr>
        <p:spPr>
          <a:xfrm>
            <a:off x="821139" y="2431577"/>
            <a:ext cx="341194" cy="430887"/>
          </a:xfrm>
          <a:prstGeom prst="rect">
            <a:avLst/>
          </a:prstGeom>
          <a:noFill/>
        </p:spPr>
        <p:txBody>
          <a:bodyPr wrap="square" lIns="0" tIns="0" rIns="0" bIns="0" rtlCol="0">
            <a:spAutoFit/>
          </a:bodyPr>
          <a:lstStyle/>
          <a:p>
            <a:pPr algn="ctr"/>
            <a:r>
              <a:rPr lang="en-US" sz="2800" dirty="0">
                <a:solidFill>
                  <a:srgbClr val="00B050"/>
                </a:solidFill>
                <a:sym typeface="Wingdings"/>
              </a:rPr>
              <a:t></a:t>
            </a:r>
            <a:endParaRPr lang="en-US" sz="2800" dirty="0">
              <a:solidFill>
                <a:srgbClr val="00B050"/>
              </a:solidFill>
            </a:endParaRPr>
          </a:p>
        </p:txBody>
      </p:sp>
    </p:spTree>
    <p:extLst>
      <p:ext uri="{BB962C8B-B14F-4D97-AF65-F5344CB8AC3E}">
        <p14:creationId xmlns:p14="http://schemas.microsoft.com/office/powerpoint/2010/main" val="39871570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a:t>The relationship between owners sours?</a:t>
            </a:r>
          </a:p>
          <a:p>
            <a:r>
              <a:rPr lang="en-US" sz="1800" dirty="0"/>
              <a:t>An owner dies?</a:t>
            </a:r>
          </a:p>
          <a:p>
            <a:r>
              <a:rPr lang="en-US" sz="1800" dirty="0"/>
              <a:t>An owner becomes disabled?</a:t>
            </a:r>
          </a:p>
          <a:p>
            <a:endParaRPr lang="en-US" sz="1800" dirty="0"/>
          </a:p>
          <a:p>
            <a:endParaRPr lang="en-US" sz="1800" b="1" dirty="0"/>
          </a:p>
          <a:p>
            <a:pPr marL="0" indent="0">
              <a:buNone/>
            </a:pPr>
            <a:r>
              <a:rPr lang="en-US" sz="1800" b="1" dirty="0"/>
              <a:t>Keep in mind these additional “triggers”</a:t>
            </a:r>
          </a:p>
        </p:txBody>
      </p:sp>
      <p:sp>
        <p:nvSpPr>
          <p:cNvPr id="3" name="Text Placeholder 2"/>
          <p:cNvSpPr>
            <a:spLocks noGrp="1"/>
          </p:cNvSpPr>
          <p:nvPr>
            <p:ph type="body" sz="quarter" idx="11"/>
          </p:nvPr>
        </p:nvSpPr>
        <p:spPr/>
        <p:txBody>
          <a:bodyPr/>
          <a:lstStyle/>
          <a:p>
            <a:r>
              <a:rPr lang="en-US" dirty="0"/>
              <a:t>Buy-Sell Challenges</a:t>
            </a:r>
          </a:p>
        </p:txBody>
      </p:sp>
      <p:sp>
        <p:nvSpPr>
          <p:cNvPr id="4" name="Title 3"/>
          <p:cNvSpPr>
            <a:spLocks noGrp="1"/>
          </p:cNvSpPr>
          <p:nvPr>
            <p:ph type="title"/>
          </p:nvPr>
        </p:nvSpPr>
        <p:spPr/>
        <p:txBody>
          <a:bodyPr/>
          <a:lstStyle/>
          <a:p>
            <a:r>
              <a:rPr lang="en-US" dirty="0"/>
              <a:t>What happens if…</a:t>
            </a:r>
          </a:p>
        </p:txBody>
      </p:sp>
      <p:sp>
        <p:nvSpPr>
          <p:cNvPr id="5" name="TextBox 4"/>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35867531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Set the key details ASAP:</a:t>
            </a:r>
          </a:p>
          <a:p>
            <a:pPr lvl="1"/>
            <a:r>
              <a:rPr lang="en-US" sz="1600" dirty="0"/>
              <a:t>You cannot begin promotion until these </a:t>
            </a:r>
            <a:br>
              <a:rPr lang="en-US" sz="1600" dirty="0"/>
            </a:br>
            <a:r>
              <a:rPr lang="en-US" sz="1600" dirty="0"/>
              <a:t>details are locked:</a:t>
            </a:r>
          </a:p>
          <a:p>
            <a:pPr lvl="2"/>
            <a:r>
              <a:rPr lang="en-US" sz="1400" dirty="0"/>
              <a:t>Date </a:t>
            </a:r>
          </a:p>
          <a:p>
            <a:pPr lvl="2"/>
            <a:r>
              <a:rPr lang="en-US" sz="1400" dirty="0"/>
              <a:t>Location</a:t>
            </a:r>
          </a:p>
          <a:p>
            <a:pPr lvl="2"/>
            <a:r>
              <a:rPr lang="en-US" sz="1400" dirty="0"/>
              <a:t>Topic &amp; Time</a:t>
            </a:r>
          </a:p>
          <a:p>
            <a:pPr lvl="1"/>
            <a:r>
              <a:rPr lang="en-US" sz="1600" dirty="0"/>
              <a:t>Setting the Topic &amp; Time:</a:t>
            </a:r>
          </a:p>
          <a:p>
            <a:pPr lvl="2"/>
            <a:r>
              <a:rPr lang="en-US" sz="1400" dirty="0">
                <a:solidFill>
                  <a:srgbClr val="FF0000"/>
                </a:solidFill>
              </a:rPr>
              <a:t>Do a half-day seminar</a:t>
            </a:r>
            <a:r>
              <a:rPr lang="en-US" sz="1400" dirty="0"/>
              <a:t>, in the morning </a:t>
            </a:r>
          </a:p>
          <a:p>
            <a:pPr lvl="3"/>
            <a:r>
              <a:rPr lang="en-US" sz="1200" dirty="0"/>
              <a:t>People are too busy to take a full day out of the office</a:t>
            </a:r>
          </a:p>
          <a:p>
            <a:pPr lvl="3"/>
            <a:r>
              <a:rPr lang="en-US" sz="1200" dirty="0"/>
              <a:t>You can plan an optional second half of the day (golf, etc.)</a:t>
            </a:r>
          </a:p>
          <a:p>
            <a:pPr lvl="2"/>
            <a:r>
              <a:rPr lang="en-US" sz="1400" dirty="0"/>
              <a:t>Resources for seminar topics: </a:t>
            </a:r>
          </a:p>
          <a:p>
            <a:pPr lvl="3"/>
            <a:r>
              <a:rPr lang="en-US" sz="1200" dirty="0"/>
              <a:t>Seminar Materials on the Marketing page of the PTC Partner Portal</a:t>
            </a:r>
          </a:p>
          <a:p>
            <a:pPr lvl="3"/>
            <a:r>
              <a:rPr lang="en-US" sz="1200" dirty="0"/>
              <a:t>Marketing Toolkits on the Marketing page of the PTC Partner Portal</a:t>
            </a:r>
          </a:p>
          <a:p>
            <a:pPr lvl="2"/>
            <a:r>
              <a:rPr lang="en-US" sz="1400" dirty="0"/>
              <a:t>Don’t necessarily use the title of the sales presentation as the seminar topic</a:t>
            </a:r>
          </a:p>
          <a:p>
            <a:pPr lvl="2"/>
            <a:r>
              <a:rPr lang="en-US" sz="1400" dirty="0"/>
              <a:t>Shift your perspective: It’s not about what </a:t>
            </a:r>
            <a:r>
              <a:rPr lang="en-US" sz="1400" u="sng" dirty="0"/>
              <a:t>you want to sell</a:t>
            </a:r>
            <a:r>
              <a:rPr lang="en-US" sz="1400" dirty="0"/>
              <a:t>, it’s about what </a:t>
            </a:r>
            <a:r>
              <a:rPr lang="en-US" sz="1400" u="sng" dirty="0"/>
              <a:t>your sales prospect wants to learn</a:t>
            </a:r>
          </a:p>
        </p:txBody>
      </p:sp>
      <p:sp>
        <p:nvSpPr>
          <p:cNvPr id="3" name="Title 2"/>
          <p:cNvSpPr>
            <a:spLocks noGrp="1"/>
          </p:cNvSpPr>
          <p:nvPr>
            <p:ph type="title"/>
          </p:nvPr>
        </p:nvSpPr>
        <p:spPr/>
        <p:txBody>
          <a:bodyPr>
            <a:normAutofit/>
          </a:bodyPr>
          <a:lstStyle/>
          <a:p>
            <a:pPr algn="l"/>
            <a:r>
              <a:rPr lang="en-US" dirty="0"/>
              <a:t>Planning the Date, Location, Topic &amp; Time</a:t>
            </a:r>
          </a:p>
        </p:txBody>
      </p:sp>
      <p:sp>
        <p:nvSpPr>
          <p:cNvPr id="4" name="TextBox 3"/>
          <p:cNvSpPr txBox="1"/>
          <p:nvPr/>
        </p:nvSpPr>
        <p:spPr>
          <a:xfrm>
            <a:off x="832515" y="2156345"/>
            <a:ext cx="341194" cy="430887"/>
          </a:xfrm>
          <a:prstGeom prst="rect">
            <a:avLst/>
          </a:prstGeom>
          <a:noFill/>
        </p:spPr>
        <p:txBody>
          <a:bodyPr wrap="square" lIns="0" tIns="0" rIns="0" bIns="0" rtlCol="0">
            <a:spAutoFit/>
          </a:bodyPr>
          <a:lstStyle/>
          <a:p>
            <a:pPr algn="ctr"/>
            <a:r>
              <a:rPr lang="en-US" sz="2800" dirty="0">
                <a:solidFill>
                  <a:srgbClr val="00B050"/>
                </a:solidFill>
                <a:sym typeface="Wingdings"/>
              </a:rPr>
              <a:t></a:t>
            </a:r>
            <a:endParaRPr lang="en-US" sz="2800" dirty="0">
              <a:solidFill>
                <a:srgbClr val="00B050"/>
              </a:solidFill>
            </a:endParaRPr>
          </a:p>
        </p:txBody>
      </p:sp>
      <p:sp>
        <p:nvSpPr>
          <p:cNvPr id="5" name="TextBox 4"/>
          <p:cNvSpPr txBox="1"/>
          <p:nvPr/>
        </p:nvSpPr>
        <p:spPr>
          <a:xfrm>
            <a:off x="821139" y="2431577"/>
            <a:ext cx="341194" cy="430887"/>
          </a:xfrm>
          <a:prstGeom prst="rect">
            <a:avLst/>
          </a:prstGeom>
          <a:noFill/>
        </p:spPr>
        <p:txBody>
          <a:bodyPr wrap="square" lIns="0" tIns="0" rIns="0" bIns="0" rtlCol="0">
            <a:spAutoFit/>
          </a:bodyPr>
          <a:lstStyle/>
          <a:p>
            <a:pPr algn="ctr"/>
            <a:r>
              <a:rPr lang="en-US" sz="2800" dirty="0">
                <a:solidFill>
                  <a:srgbClr val="00B050"/>
                </a:solidFill>
                <a:sym typeface="Wingdings"/>
              </a:rPr>
              <a:t></a:t>
            </a:r>
            <a:endParaRPr lang="en-US" sz="2800" dirty="0">
              <a:solidFill>
                <a:srgbClr val="00B050"/>
              </a:solidFill>
            </a:endParaRPr>
          </a:p>
        </p:txBody>
      </p:sp>
      <p:sp>
        <p:nvSpPr>
          <p:cNvPr id="6" name="TextBox 5"/>
          <p:cNvSpPr txBox="1"/>
          <p:nvPr/>
        </p:nvSpPr>
        <p:spPr>
          <a:xfrm>
            <a:off x="821139" y="2690889"/>
            <a:ext cx="341194" cy="430887"/>
          </a:xfrm>
          <a:prstGeom prst="rect">
            <a:avLst/>
          </a:prstGeom>
          <a:noFill/>
        </p:spPr>
        <p:txBody>
          <a:bodyPr wrap="square" lIns="0" tIns="0" rIns="0" bIns="0" rtlCol="0">
            <a:spAutoFit/>
          </a:bodyPr>
          <a:lstStyle/>
          <a:p>
            <a:pPr algn="ctr"/>
            <a:r>
              <a:rPr lang="en-US" sz="2800" dirty="0">
                <a:solidFill>
                  <a:srgbClr val="00B050"/>
                </a:solidFill>
                <a:sym typeface="Wingdings"/>
              </a:rPr>
              <a:t></a:t>
            </a:r>
            <a:endParaRPr lang="en-US" sz="2800" dirty="0">
              <a:solidFill>
                <a:srgbClr val="00B050"/>
              </a:solidFill>
            </a:endParaRPr>
          </a:p>
        </p:txBody>
      </p:sp>
    </p:spTree>
    <p:extLst>
      <p:ext uri="{BB962C8B-B14F-4D97-AF65-F5344CB8AC3E}">
        <p14:creationId xmlns:p14="http://schemas.microsoft.com/office/powerpoint/2010/main" val="11088271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400" y="2272288"/>
            <a:ext cx="4899285"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p:cNvSpPr>
            <a:spLocks noGrp="1"/>
          </p:cNvSpPr>
          <p:nvPr>
            <p:ph type="title"/>
          </p:nvPr>
        </p:nvSpPr>
        <p:spPr>
          <a:xfrm>
            <a:off x="301752" y="228600"/>
            <a:ext cx="7612056" cy="758952"/>
          </a:xfrm>
        </p:spPr>
        <p:txBody>
          <a:bodyPr>
            <a:normAutofit/>
          </a:bodyPr>
          <a:lstStyle/>
          <a:p>
            <a:r>
              <a:rPr lang="en-US" dirty="0"/>
              <a:t>Agenda</a:t>
            </a:r>
          </a:p>
        </p:txBody>
      </p:sp>
      <p:sp>
        <p:nvSpPr>
          <p:cNvPr id="4" name="Footer Placeholder 3"/>
          <p:cNvSpPr>
            <a:spLocks noGrp="1"/>
          </p:cNvSpPr>
          <p:nvPr>
            <p:ph type="ftr" sz="quarter" idx="3"/>
          </p:nvPr>
        </p:nvSpPr>
        <p:spPr/>
        <p:txBody>
          <a:bodyPr/>
          <a:lstStyle/>
          <a:p>
            <a:endParaRPr lang="en-US" dirty="0"/>
          </a:p>
        </p:txBody>
      </p:sp>
      <p:sp>
        <p:nvSpPr>
          <p:cNvPr id="7" name="Text Placeholder 6"/>
          <p:cNvSpPr>
            <a:spLocks noGrp="1"/>
          </p:cNvSpPr>
          <p:nvPr>
            <p:ph type="body" sz="quarter" idx="16"/>
          </p:nvPr>
        </p:nvSpPr>
        <p:spPr/>
        <p:txBody>
          <a:bodyPr>
            <a:normAutofit fontScale="25000" lnSpcReduction="20000"/>
          </a:bodyPr>
          <a:lstStyle/>
          <a:p>
            <a:r>
              <a:rPr lang="en-US" sz="2400" dirty="0"/>
              <a:t>Set Your Objectives &amp; Strategies</a:t>
            </a:r>
          </a:p>
          <a:p>
            <a:r>
              <a:rPr lang="en-US" sz="2400" dirty="0"/>
              <a:t>Planning The Date, Location, Topic &amp; Time</a:t>
            </a:r>
          </a:p>
          <a:p>
            <a:r>
              <a:rPr lang="en-US" sz="2400" dirty="0"/>
              <a:t>Marketing &amp; Sales Coordination</a:t>
            </a:r>
          </a:p>
          <a:p>
            <a:r>
              <a:rPr lang="en-US" sz="2400" dirty="0"/>
              <a:t>Marketing Execution: Registration Form &amp; Invitation</a:t>
            </a:r>
          </a:p>
          <a:p>
            <a:r>
              <a:rPr lang="en-US" sz="2400" dirty="0"/>
              <a:t>Seminar Presentation</a:t>
            </a:r>
          </a:p>
          <a:p>
            <a:r>
              <a:rPr lang="en-US" sz="2400" dirty="0"/>
              <a:t>Day of the Event Logistics</a:t>
            </a:r>
          </a:p>
          <a:p>
            <a:r>
              <a:rPr lang="en-US" sz="2400" dirty="0"/>
              <a:t>After the Event Follow-Through</a:t>
            </a:r>
          </a:p>
          <a:p>
            <a:r>
              <a:rPr lang="en-US" sz="2400" dirty="0"/>
              <a:t>Resources</a:t>
            </a:r>
          </a:p>
        </p:txBody>
      </p:sp>
    </p:spTree>
    <p:extLst>
      <p:ext uri="{BB962C8B-B14F-4D97-AF65-F5344CB8AC3E}">
        <p14:creationId xmlns:p14="http://schemas.microsoft.com/office/powerpoint/2010/main" val="31697672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57" y="1380744"/>
            <a:ext cx="3830030" cy="5029200"/>
          </a:xfrm>
        </p:spPr>
        <p:txBody>
          <a:bodyPr/>
          <a:lstStyle/>
          <a:p>
            <a:r>
              <a:rPr lang="en-US" dirty="0"/>
              <a:t>Marketing – Sales Coordination is perhaps the </a:t>
            </a:r>
            <a:br>
              <a:rPr lang="en-US" dirty="0"/>
            </a:br>
            <a:r>
              <a:rPr lang="en-US" dirty="0"/>
              <a:t>single most critical factor for </a:t>
            </a:r>
            <a:br>
              <a:rPr lang="en-US" dirty="0"/>
            </a:br>
            <a:r>
              <a:rPr lang="en-US" dirty="0"/>
              <a:t>success:</a:t>
            </a:r>
          </a:p>
          <a:p>
            <a:pPr lvl="1"/>
            <a:r>
              <a:rPr lang="en-US" dirty="0"/>
              <a:t>Planning &amp; goal setting</a:t>
            </a:r>
          </a:p>
          <a:p>
            <a:pPr lvl="1"/>
            <a:r>
              <a:rPr lang="en-US" dirty="0"/>
              <a:t>Augmentation of the marketing </a:t>
            </a:r>
            <a:br>
              <a:rPr lang="en-US" dirty="0"/>
            </a:br>
            <a:r>
              <a:rPr lang="en-US" dirty="0"/>
              <a:t>database with the sales Rolodex</a:t>
            </a:r>
          </a:p>
          <a:p>
            <a:pPr lvl="1"/>
            <a:r>
              <a:rPr lang="en-US" dirty="0"/>
              <a:t>Weekly status updates</a:t>
            </a:r>
          </a:p>
          <a:p>
            <a:pPr lvl="1"/>
            <a:r>
              <a:rPr lang="en-US" dirty="0"/>
              <a:t>Weekly sales call campaigns</a:t>
            </a:r>
          </a:p>
          <a:p>
            <a:pPr lvl="1"/>
            <a:r>
              <a:rPr lang="en-US" dirty="0"/>
              <a:t>Technical Sales/demo</a:t>
            </a:r>
          </a:p>
          <a:p>
            <a:pPr lvl="1"/>
            <a:r>
              <a:rPr lang="en-US" dirty="0"/>
              <a:t>Presentation “dry run”</a:t>
            </a:r>
          </a:p>
          <a:p>
            <a:pPr lvl="1"/>
            <a:r>
              <a:rPr lang="en-US" dirty="0"/>
              <a:t>Day-of-event execution</a:t>
            </a:r>
          </a:p>
          <a:p>
            <a:pPr lvl="1"/>
            <a:r>
              <a:rPr lang="en-US" dirty="0"/>
              <a:t>Post-event sale follow-through</a:t>
            </a:r>
          </a:p>
        </p:txBody>
      </p:sp>
      <p:sp>
        <p:nvSpPr>
          <p:cNvPr id="3" name="Title 2"/>
          <p:cNvSpPr>
            <a:spLocks noGrp="1"/>
          </p:cNvSpPr>
          <p:nvPr>
            <p:ph type="title"/>
          </p:nvPr>
        </p:nvSpPr>
        <p:spPr/>
        <p:txBody>
          <a:bodyPr/>
          <a:lstStyle/>
          <a:p>
            <a:pPr algn="l"/>
            <a:r>
              <a:rPr lang="en-US" dirty="0"/>
              <a:t>Marketing &amp; Sales Coordination</a:t>
            </a:r>
          </a:p>
        </p:txBody>
      </p:sp>
      <p:pic>
        <p:nvPicPr>
          <p:cNvPr id="6" name="Picture 5" descr="timeline.png"/>
          <p:cNvPicPr>
            <a:picLocks noChangeAspect="1"/>
          </p:cNvPicPr>
          <p:nvPr/>
        </p:nvPicPr>
        <p:blipFill>
          <a:blip r:embed="rId3" cstate="screen"/>
          <a:stretch>
            <a:fillRect/>
          </a:stretch>
        </p:blipFill>
        <p:spPr>
          <a:xfrm>
            <a:off x="4092312" y="1062699"/>
            <a:ext cx="4936119" cy="5694355"/>
          </a:xfrm>
          <a:prstGeom prst="rect">
            <a:avLst/>
          </a:prstGeom>
          <a:ln>
            <a:solidFill>
              <a:schemeClr val="tx1"/>
            </a:solidFill>
          </a:ln>
        </p:spPr>
      </p:pic>
      <p:grpSp>
        <p:nvGrpSpPr>
          <p:cNvPr id="22" name="Group 21"/>
          <p:cNvGrpSpPr/>
          <p:nvPr/>
        </p:nvGrpSpPr>
        <p:grpSpPr>
          <a:xfrm>
            <a:off x="4110564" y="1368291"/>
            <a:ext cx="4874685" cy="5179464"/>
            <a:chOff x="4110564" y="1205001"/>
            <a:chExt cx="4874685" cy="5179464"/>
          </a:xfrm>
        </p:grpSpPr>
        <p:sp>
          <p:nvSpPr>
            <p:cNvPr id="7" name="Rounded Rectangle 6"/>
            <p:cNvSpPr/>
            <p:nvPr/>
          </p:nvSpPr>
          <p:spPr>
            <a:xfrm>
              <a:off x="4110565" y="1205001"/>
              <a:ext cx="2453734"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ounded Rectangle 7"/>
            <p:cNvSpPr/>
            <p:nvPr/>
          </p:nvSpPr>
          <p:spPr>
            <a:xfrm>
              <a:off x="4110565" y="2057177"/>
              <a:ext cx="4742396" cy="38387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ounded Rectangle 8"/>
            <p:cNvSpPr/>
            <p:nvPr/>
          </p:nvSpPr>
          <p:spPr>
            <a:xfrm>
              <a:off x="4110565" y="2804538"/>
              <a:ext cx="2453734"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Rounded Rectangle 9"/>
            <p:cNvSpPr/>
            <p:nvPr/>
          </p:nvSpPr>
          <p:spPr>
            <a:xfrm>
              <a:off x="4110565" y="2925133"/>
              <a:ext cx="3771000"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ounded Rectangle 10"/>
            <p:cNvSpPr/>
            <p:nvPr/>
          </p:nvSpPr>
          <p:spPr>
            <a:xfrm>
              <a:off x="4110565" y="3549311"/>
              <a:ext cx="2453734"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ounded Rectangle 11"/>
            <p:cNvSpPr/>
            <p:nvPr/>
          </p:nvSpPr>
          <p:spPr>
            <a:xfrm>
              <a:off x="4110565" y="3669906"/>
              <a:ext cx="3771000"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ounded Rectangle 12"/>
            <p:cNvSpPr/>
            <p:nvPr/>
          </p:nvSpPr>
          <p:spPr>
            <a:xfrm>
              <a:off x="4110565" y="4416003"/>
              <a:ext cx="2453734"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ounded Rectangle 13"/>
            <p:cNvSpPr/>
            <p:nvPr/>
          </p:nvSpPr>
          <p:spPr>
            <a:xfrm>
              <a:off x="4110565" y="4536598"/>
              <a:ext cx="3771000"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ounded Rectangle 14"/>
            <p:cNvSpPr/>
            <p:nvPr/>
          </p:nvSpPr>
          <p:spPr>
            <a:xfrm>
              <a:off x="4110565" y="4046267"/>
              <a:ext cx="4593960" cy="235510"/>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ounded Rectangle 16"/>
            <p:cNvSpPr/>
            <p:nvPr/>
          </p:nvSpPr>
          <p:spPr>
            <a:xfrm>
              <a:off x="4110564" y="4914284"/>
              <a:ext cx="4874685" cy="235510"/>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Rounded Rectangle 17"/>
            <p:cNvSpPr/>
            <p:nvPr/>
          </p:nvSpPr>
          <p:spPr>
            <a:xfrm>
              <a:off x="4110565" y="5280045"/>
              <a:ext cx="2612760"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Rounded Rectangle 18"/>
            <p:cNvSpPr/>
            <p:nvPr/>
          </p:nvSpPr>
          <p:spPr>
            <a:xfrm>
              <a:off x="4110565" y="5518584"/>
              <a:ext cx="2823470"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ounded Rectangle 19"/>
            <p:cNvSpPr/>
            <p:nvPr/>
          </p:nvSpPr>
          <p:spPr>
            <a:xfrm>
              <a:off x="4110565" y="5889685"/>
              <a:ext cx="2452421"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Rounded Rectangle 20"/>
            <p:cNvSpPr/>
            <p:nvPr/>
          </p:nvSpPr>
          <p:spPr>
            <a:xfrm>
              <a:off x="4110565" y="6264722"/>
              <a:ext cx="2264240" cy="119743"/>
            </a:xfrm>
            <a:prstGeom prst="roundRect">
              <a:avLst/>
            </a:prstGeom>
            <a:solidFill>
              <a:srgbClr val="FFFF0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35153767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400" y="2726647"/>
            <a:ext cx="6398302" cy="81103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p:cNvSpPr>
            <a:spLocks noGrp="1"/>
          </p:cNvSpPr>
          <p:nvPr>
            <p:ph type="title"/>
          </p:nvPr>
        </p:nvSpPr>
        <p:spPr>
          <a:xfrm>
            <a:off x="301752" y="228600"/>
            <a:ext cx="7612056" cy="758952"/>
          </a:xfrm>
        </p:spPr>
        <p:txBody>
          <a:bodyPr>
            <a:noAutofit/>
          </a:bodyPr>
          <a:lstStyle/>
          <a:p>
            <a:r>
              <a:rPr lang="en-US" dirty="0"/>
              <a:t>Agenda</a:t>
            </a:r>
          </a:p>
        </p:txBody>
      </p:sp>
      <p:sp>
        <p:nvSpPr>
          <p:cNvPr id="4" name="Footer Placeholder 3"/>
          <p:cNvSpPr>
            <a:spLocks noGrp="1"/>
          </p:cNvSpPr>
          <p:nvPr>
            <p:ph type="ftr" sz="quarter" idx="3"/>
          </p:nvPr>
        </p:nvSpPr>
        <p:spPr/>
        <p:txBody>
          <a:bodyPr/>
          <a:lstStyle/>
          <a:p>
            <a:endParaRPr lang="en-US" dirty="0"/>
          </a:p>
        </p:txBody>
      </p:sp>
      <p:sp>
        <p:nvSpPr>
          <p:cNvPr id="7" name="Text Placeholder 6"/>
          <p:cNvSpPr>
            <a:spLocks noGrp="1"/>
          </p:cNvSpPr>
          <p:nvPr>
            <p:ph type="body" sz="quarter" idx="16"/>
          </p:nvPr>
        </p:nvSpPr>
        <p:spPr/>
        <p:txBody>
          <a:bodyPr>
            <a:normAutofit fontScale="25000" lnSpcReduction="20000"/>
          </a:bodyPr>
          <a:lstStyle/>
          <a:p>
            <a:r>
              <a:rPr lang="en-US" sz="2400" dirty="0"/>
              <a:t>Set Your Objectives &amp; Strategies</a:t>
            </a:r>
          </a:p>
          <a:p>
            <a:r>
              <a:rPr lang="en-US" sz="2400" dirty="0"/>
              <a:t>Planning The Date, Location, Topic &amp; Time</a:t>
            </a:r>
          </a:p>
          <a:p>
            <a:r>
              <a:rPr lang="en-US" sz="2400" dirty="0"/>
              <a:t>Marketing &amp; Sales Coordination</a:t>
            </a:r>
          </a:p>
          <a:p>
            <a:r>
              <a:rPr lang="en-US" sz="2400" dirty="0"/>
              <a:t>Marketing Execution: Registration Form &amp; Invitation</a:t>
            </a:r>
          </a:p>
          <a:p>
            <a:r>
              <a:rPr lang="en-US" sz="2400" dirty="0"/>
              <a:t>Seminar Presentation</a:t>
            </a:r>
          </a:p>
          <a:p>
            <a:r>
              <a:rPr lang="en-US" sz="2400" dirty="0"/>
              <a:t>Day of the Event Logistics</a:t>
            </a:r>
          </a:p>
          <a:p>
            <a:r>
              <a:rPr lang="en-US" sz="2400" dirty="0"/>
              <a:t>After the Event Follow-Through</a:t>
            </a:r>
          </a:p>
          <a:p>
            <a:r>
              <a:rPr lang="en-US" sz="2400" dirty="0"/>
              <a:t>Resources</a:t>
            </a:r>
          </a:p>
        </p:txBody>
      </p:sp>
    </p:spTree>
    <p:extLst>
      <p:ext uri="{BB962C8B-B14F-4D97-AF65-F5344CB8AC3E}">
        <p14:creationId xmlns:p14="http://schemas.microsoft.com/office/powerpoint/2010/main" val="17129582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56" y="1380744"/>
            <a:ext cx="5452001" cy="5029200"/>
          </a:xfrm>
        </p:spPr>
        <p:txBody>
          <a:bodyPr/>
          <a:lstStyle/>
          <a:p>
            <a:r>
              <a:rPr lang="en-US" sz="1800" dirty="0"/>
              <a:t>Registration form should do the following:</a:t>
            </a:r>
          </a:p>
          <a:p>
            <a:pPr lvl="1"/>
            <a:r>
              <a:rPr lang="en-US" sz="1600" dirty="0"/>
              <a:t>Brief copy to promote the seminar topic, date, &amp; time</a:t>
            </a:r>
          </a:p>
          <a:p>
            <a:pPr lvl="1"/>
            <a:r>
              <a:rPr lang="en-US" sz="1600" dirty="0"/>
              <a:t>Capture registration information for you to manage</a:t>
            </a:r>
          </a:p>
          <a:p>
            <a:pPr lvl="1"/>
            <a:r>
              <a:rPr lang="en-US" sz="1600" dirty="0"/>
              <a:t>Ask registrants to pre-submit questions on the form</a:t>
            </a:r>
          </a:p>
          <a:p>
            <a:pPr lvl="1"/>
            <a:r>
              <a:rPr lang="en-US" sz="1600" dirty="0"/>
              <a:t>Send an automatic confirmation email to the registrant so he knows he is registered</a:t>
            </a:r>
          </a:p>
          <a:p>
            <a:pPr lvl="1"/>
            <a:r>
              <a:rPr lang="en-US" sz="1600" dirty="0"/>
              <a:t>Connect the registrant to an Outlook calendar invitation</a:t>
            </a:r>
          </a:p>
          <a:p>
            <a:pPr lvl="2"/>
            <a:r>
              <a:rPr lang="en-US" sz="1400" dirty="0"/>
              <a:t>Outlook calendar invitation should have the topic, date, time, and brief promotional copy</a:t>
            </a:r>
          </a:p>
          <a:p>
            <a:pPr lvl="2"/>
            <a:r>
              <a:rPr lang="en-US" sz="1400" dirty="0"/>
              <a:t>Link to Google Maps directions</a:t>
            </a:r>
          </a:p>
          <a:p>
            <a:pPr lvl="2"/>
            <a:r>
              <a:rPr lang="en-US" sz="1400" dirty="0"/>
              <a:t>List any parking options</a:t>
            </a:r>
          </a:p>
          <a:p>
            <a:pPr lvl="2"/>
            <a:r>
              <a:rPr lang="en-US" sz="1400" dirty="0"/>
              <a:t>A pop-up reminder set for 1 day in advance</a:t>
            </a:r>
          </a:p>
          <a:p>
            <a:pPr lvl="2"/>
            <a:r>
              <a:rPr lang="en-US" sz="1400" dirty="0"/>
              <a:t>Create it in your Outlook calendar, then save it as an </a:t>
            </a:r>
            <a:br>
              <a:rPr lang="en-US" sz="1400" dirty="0"/>
            </a:br>
            <a:r>
              <a:rPr lang="en-US" sz="1400" dirty="0"/>
              <a:t>ICS file.  </a:t>
            </a:r>
          </a:p>
          <a:p>
            <a:pPr lvl="3"/>
            <a:r>
              <a:rPr lang="en-US" sz="1200" dirty="0"/>
              <a:t>Post that file to the web and link to it from </a:t>
            </a:r>
            <a:br>
              <a:rPr lang="en-US" sz="1200" dirty="0"/>
            </a:br>
            <a:r>
              <a:rPr lang="en-US" sz="1200" dirty="0"/>
              <a:t>your registration confirmation page and/or </a:t>
            </a:r>
            <a:br>
              <a:rPr lang="en-US" sz="1200" dirty="0"/>
            </a:br>
            <a:r>
              <a:rPr lang="en-US" sz="1200" dirty="0"/>
              <a:t>confirmation email</a:t>
            </a:r>
          </a:p>
          <a:p>
            <a:pPr lvl="2"/>
            <a:r>
              <a:rPr lang="en-US" sz="1400" dirty="0"/>
              <a:t>Use of a ICS file will improve your attendee rate </a:t>
            </a:r>
            <a:br>
              <a:rPr lang="en-US" sz="1400" dirty="0"/>
            </a:br>
            <a:r>
              <a:rPr lang="en-US" sz="1400" dirty="0"/>
              <a:t>and reduce no-shows</a:t>
            </a:r>
            <a:endParaRPr lang="en-US" sz="1600" dirty="0"/>
          </a:p>
        </p:txBody>
      </p:sp>
      <p:sp>
        <p:nvSpPr>
          <p:cNvPr id="3" name="Title 2"/>
          <p:cNvSpPr>
            <a:spLocks noGrp="1"/>
          </p:cNvSpPr>
          <p:nvPr>
            <p:ph type="title"/>
          </p:nvPr>
        </p:nvSpPr>
        <p:spPr/>
        <p:txBody>
          <a:bodyPr>
            <a:normAutofit/>
          </a:bodyPr>
          <a:lstStyle/>
          <a:p>
            <a:pPr algn="l"/>
            <a:r>
              <a:rPr lang="en-US" dirty="0"/>
              <a:t>The Registration Form on your Website</a:t>
            </a:r>
          </a:p>
        </p:txBody>
      </p:sp>
      <p:pic>
        <p:nvPicPr>
          <p:cNvPr id="6" name="Picture 5" descr="Creo Seminar - Calendar2.png"/>
          <p:cNvPicPr>
            <a:picLocks noChangeAspect="1"/>
          </p:cNvPicPr>
          <p:nvPr/>
        </p:nvPicPr>
        <p:blipFill>
          <a:blip r:embed="rId3" cstate="screen"/>
          <a:stretch>
            <a:fillRect/>
          </a:stretch>
        </p:blipFill>
        <p:spPr>
          <a:xfrm>
            <a:off x="5777934" y="883495"/>
            <a:ext cx="3290477" cy="3133334"/>
          </a:xfrm>
          <a:prstGeom prst="rect">
            <a:avLst/>
          </a:prstGeom>
          <a:ln>
            <a:solidFill>
              <a:schemeClr val="tx1"/>
            </a:solidFill>
          </a:ln>
        </p:spPr>
      </p:pic>
      <p:sp>
        <p:nvSpPr>
          <p:cNvPr id="8" name="Rounded Rectangle 7"/>
          <p:cNvSpPr/>
          <p:nvPr/>
        </p:nvSpPr>
        <p:spPr>
          <a:xfrm>
            <a:off x="7579477" y="1321387"/>
            <a:ext cx="586696" cy="1374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 name="Group 10"/>
          <p:cNvGrpSpPr/>
          <p:nvPr/>
        </p:nvGrpSpPr>
        <p:grpSpPr>
          <a:xfrm>
            <a:off x="5275952" y="3950449"/>
            <a:ext cx="3704762" cy="2352381"/>
            <a:chOff x="5275952" y="3950449"/>
            <a:chExt cx="3704762" cy="2352381"/>
          </a:xfrm>
        </p:grpSpPr>
        <p:pic>
          <p:nvPicPr>
            <p:cNvPr id="7" name="Picture 6" descr="Creo Seminar - Calendar1.png"/>
            <p:cNvPicPr>
              <a:picLocks noChangeAspect="1"/>
            </p:cNvPicPr>
            <p:nvPr/>
          </p:nvPicPr>
          <p:blipFill>
            <a:blip r:embed="rId4" cstate="screen"/>
            <a:stretch>
              <a:fillRect/>
            </a:stretch>
          </p:blipFill>
          <p:spPr>
            <a:xfrm>
              <a:off x="5275952" y="3950449"/>
              <a:ext cx="3704762" cy="2352381"/>
            </a:xfrm>
            <a:prstGeom prst="rect">
              <a:avLst/>
            </a:prstGeom>
            <a:ln>
              <a:solidFill>
                <a:schemeClr val="tx1"/>
              </a:solidFill>
            </a:ln>
          </p:spPr>
        </p:pic>
        <p:sp>
          <p:nvSpPr>
            <p:cNvPr id="9" name="Rounded Rectangle 8"/>
            <p:cNvSpPr/>
            <p:nvPr/>
          </p:nvSpPr>
          <p:spPr>
            <a:xfrm>
              <a:off x="6098641" y="5718083"/>
              <a:ext cx="661575" cy="1374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40239320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Link to the form in all promotions:</a:t>
            </a:r>
          </a:p>
          <a:p>
            <a:pPr lvl="1"/>
            <a:r>
              <a:rPr lang="en-US" dirty="0"/>
              <a:t>Email blasts</a:t>
            </a:r>
          </a:p>
          <a:p>
            <a:pPr lvl="1"/>
            <a:r>
              <a:rPr lang="en-US" dirty="0"/>
              <a:t>E-newsletter</a:t>
            </a:r>
          </a:p>
          <a:p>
            <a:pPr lvl="1"/>
            <a:r>
              <a:rPr lang="en-US" dirty="0"/>
              <a:t>Website banners</a:t>
            </a:r>
          </a:p>
          <a:p>
            <a:pPr lvl="1"/>
            <a:r>
              <a:rPr lang="en-US" dirty="0"/>
              <a:t>Sales emails </a:t>
            </a:r>
          </a:p>
          <a:p>
            <a:pPr lvl="1"/>
            <a:r>
              <a:rPr lang="en-US" dirty="0"/>
              <a:t>Telemarketing/Telesales (vanity URL)</a:t>
            </a:r>
          </a:p>
          <a:p>
            <a:pPr lvl="1"/>
            <a:r>
              <a:rPr lang="en-US" dirty="0"/>
              <a:t>Twitter/</a:t>
            </a:r>
            <a:r>
              <a:rPr lang="en-US" dirty="0" err="1"/>
              <a:t>Facebook</a:t>
            </a:r>
            <a:r>
              <a:rPr lang="en-US" dirty="0"/>
              <a:t>/blog posts</a:t>
            </a:r>
          </a:p>
          <a:p>
            <a:pPr lvl="1"/>
            <a:r>
              <a:rPr lang="en-US" dirty="0"/>
              <a:t>Etc.</a:t>
            </a:r>
          </a:p>
          <a:p>
            <a:r>
              <a:rPr lang="en-US" dirty="0"/>
              <a:t>Sales: resist the urge to email marketing about contacts who have verbally committed.  Failure to take all registrations through the form will make it very difficult to manage the registration list, send reminders to registrants, follow up after the seminar, etc.</a:t>
            </a:r>
          </a:p>
          <a:p>
            <a:pPr lvl="1"/>
            <a:endParaRPr lang="en-US" dirty="0"/>
          </a:p>
          <a:p>
            <a:pPr lvl="1"/>
            <a:endParaRPr lang="en-US" dirty="0"/>
          </a:p>
        </p:txBody>
      </p:sp>
      <p:sp>
        <p:nvSpPr>
          <p:cNvPr id="3" name="Title 2"/>
          <p:cNvSpPr>
            <a:spLocks noGrp="1"/>
          </p:cNvSpPr>
          <p:nvPr>
            <p:ph type="title"/>
          </p:nvPr>
        </p:nvSpPr>
        <p:spPr/>
        <p:txBody>
          <a:bodyPr>
            <a:normAutofit/>
          </a:bodyPr>
          <a:lstStyle/>
          <a:p>
            <a:r>
              <a:rPr lang="en-US"/>
              <a:t>The Registration Form on your Website</a:t>
            </a:r>
            <a:endParaRPr lang="en-US" dirty="0"/>
          </a:p>
        </p:txBody>
      </p:sp>
    </p:spTree>
    <p:extLst>
      <p:ext uri="{BB962C8B-B14F-4D97-AF65-F5344CB8AC3E}">
        <p14:creationId xmlns:p14="http://schemas.microsoft.com/office/powerpoint/2010/main" val="2792356143"/>
      </p:ext>
    </p:extLst>
  </p:cSld>
  <p:clrMapOvr>
    <a:masterClrMapping/>
  </p:clrMapOvr>
  <p:transition>
    <p:wipe dir="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Writing a good Seminar Invitation</a:t>
            </a:r>
          </a:p>
          <a:p>
            <a:pPr lvl="1"/>
            <a:r>
              <a:rPr lang="en-US" dirty="0"/>
              <a:t>Sell the offer, not the product </a:t>
            </a:r>
          </a:p>
          <a:p>
            <a:pPr lvl="1"/>
            <a:r>
              <a:rPr lang="en-US" dirty="0"/>
              <a:t>Convey the value of attending</a:t>
            </a:r>
          </a:p>
          <a:p>
            <a:pPr lvl="2"/>
            <a:r>
              <a:rPr lang="en-US" dirty="0"/>
              <a:t>What will they gain from attending?</a:t>
            </a:r>
          </a:p>
          <a:p>
            <a:pPr lvl="2"/>
            <a:r>
              <a:rPr lang="en-US" dirty="0"/>
              <a:t>From whom will they learn it?</a:t>
            </a:r>
          </a:p>
          <a:p>
            <a:pPr lvl="1"/>
            <a:r>
              <a:rPr lang="en-US" dirty="0"/>
              <a:t>Remove reasons for hesitation</a:t>
            </a:r>
          </a:p>
          <a:p>
            <a:pPr lvl="2"/>
            <a:r>
              <a:rPr lang="en-US" dirty="0"/>
              <a:t>When &amp; where is it?</a:t>
            </a:r>
          </a:p>
          <a:p>
            <a:pPr lvl="2"/>
            <a:r>
              <a:rPr lang="en-US" dirty="0"/>
              <a:t>How do I get there?</a:t>
            </a:r>
          </a:p>
          <a:p>
            <a:pPr lvl="2"/>
            <a:r>
              <a:rPr lang="en-US" dirty="0"/>
              <a:t>Is there parking?</a:t>
            </a:r>
          </a:p>
          <a:p>
            <a:pPr lvl="2"/>
            <a:r>
              <a:rPr lang="en-US" dirty="0"/>
              <a:t>Will I have to skip a meal?</a:t>
            </a:r>
          </a:p>
          <a:p>
            <a:pPr lvl="2"/>
            <a:r>
              <a:rPr lang="en-US" dirty="0"/>
              <a:t>Is it really for me?</a:t>
            </a:r>
          </a:p>
        </p:txBody>
      </p:sp>
      <p:sp>
        <p:nvSpPr>
          <p:cNvPr id="3" name="Title 2"/>
          <p:cNvSpPr>
            <a:spLocks noGrp="1"/>
          </p:cNvSpPr>
          <p:nvPr>
            <p:ph type="title"/>
          </p:nvPr>
        </p:nvSpPr>
        <p:spPr/>
        <p:txBody>
          <a:bodyPr/>
          <a:lstStyle/>
          <a:p>
            <a:pPr algn="l"/>
            <a:r>
              <a:rPr lang="en-US" dirty="0"/>
              <a:t>The Invitation</a:t>
            </a:r>
          </a:p>
        </p:txBody>
      </p:sp>
    </p:spTree>
    <p:extLst>
      <p:ext uri="{BB962C8B-B14F-4D97-AF65-F5344CB8AC3E}">
        <p14:creationId xmlns:p14="http://schemas.microsoft.com/office/powerpoint/2010/main" val="3766909506"/>
      </p:ext>
    </p:extLst>
  </p:cSld>
  <p:clrMapOvr>
    <a:masterClrMapping/>
  </p:clrMapOvr>
  <p:transition>
    <p:wipe dir="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Writing a good Seminar </a:t>
            </a:r>
            <a:br>
              <a:rPr lang="en-US" dirty="0"/>
            </a:br>
            <a:r>
              <a:rPr lang="en-US" dirty="0"/>
              <a:t>Invitation</a:t>
            </a:r>
          </a:p>
          <a:p>
            <a:pPr lvl="1"/>
            <a:r>
              <a:rPr lang="en-US" dirty="0"/>
              <a:t>A good </a:t>
            </a:r>
            <a:r>
              <a:rPr lang="en-US" dirty="0">
                <a:solidFill>
                  <a:srgbClr val="FF0000"/>
                </a:solidFill>
              </a:rPr>
              <a:t>formula</a:t>
            </a:r>
            <a:r>
              <a:rPr lang="en-US" dirty="0"/>
              <a:t> to follow:</a:t>
            </a:r>
          </a:p>
          <a:p>
            <a:pPr lvl="2"/>
            <a:r>
              <a:rPr lang="en-US" dirty="0"/>
              <a:t>A compelling subject line</a:t>
            </a:r>
          </a:p>
          <a:p>
            <a:pPr lvl="2"/>
            <a:r>
              <a:rPr lang="en-US" dirty="0"/>
              <a:t>Short opening (You’re invited…)</a:t>
            </a:r>
          </a:p>
          <a:p>
            <a:pPr lvl="2"/>
            <a:r>
              <a:rPr lang="en-US" dirty="0"/>
              <a:t>Seminar title, location, date, time</a:t>
            </a:r>
          </a:p>
          <a:p>
            <a:pPr lvl="2"/>
            <a:r>
              <a:rPr lang="en-US" dirty="0"/>
              <a:t>Register today [link]</a:t>
            </a:r>
          </a:p>
          <a:p>
            <a:pPr lvl="2"/>
            <a:r>
              <a:rPr lang="en-US" dirty="0"/>
              <a:t>What you will learn (3 bullets)</a:t>
            </a:r>
          </a:p>
          <a:p>
            <a:pPr lvl="2"/>
            <a:r>
              <a:rPr lang="en-US" dirty="0"/>
              <a:t>Presenter bios</a:t>
            </a:r>
          </a:p>
          <a:p>
            <a:pPr lvl="2"/>
            <a:r>
              <a:rPr lang="en-US" dirty="0"/>
              <a:t>Who should attend</a:t>
            </a:r>
          </a:p>
          <a:p>
            <a:pPr lvl="2"/>
            <a:r>
              <a:rPr lang="en-US" dirty="0"/>
              <a:t>Register today [link]</a:t>
            </a:r>
          </a:p>
        </p:txBody>
      </p:sp>
      <p:sp>
        <p:nvSpPr>
          <p:cNvPr id="3" name="Title 2"/>
          <p:cNvSpPr>
            <a:spLocks noGrp="1"/>
          </p:cNvSpPr>
          <p:nvPr>
            <p:ph type="title"/>
          </p:nvPr>
        </p:nvSpPr>
        <p:spPr/>
        <p:txBody>
          <a:bodyPr/>
          <a:lstStyle/>
          <a:p>
            <a:pPr algn="l"/>
            <a:r>
              <a:rPr lang="en-US" dirty="0"/>
              <a:t>The Invitation</a:t>
            </a:r>
          </a:p>
        </p:txBody>
      </p:sp>
      <p:pic>
        <p:nvPicPr>
          <p:cNvPr id="4" name="Picture 3" descr="Creo Seminar - email copy.png"/>
          <p:cNvPicPr>
            <a:picLocks noChangeAspect="1"/>
          </p:cNvPicPr>
          <p:nvPr/>
        </p:nvPicPr>
        <p:blipFill>
          <a:blip r:embed="rId3" cstate="screen"/>
          <a:stretch>
            <a:fillRect/>
          </a:stretch>
        </p:blipFill>
        <p:spPr>
          <a:xfrm>
            <a:off x="4218546" y="944880"/>
            <a:ext cx="4813698" cy="5654040"/>
          </a:xfrm>
          <a:prstGeom prst="rect">
            <a:avLst/>
          </a:prstGeom>
          <a:ln>
            <a:solidFill>
              <a:schemeClr val="tx1"/>
            </a:solidFill>
          </a:ln>
        </p:spPr>
      </p:pic>
      <p:grpSp>
        <p:nvGrpSpPr>
          <p:cNvPr id="14" name="Group 13"/>
          <p:cNvGrpSpPr/>
          <p:nvPr/>
        </p:nvGrpSpPr>
        <p:grpSpPr>
          <a:xfrm>
            <a:off x="655320" y="975360"/>
            <a:ext cx="7421880" cy="1609693"/>
            <a:chOff x="655320" y="975360"/>
            <a:chExt cx="7421880" cy="1609693"/>
          </a:xfrm>
          <a:solidFill>
            <a:srgbClr val="C00000"/>
          </a:solidFill>
        </p:grpSpPr>
        <p:sp>
          <p:nvSpPr>
            <p:cNvPr id="5" name="Right Arrow 4"/>
            <p:cNvSpPr/>
            <p:nvPr/>
          </p:nvSpPr>
          <p:spPr>
            <a:xfrm>
              <a:off x="655320" y="2341213"/>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ight Arrow 5"/>
            <p:cNvSpPr/>
            <p:nvPr/>
          </p:nvSpPr>
          <p:spPr>
            <a:xfrm rot="10800000">
              <a:off x="7726680" y="975360"/>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11" name="Right Arrow 10"/>
          <p:cNvSpPr/>
          <p:nvPr/>
        </p:nvSpPr>
        <p:spPr>
          <a:xfrm>
            <a:off x="655320" y="3682334"/>
            <a:ext cx="350520" cy="243840"/>
          </a:xfrm>
          <a:prstGeom prst="rightArrow">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6" name="Group 15"/>
          <p:cNvGrpSpPr/>
          <p:nvPr/>
        </p:nvGrpSpPr>
        <p:grpSpPr>
          <a:xfrm>
            <a:off x="655320" y="1359544"/>
            <a:ext cx="8153400" cy="1472784"/>
            <a:chOff x="655320" y="1359544"/>
            <a:chExt cx="8153400" cy="1472784"/>
          </a:xfrm>
          <a:solidFill>
            <a:srgbClr val="FF0000"/>
          </a:solidFill>
        </p:grpSpPr>
        <p:sp>
          <p:nvSpPr>
            <p:cNvPr id="7" name="Right Arrow 6"/>
            <p:cNvSpPr/>
            <p:nvPr/>
          </p:nvSpPr>
          <p:spPr>
            <a:xfrm>
              <a:off x="655320" y="2588488"/>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ight Arrow 14"/>
            <p:cNvSpPr/>
            <p:nvPr/>
          </p:nvSpPr>
          <p:spPr>
            <a:xfrm rot="10800000">
              <a:off x="8458200" y="1359544"/>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2" name="Group 21"/>
          <p:cNvGrpSpPr/>
          <p:nvPr/>
        </p:nvGrpSpPr>
        <p:grpSpPr>
          <a:xfrm>
            <a:off x="655320" y="1853095"/>
            <a:ext cx="7458139" cy="1250369"/>
            <a:chOff x="655320" y="1853095"/>
            <a:chExt cx="7458139" cy="1250369"/>
          </a:xfrm>
          <a:solidFill>
            <a:srgbClr val="FFC000"/>
          </a:solidFill>
        </p:grpSpPr>
        <p:sp>
          <p:nvSpPr>
            <p:cNvPr id="8" name="Right Arrow 7"/>
            <p:cNvSpPr/>
            <p:nvPr/>
          </p:nvSpPr>
          <p:spPr>
            <a:xfrm>
              <a:off x="655320" y="2859624"/>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ight Arrow 16"/>
            <p:cNvSpPr/>
            <p:nvPr/>
          </p:nvSpPr>
          <p:spPr>
            <a:xfrm rot="10800000">
              <a:off x="7762939" y="1853095"/>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4" name="Group 23"/>
          <p:cNvGrpSpPr/>
          <p:nvPr/>
        </p:nvGrpSpPr>
        <p:grpSpPr>
          <a:xfrm>
            <a:off x="655320" y="3411214"/>
            <a:ext cx="5754443" cy="255879"/>
            <a:chOff x="655320" y="3411214"/>
            <a:chExt cx="5754443" cy="255879"/>
          </a:xfrm>
          <a:solidFill>
            <a:srgbClr val="92D050"/>
          </a:solidFill>
        </p:grpSpPr>
        <p:sp>
          <p:nvSpPr>
            <p:cNvPr id="10" name="Right Arrow 9"/>
            <p:cNvSpPr/>
            <p:nvPr/>
          </p:nvSpPr>
          <p:spPr>
            <a:xfrm>
              <a:off x="655320" y="3423253"/>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Right Arrow 17"/>
            <p:cNvSpPr/>
            <p:nvPr/>
          </p:nvSpPr>
          <p:spPr>
            <a:xfrm rot="10800000">
              <a:off x="6059243" y="3411214"/>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3" name="Group 22"/>
          <p:cNvGrpSpPr/>
          <p:nvPr/>
        </p:nvGrpSpPr>
        <p:grpSpPr>
          <a:xfrm>
            <a:off x="655320" y="2348963"/>
            <a:ext cx="6152503" cy="1036987"/>
            <a:chOff x="655320" y="2348963"/>
            <a:chExt cx="6152503" cy="1036987"/>
          </a:xfrm>
          <a:solidFill>
            <a:srgbClr val="FFFF00"/>
          </a:solidFill>
        </p:grpSpPr>
        <p:sp>
          <p:nvSpPr>
            <p:cNvPr id="9" name="Right Arrow 8"/>
            <p:cNvSpPr/>
            <p:nvPr/>
          </p:nvSpPr>
          <p:spPr>
            <a:xfrm>
              <a:off x="655320" y="3142110"/>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Right Arrow 18"/>
            <p:cNvSpPr/>
            <p:nvPr/>
          </p:nvSpPr>
          <p:spPr>
            <a:xfrm rot="10800000">
              <a:off x="6457303" y="2348963"/>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5" name="Group 24"/>
          <p:cNvGrpSpPr/>
          <p:nvPr/>
        </p:nvGrpSpPr>
        <p:grpSpPr>
          <a:xfrm>
            <a:off x="655320" y="3971644"/>
            <a:ext cx="4994718" cy="1803362"/>
            <a:chOff x="655320" y="3971644"/>
            <a:chExt cx="4994718" cy="1803362"/>
          </a:xfrm>
          <a:solidFill>
            <a:srgbClr val="00B0F0"/>
          </a:solidFill>
        </p:grpSpPr>
        <p:sp>
          <p:nvSpPr>
            <p:cNvPr id="12" name="Right Arrow 11"/>
            <p:cNvSpPr/>
            <p:nvPr/>
          </p:nvSpPr>
          <p:spPr>
            <a:xfrm>
              <a:off x="655320" y="3971644"/>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ight Arrow 19"/>
            <p:cNvSpPr/>
            <p:nvPr/>
          </p:nvSpPr>
          <p:spPr>
            <a:xfrm rot="10800000">
              <a:off x="5299518" y="5531166"/>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6" name="Group 25"/>
          <p:cNvGrpSpPr/>
          <p:nvPr/>
        </p:nvGrpSpPr>
        <p:grpSpPr>
          <a:xfrm>
            <a:off x="655320" y="4230974"/>
            <a:ext cx="5884097" cy="2310581"/>
            <a:chOff x="655320" y="4230974"/>
            <a:chExt cx="5884097" cy="2310581"/>
          </a:xfrm>
          <a:solidFill>
            <a:srgbClr val="7030A0"/>
          </a:solidFill>
        </p:grpSpPr>
        <p:sp>
          <p:nvSpPr>
            <p:cNvPr id="13" name="Right Arrow 12"/>
            <p:cNvSpPr/>
            <p:nvPr/>
          </p:nvSpPr>
          <p:spPr>
            <a:xfrm>
              <a:off x="655320" y="4230974"/>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Right Arrow 20"/>
            <p:cNvSpPr/>
            <p:nvPr/>
          </p:nvSpPr>
          <p:spPr>
            <a:xfrm rot="10800000">
              <a:off x="6188897" y="6297715"/>
              <a:ext cx="350520" cy="243840"/>
            </a:xfrm>
            <a:prstGeom prst="rightArrow">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6436115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57" y="1380744"/>
            <a:ext cx="3962800" cy="5029200"/>
          </a:xfrm>
        </p:spPr>
        <p:txBody>
          <a:bodyPr/>
          <a:lstStyle/>
          <a:p>
            <a:r>
              <a:rPr lang="en-US" dirty="0"/>
              <a:t>Email Blast using SharedVue</a:t>
            </a:r>
          </a:p>
          <a:p>
            <a:pPr lvl="1"/>
            <a:r>
              <a:rPr lang="en-US" dirty="0"/>
              <a:t>Compose and format your email in MS Word.  Print a hard copy.</a:t>
            </a:r>
          </a:p>
        </p:txBody>
      </p:sp>
      <p:sp>
        <p:nvSpPr>
          <p:cNvPr id="3" name="Title 2"/>
          <p:cNvSpPr>
            <a:spLocks noGrp="1"/>
          </p:cNvSpPr>
          <p:nvPr>
            <p:ph type="title"/>
          </p:nvPr>
        </p:nvSpPr>
        <p:spPr/>
        <p:txBody>
          <a:bodyPr/>
          <a:lstStyle/>
          <a:p>
            <a:pPr algn="l"/>
            <a:r>
              <a:rPr lang="en-US" dirty="0"/>
              <a:t>The Invitation</a:t>
            </a:r>
          </a:p>
        </p:txBody>
      </p:sp>
      <p:pic>
        <p:nvPicPr>
          <p:cNvPr id="5" name="Picture 4" descr="SharedVue - create email 02.png"/>
          <p:cNvPicPr>
            <a:picLocks noChangeAspect="1"/>
          </p:cNvPicPr>
          <p:nvPr/>
        </p:nvPicPr>
        <p:blipFill>
          <a:blip r:embed="rId3" cstate="screen"/>
          <a:stretch>
            <a:fillRect/>
          </a:stretch>
        </p:blipFill>
        <p:spPr>
          <a:xfrm>
            <a:off x="4278086" y="941832"/>
            <a:ext cx="4777773" cy="5079685"/>
          </a:xfrm>
          <a:prstGeom prst="rect">
            <a:avLst/>
          </a:prstGeom>
          <a:ln>
            <a:solidFill>
              <a:schemeClr val="tx1"/>
            </a:solidFill>
          </a:ln>
        </p:spPr>
      </p:pic>
    </p:spTree>
    <p:extLst>
      <p:ext uri="{BB962C8B-B14F-4D97-AF65-F5344CB8AC3E}">
        <p14:creationId xmlns:p14="http://schemas.microsoft.com/office/powerpoint/2010/main" val="3495717918"/>
      </p:ext>
    </p:extLst>
  </p:cSld>
  <p:clrMapOvr>
    <a:masterClrMapping/>
  </p:clrMapOvr>
  <p:transition>
    <p:wipe dir="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57" y="1380744"/>
            <a:ext cx="4292582" cy="5029200"/>
          </a:xfrm>
        </p:spPr>
        <p:txBody>
          <a:bodyPr>
            <a:normAutofit lnSpcReduction="10000"/>
          </a:bodyPr>
          <a:lstStyle/>
          <a:p>
            <a:r>
              <a:rPr lang="en-US" dirty="0"/>
              <a:t>OFT Email</a:t>
            </a:r>
          </a:p>
          <a:p>
            <a:pPr lvl="1"/>
            <a:r>
              <a:rPr lang="en-US" dirty="0"/>
              <a:t>Perfect for sales enablement, one-on-one emails from a sales rep to a prospect or customer</a:t>
            </a:r>
          </a:p>
          <a:p>
            <a:pPr lvl="1"/>
            <a:r>
              <a:rPr lang="en-US" dirty="0"/>
              <a:t>How to create one: </a:t>
            </a:r>
          </a:p>
          <a:p>
            <a:pPr lvl="2"/>
            <a:r>
              <a:rPr lang="en-US" dirty="0"/>
              <a:t>Compose and format your email using Outlook’s formatting tools</a:t>
            </a:r>
          </a:p>
          <a:p>
            <a:pPr lvl="2"/>
            <a:r>
              <a:rPr lang="en-US" dirty="0"/>
              <a:t>Add hyperlinks to registration form</a:t>
            </a:r>
          </a:p>
          <a:p>
            <a:pPr lvl="2"/>
            <a:r>
              <a:rPr lang="en-US" dirty="0"/>
              <a:t>Delete your signature from the bottom</a:t>
            </a:r>
          </a:p>
          <a:p>
            <a:pPr lvl="2"/>
            <a:r>
              <a:rPr lang="en-US" dirty="0"/>
              <a:t>Click “File &gt; Save As” and select the “Outlook Template (*.oft)” file type and save it to your desktop.</a:t>
            </a:r>
          </a:p>
          <a:p>
            <a:pPr lvl="1"/>
            <a:r>
              <a:rPr lang="en-US" dirty="0"/>
              <a:t>Attach the OFT file to an email and send it to your sales people.  </a:t>
            </a:r>
          </a:p>
          <a:p>
            <a:pPr lvl="1"/>
            <a:r>
              <a:rPr lang="en-US" dirty="0"/>
              <a:t>When they double-click the extension it will load as an email from them, perfectly formatted and hyperlinked, ready for them to enter an email address and click “send.”</a:t>
            </a:r>
          </a:p>
        </p:txBody>
      </p:sp>
      <p:sp>
        <p:nvSpPr>
          <p:cNvPr id="3" name="Title 2"/>
          <p:cNvSpPr>
            <a:spLocks noGrp="1"/>
          </p:cNvSpPr>
          <p:nvPr>
            <p:ph type="title"/>
          </p:nvPr>
        </p:nvSpPr>
        <p:spPr/>
        <p:txBody>
          <a:bodyPr/>
          <a:lstStyle/>
          <a:p>
            <a:pPr algn="l"/>
            <a:r>
              <a:rPr lang="en-US" dirty="0"/>
              <a:t>The Invitation</a:t>
            </a:r>
          </a:p>
        </p:txBody>
      </p:sp>
      <p:pic>
        <p:nvPicPr>
          <p:cNvPr id="4" name="Picture 3" descr="Creo Seminar - OFT email 1.png"/>
          <p:cNvPicPr>
            <a:picLocks noChangeAspect="1"/>
          </p:cNvPicPr>
          <p:nvPr/>
        </p:nvPicPr>
        <p:blipFill>
          <a:blip r:embed="rId3" cstate="screen"/>
          <a:stretch>
            <a:fillRect/>
          </a:stretch>
        </p:blipFill>
        <p:spPr>
          <a:xfrm>
            <a:off x="5806441" y="914399"/>
            <a:ext cx="3230880" cy="4563361"/>
          </a:xfrm>
          <a:prstGeom prst="rect">
            <a:avLst/>
          </a:prstGeom>
          <a:ln>
            <a:solidFill>
              <a:schemeClr val="tx1"/>
            </a:solidFill>
          </a:ln>
        </p:spPr>
      </p:pic>
      <p:pic>
        <p:nvPicPr>
          <p:cNvPr id="5" name="Picture 4" descr="Creo Seminar - OFT email 2.png"/>
          <p:cNvPicPr>
            <a:picLocks noChangeAspect="1"/>
          </p:cNvPicPr>
          <p:nvPr/>
        </p:nvPicPr>
        <p:blipFill>
          <a:blip r:embed="rId4" cstate="screen"/>
          <a:stretch>
            <a:fillRect/>
          </a:stretch>
        </p:blipFill>
        <p:spPr>
          <a:xfrm>
            <a:off x="4749574" y="4023359"/>
            <a:ext cx="4136788" cy="2626701"/>
          </a:xfrm>
          <a:prstGeom prst="rect">
            <a:avLst/>
          </a:prstGeom>
          <a:ln>
            <a:solidFill>
              <a:schemeClr val="tx1"/>
            </a:solidFill>
          </a:ln>
        </p:spPr>
      </p:pic>
      <p:sp>
        <p:nvSpPr>
          <p:cNvPr id="6" name="Rounded Rectangle 5"/>
          <p:cNvSpPr/>
          <p:nvPr/>
        </p:nvSpPr>
        <p:spPr>
          <a:xfrm>
            <a:off x="5260064" y="6243907"/>
            <a:ext cx="1199584" cy="1374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6281559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4"/>
          </p:nvPr>
        </p:nvSpPr>
        <p:spPr/>
        <p:txBody>
          <a:bodyPr/>
          <a:lstStyle/>
          <a:p>
            <a:r>
              <a:rPr lang="en-US" dirty="0"/>
              <a:t>Common Triggering Events</a:t>
            </a:r>
          </a:p>
        </p:txBody>
      </p:sp>
      <p:sp>
        <p:nvSpPr>
          <p:cNvPr id="18" name="Text Placeholder 17"/>
          <p:cNvSpPr>
            <a:spLocks noGrp="1"/>
          </p:cNvSpPr>
          <p:nvPr>
            <p:ph type="body" sz="quarter" idx="10"/>
          </p:nvPr>
        </p:nvSpPr>
        <p:spPr>
          <a:xfrm>
            <a:off x="619508" y="3295835"/>
            <a:ext cx="1729245" cy="422275"/>
          </a:xfrm>
        </p:spPr>
        <p:txBody>
          <a:bodyPr/>
          <a:lstStyle/>
          <a:p>
            <a:pPr algn="ctr"/>
            <a:r>
              <a:rPr lang="en-US" dirty="0"/>
              <a:t>Death</a:t>
            </a:r>
          </a:p>
        </p:txBody>
      </p:sp>
      <p:sp>
        <p:nvSpPr>
          <p:cNvPr id="19" name="Text Placeholder 18"/>
          <p:cNvSpPr>
            <a:spLocks noGrp="1"/>
          </p:cNvSpPr>
          <p:nvPr>
            <p:ph type="body" sz="quarter" idx="11"/>
          </p:nvPr>
        </p:nvSpPr>
        <p:spPr>
          <a:xfrm>
            <a:off x="2662519" y="3302004"/>
            <a:ext cx="1669766" cy="422275"/>
          </a:xfrm>
        </p:spPr>
        <p:txBody>
          <a:bodyPr/>
          <a:lstStyle/>
          <a:p>
            <a:pPr algn="ctr"/>
            <a:r>
              <a:rPr lang="en-US" dirty="0"/>
              <a:t>Disability</a:t>
            </a:r>
          </a:p>
        </p:txBody>
      </p:sp>
      <p:sp>
        <p:nvSpPr>
          <p:cNvPr id="20" name="Text Placeholder 19"/>
          <p:cNvSpPr>
            <a:spLocks noGrp="1"/>
          </p:cNvSpPr>
          <p:nvPr>
            <p:ph type="body" sz="quarter" idx="12"/>
          </p:nvPr>
        </p:nvSpPr>
        <p:spPr>
          <a:xfrm>
            <a:off x="4646051" y="3308173"/>
            <a:ext cx="1772678" cy="422275"/>
          </a:xfrm>
        </p:spPr>
        <p:txBody>
          <a:bodyPr/>
          <a:lstStyle/>
          <a:p>
            <a:pPr algn="ctr"/>
            <a:r>
              <a:rPr lang="en-US" dirty="0"/>
              <a:t>Divorce</a:t>
            </a:r>
          </a:p>
        </p:txBody>
      </p:sp>
      <p:sp>
        <p:nvSpPr>
          <p:cNvPr id="21" name="Text Placeholder 20"/>
          <p:cNvSpPr>
            <a:spLocks noGrp="1"/>
          </p:cNvSpPr>
          <p:nvPr>
            <p:ph type="body" sz="quarter" idx="13"/>
          </p:nvPr>
        </p:nvSpPr>
        <p:spPr>
          <a:xfrm>
            <a:off x="6732496" y="3314342"/>
            <a:ext cx="1631576" cy="422275"/>
          </a:xfrm>
        </p:spPr>
        <p:txBody>
          <a:bodyPr/>
          <a:lstStyle/>
          <a:p>
            <a:pPr algn="ctr"/>
            <a:r>
              <a:rPr lang="en-US" dirty="0"/>
              <a:t>Bankruptcy</a:t>
            </a:r>
          </a:p>
        </p:txBody>
      </p:sp>
      <p:sp>
        <p:nvSpPr>
          <p:cNvPr id="23" name="Oval 22"/>
          <p:cNvSpPr/>
          <p:nvPr/>
        </p:nvSpPr>
        <p:spPr>
          <a:xfrm>
            <a:off x="2585110" y="4668139"/>
            <a:ext cx="1747175" cy="1757083"/>
          </a:xfrm>
          <a:prstGeom prst="ellipse">
            <a:avLst/>
          </a:prstGeom>
          <a:solidFill>
            <a:srgbClr val="464E7E"/>
          </a:solidFill>
          <a:ln>
            <a:solidFill>
              <a:srgbClr val="464E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597845" y="4668140"/>
            <a:ext cx="1747175" cy="1757083"/>
          </a:xfrm>
          <a:prstGeom prst="ellipse">
            <a:avLst/>
          </a:prstGeom>
          <a:solidFill>
            <a:srgbClr val="00AEC7"/>
          </a:solidFill>
          <a:ln>
            <a:solidFill>
              <a:srgbClr val="00AEC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18"/>
          <p:cNvSpPr txBox="1">
            <a:spLocks/>
          </p:cNvSpPr>
          <p:nvPr/>
        </p:nvSpPr>
        <p:spPr>
          <a:xfrm>
            <a:off x="2585109" y="5399746"/>
            <a:ext cx="1747175" cy="422275"/>
          </a:xfrm>
          <a:prstGeom prst="rect">
            <a:avLst/>
          </a:prstGeom>
        </p:spPr>
        <p:txBody>
          <a:bodyPr vert="horz" lIns="91440" tIns="45720" rIns="91440" bIns="45720" rtlCol="0" anchor="ctr">
            <a:noAutofit/>
          </a:bodyPr>
          <a:lstStyle>
            <a:lvl1pPr marL="0" indent="0" algn="l" defTabSz="457200" rtl="0" eaLnBrk="1" latinLnBrk="0" hangingPunct="1">
              <a:spcBef>
                <a:spcPct val="20000"/>
              </a:spcBef>
              <a:buFont typeface="Arial"/>
              <a:buNone/>
              <a:defRPr sz="2000" kern="1200">
                <a:solidFill>
                  <a:schemeClr val="bg1"/>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chemeClr val="tx1"/>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Termination</a:t>
            </a:r>
          </a:p>
        </p:txBody>
      </p:sp>
      <p:sp>
        <p:nvSpPr>
          <p:cNvPr id="26" name="Text Placeholder 18"/>
          <p:cNvSpPr txBox="1">
            <a:spLocks/>
          </p:cNvSpPr>
          <p:nvPr/>
        </p:nvSpPr>
        <p:spPr>
          <a:xfrm>
            <a:off x="4593210" y="5399744"/>
            <a:ext cx="1747175" cy="422275"/>
          </a:xfrm>
          <a:prstGeom prst="rect">
            <a:avLst/>
          </a:prstGeom>
        </p:spPr>
        <p:txBody>
          <a:bodyPr vert="horz" lIns="91440" tIns="45720" rIns="91440" bIns="45720" rtlCol="0" anchor="ctr">
            <a:noAutofit/>
          </a:bodyPr>
          <a:lstStyle>
            <a:lvl1pPr marL="0" indent="0" algn="l" defTabSz="457200" rtl="0" eaLnBrk="1" latinLnBrk="0" hangingPunct="1">
              <a:spcBef>
                <a:spcPct val="20000"/>
              </a:spcBef>
              <a:buFont typeface="Arial"/>
              <a:buNone/>
              <a:defRPr sz="2000" kern="1200">
                <a:solidFill>
                  <a:schemeClr val="bg1"/>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chemeClr val="tx1"/>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Retirement</a:t>
            </a:r>
          </a:p>
        </p:txBody>
      </p:sp>
      <p:sp>
        <p:nvSpPr>
          <p:cNvPr id="11" name="TextBox 10"/>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2240685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400" y="3514892"/>
            <a:ext cx="3535180"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p:cNvSpPr>
            <a:spLocks noGrp="1"/>
          </p:cNvSpPr>
          <p:nvPr>
            <p:ph type="title"/>
          </p:nvPr>
        </p:nvSpPr>
        <p:spPr>
          <a:xfrm>
            <a:off x="301752" y="228600"/>
            <a:ext cx="7612056" cy="758952"/>
          </a:xfrm>
        </p:spPr>
        <p:txBody>
          <a:bodyPr>
            <a:normAutofit/>
          </a:bodyPr>
          <a:lstStyle/>
          <a:p>
            <a:r>
              <a:rPr lang="en-US" dirty="0"/>
              <a:t>Agenda</a:t>
            </a:r>
          </a:p>
        </p:txBody>
      </p:sp>
      <p:sp>
        <p:nvSpPr>
          <p:cNvPr id="4" name="Footer Placeholder 3"/>
          <p:cNvSpPr>
            <a:spLocks noGrp="1"/>
          </p:cNvSpPr>
          <p:nvPr>
            <p:ph type="ftr" sz="quarter" idx="3"/>
          </p:nvPr>
        </p:nvSpPr>
        <p:spPr/>
        <p:txBody>
          <a:bodyPr/>
          <a:lstStyle/>
          <a:p>
            <a:endParaRPr lang="en-US" dirty="0"/>
          </a:p>
        </p:txBody>
      </p:sp>
      <p:sp>
        <p:nvSpPr>
          <p:cNvPr id="7" name="Text Placeholder 6"/>
          <p:cNvSpPr>
            <a:spLocks noGrp="1"/>
          </p:cNvSpPr>
          <p:nvPr>
            <p:ph type="body" sz="quarter" idx="16"/>
          </p:nvPr>
        </p:nvSpPr>
        <p:spPr/>
        <p:txBody>
          <a:bodyPr>
            <a:normAutofit fontScale="25000" lnSpcReduction="20000"/>
          </a:bodyPr>
          <a:lstStyle/>
          <a:p>
            <a:r>
              <a:rPr lang="en-US" sz="2400" dirty="0"/>
              <a:t>Set Your Objectives &amp; Strategies</a:t>
            </a:r>
          </a:p>
          <a:p>
            <a:r>
              <a:rPr lang="en-US" sz="2400" dirty="0"/>
              <a:t>Planning The Date, Location, Topic &amp; Time</a:t>
            </a:r>
          </a:p>
          <a:p>
            <a:r>
              <a:rPr lang="en-US" sz="2400" dirty="0"/>
              <a:t>Marketing &amp; Sales Coordination</a:t>
            </a:r>
          </a:p>
          <a:p>
            <a:r>
              <a:rPr lang="en-US" sz="2400" dirty="0"/>
              <a:t>Marketing Execution: Registration Form &amp; Invitation</a:t>
            </a:r>
          </a:p>
          <a:p>
            <a:r>
              <a:rPr lang="en-US" sz="2400" dirty="0"/>
              <a:t>Seminar Presentation</a:t>
            </a:r>
          </a:p>
          <a:p>
            <a:r>
              <a:rPr lang="en-US" sz="2400" dirty="0"/>
              <a:t>Day of the Event Logistics</a:t>
            </a:r>
          </a:p>
          <a:p>
            <a:r>
              <a:rPr lang="en-US" sz="2400" dirty="0"/>
              <a:t>After the Event Follow-Through</a:t>
            </a:r>
          </a:p>
          <a:p>
            <a:r>
              <a:rPr lang="en-US" sz="2400" dirty="0"/>
              <a:t>Resources</a:t>
            </a:r>
          </a:p>
        </p:txBody>
      </p:sp>
    </p:spTree>
    <p:extLst>
      <p:ext uri="{BB962C8B-B14F-4D97-AF65-F5344CB8AC3E}">
        <p14:creationId xmlns:p14="http://schemas.microsoft.com/office/powerpoint/2010/main" val="41087964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Shift your perspective: It’s not about what </a:t>
            </a:r>
            <a:r>
              <a:rPr lang="en-US" u="sng" dirty="0"/>
              <a:t>you want to sell</a:t>
            </a:r>
            <a:r>
              <a:rPr lang="en-US" dirty="0"/>
              <a:t>, it’s about what </a:t>
            </a:r>
            <a:r>
              <a:rPr lang="en-US" u="sng" dirty="0"/>
              <a:t>your sales prospect wants to learn</a:t>
            </a:r>
          </a:p>
          <a:p>
            <a:pPr lvl="1"/>
            <a:r>
              <a:rPr lang="en-US" dirty="0"/>
              <a:t>Customer pain points and questions</a:t>
            </a:r>
          </a:p>
          <a:p>
            <a:pPr lvl="1"/>
            <a:r>
              <a:rPr lang="en-US" dirty="0"/>
              <a:t>Business solutions</a:t>
            </a:r>
          </a:p>
          <a:p>
            <a:pPr lvl="1"/>
            <a:r>
              <a:rPr lang="en-US" dirty="0"/>
              <a:t>Benefits</a:t>
            </a:r>
          </a:p>
          <a:p>
            <a:r>
              <a:rPr lang="en-US" dirty="0"/>
              <a:t>PTC Presentations are available:</a:t>
            </a:r>
          </a:p>
          <a:p>
            <a:pPr lvl="1"/>
            <a:r>
              <a:rPr lang="en-US" dirty="0"/>
              <a:t>Marketing page of the PTC Partner Portal: “Seminar Presentations”</a:t>
            </a:r>
          </a:p>
          <a:p>
            <a:pPr lvl="2"/>
            <a:r>
              <a:rPr lang="en-US" dirty="0"/>
              <a:t>Creo Seminar-In-A-Box in the Creo Marketing Toolkit</a:t>
            </a:r>
          </a:p>
          <a:p>
            <a:pPr lvl="1"/>
            <a:r>
              <a:rPr lang="en-US" dirty="0"/>
              <a:t>Tech Sales page of the PTC Partner Portal: “Demo Library”</a:t>
            </a:r>
          </a:p>
          <a:p>
            <a:r>
              <a:rPr lang="en-US" dirty="0"/>
              <a:t>Line up technical resources ASAP</a:t>
            </a:r>
          </a:p>
          <a:p>
            <a:pPr lvl="1"/>
            <a:r>
              <a:rPr lang="en-US" dirty="0"/>
              <a:t>Tech Sales page of the Partner Portal: “Standard Demo Request Form”</a:t>
            </a:r>
          </a:p>
          <a:p>
            <a:r>
              <a:rPr lang="en-US" dirty="0"/>
              <a:t>3</a:t>
            </a:r>
            <a:r>
              <a:rPr lang="en-US" baseline="30000" dirty="0"/>
              <a:t>rd</a:t>
            </a:r>
            <a:r>
              <a:rPr lang="en-US" dirty="0"/>
              <a:t> Party Validation</a:t>
            </a:r>
          </a:p>
          <a:p>
            <a:pPr lvl="1"/>
            <a:r>
              <a:rPr lang="en-US" dirty="0"/>
              <a:t>Customer (PTC Performance Partner)</a:t>
            </a:r>
          </a:p>
          <a:p>
            <a:pPr lvl="1"/>
            <a:r>
              <a:rPr lang="en-US" dirty="0"/>
              <a:t>Analyst</a:t>
            </a:r>
          </a:p>
          <a:p>
            <a:pPr lvl="1"/>
            <a:r>
              <a:rPr lang="en-US" dirty="0"/>
              <a:t>Editor for a local publication</a:t>
            </a:r>
          </a:p>
          <a:p>
            <a:pPr lvl="1"/>
            <a:r>
              <a:rPr lang="en-US" dirty="0"/>
              <a:t>Trade association rep</a:t>
            </a:r>
          </a:p>
          <a:p>
            <a:pPr lvl="1"/>
            <a:r>
              <a:rPr lang="en-US" dirty="0"/>
              <a:t>Professor from a local university</a:t>
            </a:r>
          </a:p>
          <a:p>
            <a:r>
              <a:rPr lang="en-US" dirty="0"/>
              <a:t>End with…</a:t>
            </a:r>
          </a:p>
          <a:p>
            <a:pPr lvl="1"/>
            <a:r>
              <a:rPr lang="en-US" dirty="0"/>
              <a:t>A next step in the sales engagement (PDPA)</a:t>
            </a:r>
          </a:p>
          <a:p>
            <a:pPr lvl="1"/>
            <a:r>
              <a:rPr lang="en-US" dirty="0"/>
              <a:t>A special offer (TLO)</a:t>
            </a:r>
          </a:p>
        </p:txBody>
      </p:sp>
      <p:sp>
        <p:nvSpPr>
          <p:cNvPr id="3" name="Title 2"/>
          <p:cNvSpPr>
            <a:spLocks noGrp="1"/>
          </p:cNvSpPr>
          <p:nvPr>
            <p:ph type="title"/>
          </p:nvPr>
        </p:nvSpPr>
        <p:spPr/>
        <p:txBody>
          <a:bodyPr/>
          <a:lstStyle/>
          <a:p>
            <a:pPr algn="l"/>
            <a:r>
              <a:rPr lang="en-US" dirty="0"/>
              <a:t>The Seminar Presentation</a:t>
            </a:r>
          </a:p>
        </p:txBody>
      </p:sp>
    </p:spTree>
    <p:extLst>
      <p:ext uri="{BB962C8B-B14F-4D97-AF65-F5344CB8AC3E}">
        <p14:creationId xmlns:p14="http://schemas.microsoft.com/office/powerpoint/2010/main" val="2241128808"/>
      </p:ext>
    </p:extLst>
  </p:cSld>
  <p:clrMapOvr>
    <a:masterClrMapping/>
  </p:clrMapOvr>
  <p:transition>
    <p:wipe dir="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400" y="3958366"/>
            <a:ext cx="4599482"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p:cNvSpPr>
            <a:spLocks noGrp="1"/>
          </p:cNvSpPr>
          <p:nvPr>
            <p:ph type="title"/>
          </p:nvPr>
        </p:nvSpPr>
        <p:spPr>
          <a:xfrm>
            <a:off x="301752" y="228600"/>
            <a:ext cx="7612056" cy="758952"/>
          </a:xfrm>
        </p:spPr>
        <p:txBody>
          <a:bodyPr>
            <a:normAutofit/>
          </a:bodyPr>
          <a:lstStyle/>
          <a:p>
            <a:r>
              <a:rPr lang="en-US" dirty="0"/>
              <a:t>Agenda</a:t>
            </a:r>
          </a:p>
        </p:txBody>
      </p:sp>
      <p:sp>
        <p:nvSpPr>
          <p:cNvPr id="4" name="Footer Placeholder 3"/>
          <p:cNvSpPr>
            <a:spLocks noGrp="1"/>
          </p:cNvSpPr>
          <p:nvPr>
            <p:ph type="ftr" sz="quarter" idx="3"/>
          </p:nvPr>
        </p:nvSpPr>
        <p:spPr/>
        <p:txBody>
          <a:bodyPr/>
          <a:lstStyle/>
          <a:p>
            <a:endParaRPr lang="en-US" dirty="0"/>
          </a:p>
        </p:txBody>
      </p:sp>
      <p:sp>
        <p:nvSpPr>
          <p:cNvPr id="7" name="Text Placeholder 6"/>
          <p:cNvSpPr>
            <a:spLocks noGrp="1"/>
          </p:cNvSpPr>
          <p:nvPr>
            <p:ph type="body" sz="quarter" idx="16"/>
          </p:nvPr>
        </p:nvSpPr>
        <p:spPr/>
        <p:txBody>
          <a:bodyPr>
            <a:normAutofit fontScale="25000" lnSpcReduction="20000"/>
          </a:bodyPr>
          <a:lstStyle/>
          <a:p>
            <a:r>
              <a:rPr lang="en-US" sz="2400" dirty="0"/>
              <a:t>Set Your Objectives &amp; Strategies</a:t>
            </a:r>
          </a:p>
          <a:p>
            <a:r>
              <a:rPr lang="en-US" sz="2400" dirty="0"/>
              <a:t>Planning The Date, Location, Topic &amp; Time</a:t>
            </a:r>
          </a:p>
          <a:p>
            <a:r>
              <a:rPr lang="en-US" sz="2400" dirty="0"/>
              <a:t>Marketing &amp; Sales Coordination</a:t>
            </a:r>
          </a:p>
          <a:p>
            <a:r>
              <a:rPr lang="en-US" sz="2400" dirty="0"/>
              <a:t>Marketing Execution: Registration Form &amp; Invitation</a:t>
            </a:r>
          </a:p>
          <a:p>
            <a:r>
              <a:rPr lang="en-US" sz="2400" dirty="0"/>
              <a:t>Seminar Presentation</a:t>
            </a:r>
          </a:p>
          <a:p>
            <a:r>
              <a:rPr lang="en-US" sz="2400" dirty="0"/>
              <a:t>Day of the Event Logistics</a:t>
            </a:r>
          </a:p>
          <a:p>
            <a:r>
              <a:rPr lang="en-US" sz="2400" dirty="0"/>
              <a:t>After the Event Follow-Through</a:t>
            </a:r>
          </a:p>
          <a:p>
            <a:r>
              <a:rPr lang="en-US" sz="2400" dirty="0"/>
              <a:t>Resources</a:t>
            </a:r>
          </a:p>
        </p:txBody>
      </p:sp>
    </p:spTree>
    <p:extLst>
      <p:ext uri="{BB962C8B-B14F-4D97-AF65-F5344CB8AC3E}">
        <p14:creationId xmlns:p14="http://schemas.microsoft.com/office/powerpoint/2010/main" val="36426397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Registration Desk</a:t>
            </a:r>
          </a:p>
          <a:p>
            <a:pPr lvl="1"/>
            <a:r>
              <a:rPr lang="en-US" dirty="0"/>
              <a:t>Have it staffed before the seminar and during breaks</a:t>
            </a:r>
          </a:p>
          <a:p>
            <a:pPr lvl="1"/>
            <a:r>
              <a:rPr lang="en-US" dirty="0"/>
              <a:t>Registration list on hand (keep track of who attends and who does not)</a:t>
            </a:r>
          </a:p>
          <a:p>
            <a:pPr lvl="1"/>
            <a:r>
              <a:rPr lang="en-US" dirty="0"/>
              <a:t>Preprinted name badges (include some blank badges &amp; a marker for any unregistered walk-ins or messed up names/titles)</a:t>
            </a:r>
          </a:p>
          <a:p>
            <a:pPr lvl="1"/>
            <a:r>
              <a:rPr lang="en-US" dirty="0"/>
              <a:t>Handouts:</a:t>
            </a:r>
          </a:p>
          <a:p>
            <a:pPr lvl="2"/>
            <a:r>
              <a:rPr lang="en-US" dirty="0"/>
              <a:t>Agenda</a:t>
            </a:r>
          </a:p>
          <a:p>
            <a:pPr lvl="2"/>
            <a:r>
              <a:rPr lang="en-US" dirty="0"/>
              <a:t>Print-out of the presentation deck</a:t>
            </a:r>
          </a:p>
          <a:p>
            <a:pPr lvl="2"/>
            <a:r>
              <a:rPr lang="en-US" dirty="0"/>
              <a:t>Product collateral </a:t>
            </a:r>
          </a:p>
          <a:p>
            <a:pPr lvl="2"/>
            <a:r>
              <a:rPr lang="en-US" dirty="0"/>
              <a:t>Business cards of sales staff</a:t>
            </a:r>
          </a:p>
          <a:p>
            <a:pPr lvl="2"/>
            <a:r>
              <a:rPr lang="en-US" dirty="0"/>
              <a:t>Satisfaction Survey (final question should be open-ended, a chance for them to ask questions or express their needs)</a:t>
            </a:r>
          </a:p>
          <a:p>
            <a:pPr lvl="2"/>
            <a:r>
              <a:rPr lang="en-US" dirty="0"/>
              <a:t>Flyer for special offer</a:t>
            </a:r>
          </a:p>
          <a:p>
            <a:pPr lvl="1"/>
            <a:r>
              <a:rPr lang="en-US" dirty="0"/>
              <a:t>Have emergency contact info on hand for:</a:t>
            </a:r>
          </a:p>
          <a:p>
            <a:pPr lvl="2"/>
            <a:r>
              <a:rPr lang="en-US" dirty="0"/>
              <a:t>All presenters and event staff</a:t>
            </a:r>
          </a:p>
          <a:p>
            <a:pPr lvl="2"/>
            <a:r>
              <a:rPr lang="en-US" dirty="0"/>
              <a:t>Facilities staff</a:t>
            </a:r>
          </a:p>
          <a:p>
            <a:pPr lvl="2"/>
            <a:r>
              <a:rPr lang="en-US" dirty="0"/>
              <a:t>A/V supplier</a:t>
            </a:r>
          </a:p>
          <a:p>
            <a:pPr lvl="2"/>
            <a:r>
              <a:rPr lang="en-US" dirty="0"/>
              <a:t>Caterer</a:t>
            </a:r>
          </a:p>
        </p:txBody>
      </p:sp>
      <p:sp>
        <p:nvSpPr>
          <p:cNvPr id="3" name="Title 2"/>
          <p:cNvSpPr>
            <a:spLocks noGrp="1"/>
          </p:cNvSpPr>
          <p:nvPr>
            <p:ph type="title"/>
          </p:nvPr>
        </p:nvSpPr>
        <p:spPr/>
        <p:txBody>
          <a:bodyPr/>
          <a:lstStyle/>
          <a:p>
            <a:pPr algn="l"/>
            <a:r>
              <a:rPr lang="en-US" dirty="0"/>
              <a:t>The Day of the Event Logistics</a:t>
            </a:r>
          </a:p>
        </p:txBody>
      </p:sp>
    </p:spTree>
    <p:extLst>
      <p:ext uri="{BB962C8B-B14F-4D97-AF65-F5344CB8AC3E}">
        <p14:creationId xmlns:p14="http://schemas.microsoft.com/office/powerpoint/2010/main" val="4051939133"/>
      </p:ext>
    </p:extLst>
  </p:cSld>
  <p:clrMapOvr>
    <a:masterClrMapping/>
  </p:clrMapOvr>
  <p:transition>
    <p:wipe dir="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Catering</a:t>
            </a:r>
          </a:p>
          <a:p>
            <a:pPr lvl="1"/>
            <a:r>
              <a:rPr lang="en-US" dirty="0"/>
              <a:t>Be sure to have coffee, water, juice, </a:t>
            </a:r>
            <a:r>
              <a:rPr lang="en-US" dirty="0" err="1"/>
              <a:t>danishes</a:t>
            </a:r>
            <a:r>
              <a:rPr lang="en-US" dirty="0"/>
              <a:t>, fresh fruit, etc.</a:t>
            </a:r>
          </a:p>
          <a:p>
            <a:pPr lvl="1"/>
            <a:r>
              <a:rPr lang="en-US" dirty="0"/>
              <a:t>Note: be sure to highlight the fact that refreshments will be served on your reminder email/phone campaign – it will reduce the no-show rate</a:t>
            </a:r>
          </a:p>
          <a:p>
            <a:r>
              <a:rPr lang="en-US" dirty="0"/>
              <a:t>Door prize(s)</a:t>
            </a:r>
          </a:p>
          <a:p>
            <a:pPr lvl="1"/>
            <a:r>
              <a:rPr lang="en-US" dirty="0"/>
              <a:t>Include a small gift for every attendee (a t-shirt, a nice pen with logo, a memory stick with a logo)</a:t>
            </a:r>
          </a:p>
          <a:p>
            <a:pPr lvl="1"/>
            <a:r>
              <a:rPr lang="en-US" dirty="0"/>
              <a:t>Perhaps raffle a larger prize for one lucky winner (an </a:t>
            </a:r>
            <a:r>
              <a:rPr lang="en-US" dirty="0" err="1"/>
              <a:t>iPad</a:t>
            </a:r>
            <a:r>
              <a:rPr lang="en-US" dirty="0"/>
              <a:t> or other gadget, a free license of software).  Conduct the drawing at the end of the event.</a:t>
            </a:r>
          </a:p>
          <a:p>
            <a:pPr lvl="2"/>
            <a:r>
              <a:rPr lang="en-US" dirty="0"/>
              <a:t>Tip: Reach out to hardware software partners who might donate a door prize in exchange for a brief sponsor message</a:t>
            </a:r>
          </a:p>
          <a:p>
            <a:pPr lvl="1"/>
            <a:r>
              <a:rPr lang="en-US" dirty="0"/>
              <a:t>Note: be sure to highlight your door prize on your reminder email/phone campaign – it will reduce the no-show rate</a:t>
            </a:r>
          </a:p>
        </p:txBody>
      </p:sp>
      <p:sp>
        <p:nvSpPr>
          <p:cNvPr id="3" name="Title 2"/>
          <p:cNvSpPr>
            <a:spLocks noGrp="1"/>
          </p:cNvSpPr>
          <p:nvPr>
            <p:ph type="title"/>
          </p:nvPr>
        </p:nvSpPr>
        <p:spPr/>
        <p:txBody>
          <a:bodyPr/>
          <a:lstStyle/>
          <a:p>
            <a:pPr algn="l"/>
            <a:r>
              <a:rPr lang="en-US" dirty="0"/>
              <a:t>The Day of the Event Logistics</a:t>
            </a:r>
          </a:p>
        </p:txBody>
      </p:sp>
    </p:spTree>
    <p:extLst>
      <p:ext uri="{BB962C8B-B14F-4D97-AF65-F5344CB8AC3E}">
        <p14:creationId xmlns:p14="http://schemas.microsoft.com/office/powerpoint/2010/main" val="3582242516"/>
      </p:ext>
    </p:extLst>
  </p:cSld>
  <p:clrMapOvr>
    <a:masterClrMapping/>
  </p:clrMapOvr>
  <p:transition>
    <p:wipe dir="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400" y="4401840"/>
            <a:ext cx="4989226"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p:cNvSpPr>
            <a:spLocks noGrp="1"/>
          </p:cNvSpPr>
          <p:nvPr>
            <p:ph type="title"/>
          </p:nvPr>
        </p:nvSpPr>
        <p:spPr>
          <a:xfrm>
            <a:off x="301752" y="228600"/>
            <a:ext cx="7612056" cy="758952"/>
          </a:xfrm>
        </p:spPr>
        <p:txBody>
          <a:bodyPr>
            <a:noAutofit/>
          </a:bodyPr>
          <a:lstStyle/>
          <a:p>
            <a:r>
              <a:rPr lang="en-US" dirty="0"/>
              <a:t>Agenda</a:t>
            </a:r>
          </a:p>
        </p:txBody>
      </p:sp>
      <p:sp>
        <p:nvSpPr>
          <p:cNvPr id="4" name="Footer Placeholder 3"/>
          <p:cNvSpPr>
            <a:spLocks noGrp="1"/>
          </p:cNvSpPr>
          <p:nvPr>
            <p:ph type="ftr" sz="quarter" idx="3"/>
          </p:nvPr>
        </p:nvSpPr>
        <p:spPr/>
        <p:txBody>
          <a:bodyPr/>
          <a:lstStyle/>
          <a:p>
            <a:endParaRPr lang="en-US" dirty="0"/>
          </a:p>
        </p:txBody>
      </p:sp>
      <p:sp>
        <p:nvSpPr>
          <p:cNvPr id="7" name="Text Placeholder 6"/>
          <p:cNvSpPr>
            <a:spLocks noGrp="1"/>
          </p:cNvSpPr>
          <p:nvPr>
            <p:ph type="body" sz="quarter" idx="16"/>
          </p:nvPr>
        </p:nvSpPr>
        <p:spPr/>
        <p:txBody>
          <a:bodyPr>
            <a:normAutofit fontScale="25000" lnSpcReduction="20000"/>
          </a:bodyPr>
          <a:lstStyle/>
          <a:p>
            <a:r>
              <a:rPr lang="en-US" sz="2400" dirty="0"/>
              <a:t>Set Your Objectives &amp; Strategies</a:t>
            </a:r>
          </a:p>
          <a:p>
            <a:r>
              <a:rPr lang="en-US" sz="2400" dirty="0"/>
              <a:t>Planning The Date, Location, Topic &amp; Time</a:t>
            </a:r>
          </a:p>
          <a:p>
            <a:r>
              <a:rPr lang="en-US" sz="2400" dirty="0"/>
              <a:t>Marketing &amp; Sales Coordination</a:t>
            </a:r>
          </a:p>
          <a:p>
            <a:r>
              <a:rPr lang="en-US" sz="2400" dirty="0"/>
              <a:t>Marketing Execution: Registration Form &amp; Invitation</a:t>
            </a:r>
          </a:p>
          <a:p>
            <a:r>
              <a:rPr lang="en-US" sz="2400" dirty="0"/>
              <a:t>Seminar Presentation</a:t>
            </a:r>
          </a:p>
          <a:p>
            <a:r>
              <a:rPr lang="en-US" sz="2400" dirty="0"/>
              <a:t>Day of the Event Logistics</a:t>
            </a:r>
          </a:p>
          <a:p>
            <a:r>
              <a:rPr lang="en-US" sz="2400" dirty="0"/>
              <a:t>After the Event Follow-Through</a:t>
            </a:r>
          </a:p>
          <a:p>
            <a:r>
              <a:rPr lang="en-US" sz="2400" dirty="0"/>
              <a:t>Resources</a:t>
            </a:r>
          </a:p>
        </p:txBody>
      </p:sp>
    </p:spTree>
    <p:extLst>
      <p:ext uri="{BB962C8B-B14F-4D97-AF65-F5344CB8AC3E}">
        <p14:creationId xmlns:p14="http://schemas.microsoft.com/office/powerpoint/2010/main" val="131453974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“Thank you” email for attendees</a:t>
            </a:r>
          </a:p>
          <a:p>
            <a:r>
              <a:rPr lang="en-US" dirty="0"/>
              <a:t>“Sorry we missed you” email for no-shows (offer to come to their office to present the content)</a:t>
            </a:r>
          </a:p>
          <a:p>
            <a:r>
              <a:rPr lang="en-US" dirty="0"/>
              <a:t>Follow up emails should have some engagement:</a:t>
            </a:r>
          </a:p>
          <a:p>
            <a:pPr lvl="1"/>
            <a:r>
              <a:rPr lang="en-US" dirty="0"/>
              <a:t>Related white paper</a:t>
            </a:r>
          </a:p>
          <a:p>
            <a:pPr lvl="1"/>
            <a:r>
              <a:rPr lang="en-US" dirty="0"/>
              <a:t>Special offer </a:t>
            </a:r>
          </a:p>
          <a:p>
            <a:r>
              <a:rPr lang="en-US" dirty="0"/>
              <a:t>Write up the highlights of the event for your newsletter or blog</a:t>
            </a:r>
          </a:p>
          <a:p>
            <a:r>
              <a:rPr lang="en-US" dirty="0"/>
              <a:t>Update your marketing database with any new/changed contacts</a:t>
            </a:r>
          </a:p>
        </p:txBody>
      </p:sp>
      <p:sp>
        <p:nvSpPr>
          <p:cNvPr id="3" name="Title 2"/>
          <p:cNvSpPr>
            <a:spLocks noGrp="1"/>
          </p:cNvSpPr>
          <p:nvPr>
            <p:ph type="title"/>
          </p:nvPr>
        </p:nvSpPr>
        <p:spPr/>
        <p:txBody>
          <a:bodyPr/>
          <a:lstStyle/>
          <a:p>
            <a:pPr algn="l"/>
            <a:r>
              <a:rPr lang="en-US" dirty="0"/>
              <a:t>After the Event Follow-Through</a:t>
            </a:r>
          </a:p>
        </p:txBody>
      </p:sp>
    </p:spTree>
    <p:extLst>
      <p:ext uri="{BB962C8B-B14F-4D97-AF65-F5344CB8AC3E}">
        <p14:creationId xmlns:p14="http://schemas.microsoft.com/office/powerpoint/2010/main" val="3779884976"/>
      </p:ext>
    </p:extLst>
  </p:cSld>
  <p:clrMapOvr>
    <a:masterClrMapping/>
  </p:clrMapOvr>
  <p:transition>
    <p:wipe dir="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400" y="4836550"/>
            <a:ext cx="4989226"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p:cNvSpPr>
            <a:spLocks noGrp="1"/>
          </p:cNvSpPr>
          <p:nvPr>
            <p:ph type="title"/>
          </p:nvPr>
        </p:nvSpPr>
        <p:spPr>
          <a:xfrm>
            <a:off x="301752" y="228600"/>
            <a:ext cx="7612056" cy="758952"/>
          </a:xfrm>
        </p:spPr>
        <p:txBody>
          <a:bodyPr>
            <a:noAutofit/>
          </a:bodyPr>
          <a:lstStyle/>
          <a:p>
            <a:r>
              <a:rPr lang="en-US" dirty="0"/>
              <a:t>Agenda</a:t>
            </a:r>
          </a:p>
        </p:txBody>
      </p:sp>
      <p:sp>
        <p:nvSpPr>
          <p:cNvPr id="4" name="Footer Placeholder 3"/>
          <p:cNvSpPr>
            <a:spLocks noGrp="1"/>
          </p:cNvSpPr>
          <p:nvPr>
            <p:ph type="ftr" sz="quarter" idx="3"/>
          </p:nvPr>
        </p:nvSpPr>
        <p:spPr/>
        <p:txBody>
          <a:bodyPr/>
          <a:lstStyle/>
          <a:p>
            <a:endParaRPr lang="en-US" dirty="0"/>
          </a:p>
        </p:txBody>
      </p:sp>
      <p:sp>
        <p:nvSpPr>
          <p:cNvPr id="7" name="Text Placeholder 6"/>
          <p:cNvSpPr>
            <a:spLocks noGrp="1"/>
          </p:cNvSpPr>
          <p:nvPr>
            <p:ph type="body" sz="quarter" idx="16"/>
          </p:nvPr>
        </p:nvSpPr>
        <p:spPr/>
        <p:txBody>
          <a:bodyPr>
            <a:normAutofit fontScale="25000" lnSpcReduction="20000"/>
          </a:bodyPr>
          <a:lstStyle/>
          <a:p>
            <a:r>
              <a:rPr lang="en-US" sz="2400" dirty="0"/>
              <a:t>Set Your Objectives &amp; Strategies</a:t>
            </a:r>
          </a:p>
          <a:p>
            <a:r>
              <a:rPr lang="en-US" sz="2400" dirty="0"/>
              <a:t>Planning The Date, Location, Topic &amp; Time</a:t>
            </a:r>
          </a:p>
          <a:p>
            <a:r>
              <a:rPr lang="en-US" sz="2400" dirty="0"/>
              <a:t>Marketing &amp; Sales Coordination</a:t>
            </a:r>
          </a:p>
          <a:p>
            <a:r>
              <a:rPr lang="en-US" sz="2400" dirty="0"/>
              <a:t>Marketing Execution: Registration Form &amp; Invitation</a:t>
            </a:r>
          </a:p>
          <a:p>
            <a:r>
              <a:rPr lang="en-US" sz="2400" dirty="0"/>
              <a:t>Seminar Presentation</a:t>
            </a:r>
          </a:p>
          <a:p>
            <a:r>
              <a:rPr lang="en-US" sz="2400" dirty="0"/>
              <a:t>Day of the Event Logistics</a:t>
            </a:r>
          </a:p>
          <a:p>
            <a:r>
              <a:rPr lang="en-US" sz="2400" dirty="0"/>
              <a:t>After the Event Follow-Through</a:t>
            </a:r>
          </a:p>
          <a:p>
            <a:r>
              <a:rPr lang="en-US" sz="2400" dirty="0"/>
              <a:t>Resources</a:t>
            </a:r>
          </a:p>
        </p:txBody>
      </p:sp>
    </p:spTree>
    <p:extLst>
      <p:ext uri="{BB962C8B-B14F-4D97-AF65-F5344CB8AC3E}">
        <p14:creationId xmlns:p14="http://schemas.microsoft.com/office/powerpoint/2010/main" val="15263157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08919" y="1148165"/>
            <a:ext cx="6871241" cy="437043"/>
          </a:xfrm>
        </p:spPr>
        <p:txBody>
          <a:bodyPr>
            <a:spAutoFit/>
          </a:bodyPr>
          <a:lstStyle/>
          <a:p>
            <a:pPr marL="195934" indent="-326556"/>
            <a:r>
              <a:rPr lang="en-US"/>
              <a:t>Basic Information Medicare Supplements</a:t>
            </a:r>
          </a:p>
        </p:txBody>
      </p:sp>
      <p:sp>
        <p:nvSpPr>
          <p:cNvPr id="3" name="Subtitle 2"/>
          <p:cNvSpPr txBox="1">
            <a:spLocks noGrp="1"/>
          </p:cNvSpPr>
          <p:nvPr>
            <p:ph type="subTitle" idx="4294967295"/>
          </p:nvPr>
        </p:nvSpPr>
        <p:spPr>
          <a:xfrm>
            <a:off x="987165" y="2017794"/>
            <a:ext cx="7689627" cy="4320598"/>
          </a:xfrm>
        </p:spPr>
        <p:txBody>
          <a:bodyPr anchor="ctr"/>
          <a:lstStyle/>
          <a:p>
            <a:pPr marL="195934" indent="-195934" algn="ctr"/>
            <a:r>
              <a:rPr lang="en-US" b="1">
                <a:solidFill>
                  <a:srgbClr val="FFFF00"/>
                </a:solidFill>
              </a:rPr>
              <a:t>How can I (the Client Agent) HELP the Client</a:t>
            </a:r>
          </a:p>
        </p:txBody>
      </p:sp>
    </p:spTree>
    <p:extLst>
      <p:ext uri="{BB962C8B-B14F-4D97-AF65-F5344CB8AC3E}">
        <p14:creationId xmlns:p14="http://schemas.microsoft.com/office/powerpoint/2010/main" val="2972754428"/>
      </p:ext>
    </p:extLst>
  </p:cSld>
  <p:clrMapOvr>
    <a:masterClrMapping/>
  </p:clrMapOvr>
  <p:transition spd="med">
    <p:wipe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08919" y="1148165"/>
            <a:ext cx="6871241" cy="437043"/>
          </a:xfrm>
        </p:spPr>
        <p:txBody>
          <a:bodyPr>
            <a:spAutoFit/>
          </a:bodyPr>
          <a:lstStyle/>
          <a:p>
            <a:pPr marL="195934" indent="-326556"/>
            <a:r>
              <a:rPr lang="en-US"/>
              <a:t>So many clients need a trusted Agent</a:t>
            </a:r>
          </a:p>
        </p:txBody>
      </p:sp>
      <p:sp>
        <p:nvSpPr>
          <p:cNvPr id="3" name="Text Placeholder 2"/>
          <p:cNvSpPr txBox="1">
            <a:spLocks noGrp="1"/>
          </p:cNvSpPr>
          <p:nvPr>
            <p:ph type="body" idx="4294967295"/>
          </p:nvPr>
        </p:nvSpPr>
        <p:spPr>
          <a:xfrm>
            <a:off x="987165" y="2017794"/>
            <a:ext cx="7689627" cy="4320598"/>
          </a:xfrm>
        </p:spPr>
        <p:txBody>
          <a:bodyPr/>
          <a:lstStyle/>
          <a:p>
            <a:pPr lvl="0">
              <a:buClr>
                <a:srgbClr val="000080"/>
              </a:buClr>
              <a:buSzPct val="45000"/>
              <a:buFont typeface="StarSymbol"/>
              <a:buChar char="●"/>
            </a:pPr>
            <a:r>
              <a:rPr lang="en-US"/>
              <a:t>Is the client Turning 65 in the next year? Or been on Disability for 24 months?</a:t>
            </a:r>
          </a:p>
          <a:p>
            <a:pPr lvl="0">
              <a:buClr>
                <a:srgbClr val="000080"/>
              </a:buClr>
              <a:buSzPct val="45000"/>
              <a:buFont typeface="StarSymbol"/>
              <a:buChar char="●"/>
            </a:pPr>
            <a:r>
              <a:rPr lang="en-US"/>
              <a:t>Is the Client still working and and on group plan( but still ask question)</a:t>
            </a:r>
          </a:p>
          <a:p>
            <a:pPr lvl="0">
              <a:buClr>
                <a:srgbClr val="000080"/>
              </a:buClr>
              <a:buSzPct val="45000"/>
              <a:buFont typeface="StarSymbol"/>
              <a:buChar char="●"/>
            </a:pPr>
            <a:r>
              <a:rPr lang="en-US"/>
              <a:t>Medicare Part A is only for Hospital</a:t>
            </a:r>
          </a:p>
          <a:p>
            <a:pPr lvl="0">
              <a:buClr>
                <a:srgbClr val="000080"/>
              </a:buClr>
              <a:buSzPct val="45000"/>
              <a:buFont typeface="StarSymbol"/>
              <a:buChar char="●"/>
            </a:pPr>
            <a:r>
              <a:rPr lang="en-US"/>
              <a:t>So what is Part B?</a:t>
            </a:r>
          </a:p>
          <a:p>
            <a:pPr lvl="0">
              <a:buClr>
                <a:srgbClr val="000080"/>
              </a:buClr>
              <a:buSzPct val="45000"/>
              <a:buFont typeface="StarSymbol"/>
              <a:buChar char="●"/>
            </a:pPr>
            <a:r>
              <a:rPr lang="en-US"/>
              <a:t>What clients need to do about Part D?</a:t>
            </a:r>
          </a:p>
          <a:p>
            <a:pPr lvl="0">
              <a:buClr>
                <a:srgbClr val="000080"/>
              </a:buClr>
              <a:buSzPct val="45000"/>
              <a:buFont typeface="StarSymbol"/>
              <a:buChar char="●"/>
            </a:pPr>
            <a:r>
              <a:rPr lang="en-US"/>
              <a:t>If the client ask what is Part C?</a:t>
            </a:r>
          </a:p>
        </p:txBody>
      </p:sp>
    </p:spTree>
    <p:extLst>
      <p:ext uri="{BB962C8B-B14F-4D97-AF65-F5344CB8AC3E}">
        <p14:creationId xmlns:p14="http://schemas.microsoft.com/office/powerpoint/2010/main" val="189457336"/>
      </p:ext>
    </p:extLst>
  </p:cSld>
  <p:clrMapOvr>
    <a:masterClrMapping/>
  </p:clrMapOvr>
  <p:transition spd="med">
    <p:wipe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a:t>No formal agreement – think family-owned businesses</a:t>
            </a:r>
          </a:p>
          <a:p>
            <a:r>
              <a:rPr lang="en-US" sz="1800" dirty="0"/>
              <a:t>Poorly structured agreement</a:t>
            </a:r>
          </a:p>
          <a:p>
            <a:r>
              <a:rPr lang="en-US" sz="1800" dirty="0"/>
              <a:t>No funding</a:t>
            </a:r>
          </a:p>
          <a:p>
            <a:r>
              <a:rPr lang="en-US" sz="1800" dirty="0"/>
              <a:t>Antiquated agreements</a:t>
            </a:r>
          </a:p>
        </p:txBody>
      </p:sp>
      <p:sp>
        <p:nvSpPr>
          <p:cNvPr id="3" name="Text Placeholder 2"/>
          <p:cNvSpPr>
            <a:spLocks noGrp="1"/>
          </p:cNvSpPr>
          <p:nvPr>
            <p:ph type="body" sz="quarter" idx="11"/>
          </p:nvPr>
        </p:nvSpPr>
        <p:spPr/>
        <p:txBody>
          <a:bodyPr/>
          <a:lstStyle/>
          <a:p>
            <a:r>
              <a:rPr lang="en-US" dirty="0"/>
              <a:t>Buy-Sell Challenges</a:t>
            </a:r>
          </a:p>
        </p:txBody>
      </p:sp>
      <p:sp>
        <p:nvSpPr>
          <p:cNvPr id="4" name="Title 3"/>
          <p:cNvSpPr>
            <a:spLocks noGrp="1"/>
          </p:cNvSpPr>
          <p:nvPr>
            <p:ph type="title"/>
          </p:nvPr>
        </p:nvSpPr>
        <p:spPr/>
        <p:txBody>
          <a:bodyPr/>
          <a:lstStyle/>
          <a:p>
            <a:r>
              <a:rPr lang="en-US" dirty="0"/>
              <a:t>Common pitfalls:</a:t>
            </a:r>
          </a:p>
        </p:txBody>
      </p:sp>
      <p:sp>
        <p:nvSpPr>
          <p:cNvPr id="5" name="TextBox 4"/>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18599252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81534" y="1265374"/>
            <a:ext cx="7575066" cy="781752"/>
          </a:xfrm>
        </p:spPr>
        <p:txBody>
          <a:bodyPr>
            <a:spAutoFit/>
          </a:bodyPr>
          <a:lstStyle/>
          <a:p>
            <a:pPr lvl="0"/>
            <a:r>
              <a:rPr lang="en-US"/>
              <a:t>A lot of questions Supplement or </a:t>
            </a:r>
            <a:br>
              <a:rPr lang="en-US"/>
            </a:br>
            <a:r>
              <a:rPr lang="en-US"/>
              <a:t>Advantage Plan</a:t>
            </a:r>
          </a:p>
        </p:txBody>
      </p:sp>
      <p:sp>
        <p:nvSpPr>
          <p:cNvPr id="3" name="Text Placeholder 2"/>
          <p:cNvSpPr txBox="1">
            <a:spLocks noGrp="1"/>
          </p:cNvSpPr>
          <p:nvPr>
            <p:ph type="body" idx="4294967295"/>
          </p:nvPr>
        </p:nvSpPr>
        <p:spPr>
          <a:xfrm>
            <a:off x="987165" y="2017794"/>
            <a:ext cx="7689627" cy="4665437"/>
          </a:xfrm>
        </p:spPr>
        <p:txBody>
          <a:bodyPr/>
          <a:lstStyle/>
          <a:p>
            <a:pPr lvl="0">
              <a:buClr>
                <a:srgbClr val="000080"/>
              </a:buClr>
              <a:buSzPct val="45000"/>
              <a:buFont typeface="StarSymbol"/>
              <a:buChar char="●"/>
            </a:pPr>
            <a:r>
              <a:rPr lang="en-US"/>
              <a:t>All the plans are State and sometimes certain counties</a:t>
            </a:r>
          </a:p>
          <a:p>
            <a:pPr lvl="0">
              <a:buClr>
                <a:srgbClr val="000080"/>
              </a:buClr>
              <a:buSzPct val="45000"/>
              <a:buFont typeface="StarSymbol"/>
              <a:buChar char="●"/>
            </a:pPr>
            <a:r>
              <a:rPr lang="en-US"/>
              <a:t>I do not take Medications why I did drug plan?</a:t>
            </a:r>
          </a:p>
          <a:p>
            <a:pPr lvl="0">
              <a:buClr>
                <a:srgbClr val="000080"/>
              </a:buClr>
              <a:buSzPct val="45000"/>
              <a:buFont typeface="StarSymbol"/>
              <a:buChar char="●"/>
            </a:pPr>
            <a:r>
              <a:rPr lang="en-US"/>
              <a:t>Could only keep Medicare only?</a:t>
            </a:r>
          </a:p>
          <a:p>
            <a:pPr lvl="0">
              <a:buClr>
                <a:srgbClr val="000080"/>
              </a:buClr>
              <a:buSzPct val="45000"/>
              <a:buFont typeface="StarSymbol"/>
              <a:buChar char="●"/>
            </a:pPr>
            <a:r>
              <a:rPr lang="en-US"/>
              <a:t>Does everyone get Part A FREE?</a:t>
            </a:r>
          </a:p>
          <a:p>
            <a:pPr lvl="0">
              <a:buClr>
                <a:srgbClr val="000080"/>
              </a:buClr>
              <a:buSzPct val="45000"/>
              <a:buFont typeface="StarSymbol"/>
              <a:buChar char="●"/>
            </a:pPr>
            <a:r>
              <a:rPr lang="en-US"/>
              <a:t>Does everyone pay the same for part B per month? And how do I pay part B?</a:t>
            </a:r>
          </a:p>
          <a:p>
            <a:pPr lvl="0">
              <a:buClr>
                <a:srgbClr val="000080"/>
              </a:buClr>
              <a:buSzPct val="45000"/>
              <a:buFont typeface="StarSymbol"/>
              <a:buChar char="●"/>
            </a:pPr>
            <a:r>
              <a:rPr lang="en-US"/>
              <a:t>When can I buy a Medicare Supplement?</a:t>
            </a:r>
          </a:p>
          <a:p>
            <a:pPr lvl="0">
              <a:buClr>
                <a:srgbClr val="000080"/>
              </a:buClr>
              <a:buSzPct val="45000"/>
              <a:buFont typeface="StarSymbol"/>
              <a:buChar char="●"/>
            </a:pPr>
            <a:endParaRPr lang="en-US"/>
          </a:p>
        </p:txBody>
      </p:sp>
    </p:spTree>
    <p:extLst>
      <p:ext uri="{BB962C8B-B14F-4D97-AF65-F5344CB8AC3E}">
        <p14:creationId xmlns:p14="http://schemas.microsoft.com/office/powerpoint/2010/main" val="3830273068"/>
      </p:ext>
    </p:extLst>
  </p:cSld>
  <p:clrMapOvr>
    <a:masterClrMapping/>
  </p:clrMapOvr>
  <p:transition spd="med">
    <p:wipe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08919" y="1148165"/>
            <a:ext cx="6871241" cy="437043"/>
          </a:xfrm>
        </p:spPr>
        <p:txBody>
          <a:bodyPr>
            <a:spAutoFit/>
          </a:bodyPr>
          <a:lstStyle/>
          <a:p>
            <a:pPr marL="195934" indent="-326556"/>
            <a:r>
              <a:rPr lang="en-US"/>
              <a:t>Yes we all should help our clients</a:t>
            </a:r>
          </a:p>
        </p:txBody>
      </p:sp>
      <p:sp>
        <p:nvSpPr>
          <p:cNvPr id="3" name="Text Placeholder 2"/>
          <p:cNvSpPr txBox="1">
            <a:spLocks noGrp="1"/>
          </p:cNvSpPr>
          <p:nvPr>
            <p:ph type="body" idx="4294967295"/>
          </p:nvPr>
        </p:nvSpPr>
        <p:spPr>
          <a:xfrm>
            <a:off x="987165" y="2017794"/>
            <a:ext cx="7689627" cy="4419217"/>
          </a:xfrm>
        </p:spPr>
        <p:txBody>
          <a:bodyPr/>
          <a:lstStyle/>
          <a:p>
            <a:pPr lvl="0">
              <a:buClr>
                <a:srgbClr val="000080"/>
              </a:buClr>
              <a:buSzPct val="45000"/>
              <a:buFont typeface="StarSymbol"/>
              <a:buChar char="●"/>
            </a:pPr>
            <a:r>
              <a:rPr lang="en-US"/>
              <a:t>How can I help?</a:t>
            </a:r>
          </a:p>
          <a:p>
            <a:pPr lvl="0">
              <a:buClr>
                <a:srgbClr val="000080"/>
              </a:buClr>
              <a:buSzPct val="45000"/>
              <a:buFont typeface="StarSymbol"/>
              <a:buChar char="●"/>
            </a:pPr>
            <a:r>
              <a:rPr lang="en-US">
                <a:hlinkClick r:id="rId3"/>
              </a:rPr>
              <a:t>WWW.CAPMAR.COM</a:t>
            </a:r>
          </a:p>
          <a:p>
            <a:pPr lvl="0">
              <a:buClr>
                <a:srgbClr val="000080"/>
              </a:buClr>
              <a:buSzPct val="45000"/>
              <a:buFont typeface="StarSymbol"/>
              <a:buChar char="●"/>
            </a:pPr>
            <a:r>
              <a:rPr lang="en-US"/>
              <a:t>Agent Portal</a:t>
            </a:r>
          </a:p>
          <a:p>
            <a:pPr lvl="0">
              <a:buClr>
                <a:srgbClr val="000080"/>
              </a:buClr>
              <a:buSzPct val="45000"/>
              <a:buFont typeface="StarSymbol"/>
              <a:buChar char="●"/>
            </a:pPr>
            <a:r>
              <a:rPr lang="en-US"/>
              <a:t>Go the Senior Market Training and  log in</a:t>
            </a:r>
          </a:p>
          <a:p>
            <a:pPr lvl="0">
              <a:buClr>
                <a:srgbClr val="000080"/>
              </a:buClr>
              <a:buSzPct val="45000"/>
              <a:buFont typeface="StarSymbol"/>
              <a:buChar char="●"/>
            </a:pPr>
            <a:r>
              <a:rPr lang="en-US"/>
              <a:t>Login name is = user</a:t>
            </a:r>
          </a:p>
          <a:p>
            <a:pPr lvl="0">
              <a:buClr>
                <a:srgbClr val="000080"/>
              </a:buClr>
              <a:buSzPct val="45000"/>
              <a:buFont typeface="StarSymbol"/>
              <a:buChar char="●"/>
            </a:pPr>
            <a:r>
              <a:rPr lang="en-US"/>
              <a:t>Password is = password</a:t>
            </a:r>
          </a:p>
          <a:p>
            <a:pPr lvl="0">
              <a:buClr>
                <a:srgbClr val="000080"/>
              </a:buClr>
              <a:buSzPct val="45000"/>
              <a:buFont typeface="StarSymbol"/>
              <a:buChar char="●"/>
            </a:pPr>
            <a:r>
              <a:rPr lang="en-US"/>
              <a:t>Watch YouTube videos</a:t>
            </a:r>
          </a:p>
          <a:p>
            <a:pPr lvl="0">
              <a:buClr>
                <a:srgbClr val="000080"/>
              </a:buClr>
              <a:buSzPct val="45000"/>
              <a:buFont typeface="StarSymbol"/>
              <a:buChar char="●"/>
            </a:pPr>
            <a:endParaRPr lang="en-US"/>
          </a:p>
        </p:txBody>
      </p:sp>
    </p:spTree>
    <p:extLst>
      <p:ext uri="{BB962C8B-B14F-4D97-AF65-F5344CB8AC3E}">
        <p14:creationId xmlns:p14="http://schemas.microsoft.com/office/powerpoint/2010/main" val="1010887801"/>
      </p:ext>
    </p:extLst>
  </p:cSld>
  <p:clrMapOvr>
    <a:masterClrMapping/>
  </p:clrMapOvr>
  <p:transition spd="med">
    <p:wipe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08919" y="1148165"/>
            <a:ext cx="6871241" cy="437043"/>
          </a:xfrm>
        </p:spPr>
        <p:txBody>
          <a:bodyPr>
            <a:spAutoFit/>
          </a:bodyPr>
          <a:lstStyle/>
          <a:p>
            <a:pPr marL="195934" indent="-326556"/>
            <a:r>
              <a:rPr lang="en-US"/>
              <a:t>Great book to have Medicare and You</a:t>
            </a:r>
          </a:p>
        </p:txBody>
      </p:sp>
      <p:sp>
        <p:nvSpPr>
          <p:cNvPr id="3" name="Text Placeholder 2"/>
          <p:cNvSpPr txBox="1">
            <a:spLocks noGrp="1"/>
          </p:cNvSpPr>
          <p:nvPr>
            <p:ph type="body" idx="4294967295"/>
          </p:nvPr>
        </p:nvSpPr>
        <p:spPr>
          <a:xfrm>
            <a:off x="746497" y="1451227"/>
            <a:ext cx="7930295" cy="4887165"/>
          </a:xfrm>
        </p:spPr>
        <p:txBody>
          <a:bodyPr/>
          <a:lstStyle/>
          <a:p>
            <a:pPr lvl="0">
              <a:buClr>
                <a:srgbClr val="000080"/>
              </a:buClr>
              <a:buSzPct val="45000"/>
              <a:buFont typeface="StarSymbol"/>
              <a:buChar char="●"/>
            </a:pPr>
            <a:r>
              <a:rPr lang="en-US"/>
              <a:t>Each State have there own Medicare and You book ( if you order one from Medicare for your state)</a:t>
            </a:r>
          </a:p>
          <a:p>
            <a:pPr lvl="0">
              <a:buClr>
                <a:srgbClr val="000080"/>
              </a:buClr>
              <a:buSzPct val="45000"/>
              <a:buFont typeface="StarSymbol"/>
              <a:buChar char="●"/>
            </a:pPr>
            <a:r>
              <a:rPr lang="en-US"/>
              <a:t>Like going over page 17 with clients( I do not care if they been on MEDICARE for years.</a:t>
            </a:r>
          </a:p>
          <a:p>
            <a:pPr lvl="0">
              <a:buClr>
                <a:srgbClr val="000080"/>
              </a:buClr>
              <a:buSzPct val="45000"/>
              <a:buFont typeface="StarSymbol"/>
              <a:buChar char="●"/>
            </a:pPr>
            <a:r>
              <a:rPr lang="en-US"/>
              <a:t>Page 27 thru 29,</a:t>
            </a:r>
          </a:p>
          <a:p>
            <a:pPr lvl="0">
              <a:buClr>
                <a:srgbClr val="000080"/>
              </a:buClr>
              <a:buSzPct val="45000"/>
              <a:buFont typeface="StarSymbol"/>
              <a:buChar char="●"/>
            </a:pPr>
            <a:r>
              <a:rPr lang="en-US"/>
              <a:t>Medigap plans page 82</a:t>
            </a:r>
          </a:p>
          <a:p>
            <a:pPr lvl="0">
              <a:buClr>
                <a:srgbClr val="000080"/>
              </a:buClr>
              <a:buSzPct val="45000"/>
              <a:buFont typeface="StarSymbol"/>
              <a:buChar char="●"/>
            </a:pPr>
            <a:r>
              <a:rPr lang="en-US"/>
              <a:t>How does Medigap work with Medicare Advantage plans?</a:t>
            </a:r>
          </a:p>
          <a:p>
            <a:pPr lvl="0"/>
            <a:endParaRPr lang="en-US" sz="1633" b="1">
              <a:latin typeface="Myriad Pro Light" pitchFamily="34"/>
            </a:endParaRPr>
          </a:p>
        </p:txBody>
      </p:sp>
    </p:spTree>
    <p:extLst>
      <p:ext uri="{BB962C8B-B14F-4D97-AF65-F5344CB8AC3E}">
        <p14:creationId xmlns:p14="http://schemas.microsoft.com/office/powerpoint/2010/main" val="3551257444"/>
      </p:ext>
    </p:extLst>
  </p:cSld>
  <p:clrMapOvr>
    <a:masterClrMapping/>
  </p:clrMapOvr>
  <p:transition spd="med">
    <p:wipe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97665" y="348464"/>
            <a:ext cx="8228763" cy="781752"/>
          </a:xfrm>
        </p:spPr>
        <p:txBody>
          <a:bodyPr>
            <a:spAutoFit/>
          </a:bodyPr>
          <a:lstStyle/>
          <a:p>
            <a:pPr marL="195934" indent="-326556"/>
            <a:r>
              <a:rPr lang="en-US"/>
              <a:t>Capmar can help you</a:t>
            </a:r>
            <a:br>
              <a:rPr lang="en-US"/>
            </a:br>
            <a:endParaRPr lang="en-US"/>
          </a:p>
        </p:txBody>
      </p:sp>
      <p:sp>
        <p:nvSpPr>
          <p:cNvPr id="3" name="Text Placeholder 2"/>
          <p:cNvSpPr txBox="1">
            <a:spLocks noGrp="1"/>
          </p:cNvSpPr>
          <p:nvPr>
            <p:ph type="body" idx="4294967295"/>
          </p:nvPr>
        </p:nvSpPr>
        <p:spPr>
          <a:xfrm>
            <a:off x="612937" y="1707897"/>
            <a:ext cx="8013239" cy="5010928"/>
          </a:xfrm>
        </p:spPr>
        <p:txBody>
          <a:bodyPr/>
          <a:lstStyle/>
          <a:p>
            <a:pPr lvl="0">
              <a:buClr>
                <a:srgbClr val="000080"/>
              </a:buClr>
              <a:buSzPct val="45000"/>
              <a:buFont typeface="StarSymbol"/>
              <a:buChar char="●"/>
            </a:pPr>
            <a:r>
              <a:rPr lang="en-US"/>
              <a:t>Get the best Medigap companies in your state</a:t>
            </a:r>
          </a:p>
          <a:p>
            <a:pPr lvl="0">
              <a:buClr>
                <a:srgbClr val="000080"/>
              </a:buClr>
              <a:buSzPct val="45000"/>
              <a:buFont typeface="StarSymbol"/>
              <a:buChar char="●"/>
            </a:pPr>
            <a:r>
              <a:rPr lang="en-US"/>
              <a:t>Why should you ?</a:t>
            </a:r>
          </a:p>
          <a:p>
            <a:pPr lvl="0">
              <a:buClr>
                <a:srgbClr val="000080"/>
              </a:buClr>
              <a:buSzPct val="45000"/>
              <a:buFont typeface="StarSymbol"/>
              <a:buChar char="●"/>
            </a:pPr>
            <a:endParaRPr lang="en-US"/>
          </a:p>
          <a:p>
            <a:pPr lvl="0">
              <a:buClr>
                <a:srgbClr val="000080"/>
              </a:buClr>
              <a:buSzPct val="45000"/>
              <a:buFont typeface="StarSymbol"/>
              <a:buChar char="●"/>
            </a:pPr>
            <a:r>
              <a:rPr lang="en-US"/>
              <a:t>Should you partner with another agent ?</a:t>
            </a:r>
          </a:p>
          <a:p>
            <a:pPr lvl="0">
              <a:buClr>
                <a:srgbClr val="000080"/>
              </a:buClr>
              <a:buSzPct val="45000"/>
              <a:buFont typeface="StarSymbol"/>
              <a:buChar char="●"/>
            </a:pPr>
            <a:endParaRPr lang="en-US"/>
          </a:p>
          <a:p>
            <a:pPr lvl="0">
              <a:buClr>
                <a:srgbClr val="000080"/>
              </a:buClr>
              <a:buSzPct val="45000"/>
              <a:buFont typeface="StarSymbol"/>
              <a:buChar char="●"/>
            </a:pPr>
            <a:r>
              <a:rPr lang="en-US"/>
              <a:t>ALWAYS do the right my client and family</a:t>
            </a:r>
          </a:p>
        </p:txBody>
      </p:sp>
    </p:spTree>
    <p:extLst>
      <p:ext uri="{BB962C8B-B14F-4D97-AF65-F5344CB8AC3E}">
        <p14:creationId xmlns:p14="http://schemas.microsoft.com/office/powerpoint/2010/main" val="739939677"/>
      </p:ext>
    </p:extLst>
  </p:cSld>
  <p:clrMapOvr>
    <a:masterClrMapping/>
  </p:clrMapOvr>
  <p:transition spd="med">
    <p:wipe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08919" y="1148165"/>
            <a:ext cx="6871241" cy="437043"/>
          </a:xfrm>
        </p:spPr>
        <p:txBody>
          <a:bodyPr>
            <a:spAutoFit/>
          </a:bodyPr>
          <a:lstStyle/>
          <a:p>
            <a:pPr marL="195934" indent="-326556"/>
            <a:r>
              <a:rPr lang="en-US"/>
              <a:t>Question</a:t>
            </a:r>
          </a:p>
        </p:txBody>
      </p:sp>
      <p:sp>
        <p:nvSpPr>
          <p:cNvPr id="3" name="Text Placeholder 2"/>
          <p:cNvSpPr txBox="1">
            <a:spLocks noGrp="1"/>
          </p:cNvSpPr>
          <p:nvPr>
            <p:ph type="body" idx="4294967295"/>
          </p:nvPr>
        </p:nvSpPr>
        <p:spPr>
          <a:xfrm>
            <a:off x="987165" y="2017794"/>
            <a:ext cx="7689627" cy="4320598"/>
          </a:xfrm>
        </p:spPr>
        <p:txBody>
          <a:bodyPr/>
          <a:lstStyle/>
          <a:p>
            <a:pPr lvl="0">
              <a:buClr>
                <a:srgbClr val="000080"/>
              </a:buClr>
              <a:buSzPct val="45000"/>
              <a:buFont typeface="StarSymbol"/>
              <a:buChar char="●"/>
            </a:pPr>
            <a:r>
              <a:rPr lang="en-US"/>
              <a:t>Www.medicare.gov</a:t>
            </a:r>
          </a:p>
          <a:p>
            <a:pPr lvl="0">
              <a:buClr>
                <a:srgbClr val="000080"/>
              </a:buClr>
              <a:buSzPct val="45000"/>
              <a:buFont typeface="StarSymbol"/>
              <a:buChar char="●"/>
            </a:pPr>
            <a:r>
              <a:rPr lang="en-US"/>
              <a:t>/pubs/pdf/10050-Medicare-and-You.pdf</a:t>
            </a:r>
          </a:p>
          <a:p>
            <a:pPr lvl="0">
              <a:buClr>
                <a:srgbClr val="000080"/>
              </a:buClr>
              <a:buSzPct val="45000"/>
              <a:buFont typeface="StarSymbol"/>
              <a:buChar char="●"/>
            </a:pPr>
            <a:endParaRPr lang="en-US">
              <a:solidFill>
                <a:srgbClr val="FFFF00"/>
              </a:solidFill>
            </a:endParaRPr>
          </a:p>
          <a:p>
            <a:pPr lvl="0">
              <a:buClr>
                <a:srgbClr val="000080"/>
              </a:buClr>
              <a:buSzPct val="45000"/>
              <a:buFont typeface="StarSymbol"/>
              <a:buChar char="●"/>
            </a:pPr>
            <a:endParaRPr lang="en-US"/>
          </a:p>
        </p:txBody>
      </p:sp>
    </p:spTree>
    <p:extLst>
      <p:ext uri="{BB962C8B-B14F-4D97-AF65-F5344CB8AC3E}">
        <p14:creationId xmlns:p14="http://schemas.microsoft.com/office/powerpoint/2010/main" val="1883785657"/>
      </p:ext>
    </p:extLst>
  </p:cSld>
  <p:clrMapOvr>
    <a:masterClrMapping/>
  </p:clrMapOvr>
  <p:transition spd="med">
    <p:wipe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81535" y="2370967"/>
            <a:ext cx="3474339" cy="2767957"/>
          </a:xfrm>
        </p:spPr>
        <p:txBody>
          <a:bodyPr>
            <a:normAutofit/>
          </a:bodyPr>
          <a:lstStyle/>
          <a:p>
            <a:pPr marL="285750" indent="-285750">
              <a:buClr>
                <a:srgbClr val="8C8D8E"/>
              </a:buClr>
              <a:buFont typeface="Arial" panose="020B0604020202020204" pitchFamily="34" charset="0"/>
              <a:buChar char="•"/>
            </a:pPr>
            <a:r>
              <a:rPr lang="en-US" sz="1800" dirty="0"/>
              <a:t>Request a complimentary      buy-sell review</a:t>
            </a:r>
          </a:p>
          <a:p>
            <a:pPr marL="285750" indent="-285750">
              <a:buClr>
                <a:srgbClr val="8C8D8E"/>
              </a:buClr>
              <a:buFont typeface="Arial" panose="020B0604020202020204" pitchFamily="34" charset="0"/>
              <a:buChar char="•"/>
            </a:pPr>
            <a:endParaRPr lang="en-US" sz="1800" dirty="0"/>
          </a:p>
          <a:p>
            <a:pPr marL="285750" indent="-285750">
              <a:buClr>
                <a:srgbClr val="8C8D8E"/>
              </a:buClr>
              <a:buFont typeface="Arial" panose="020B0604020202020204" pitchFamily="34" charset="0"/>
              <a:buChar char="•"/>
            </a:pPr>
            <a:r>
              <a:rPr lang="en-US" sz="1800" dirty="0"/>
              <a:t>Implement a business continuation plan</a:t>
            </a:r>
          </a:p>
        </p:txBody>
      </p:sp>
      <p:sp>
        <p:nvSpPr>
          <p:cNvPr id="5" name="Title 4"/>
          <p:cNvSpPr>
            <a:spLocks noGrp="1"/>
          </p:cNvSpPr>
          <p:nvPr>
            <p:ph type="title"/>
          </p:nvPr>
        </p:nvSpPr>
        <p:spPr>
          <a:xfrm>
            <a:off x="781533" y="1090898"/>
            <a:ext cx="7887338" cy="663449"/>
          </a:xfrm>
        </p:spPr>
        <p:txBody>
          <a:bodyPr>
            <a:normAutofit/>
          </a:bodyPr>
          <a:lstStyle/>
          <a:p>
            <a:r>
              <a:rPr lang="en-US" dirty="0"/>
              <a:t>Buy-Sell Review or Business Continuation Plan</a:t>
            </a:r>
          </a:p>
        </p:txBody>
      </p:sp>
      <p:pic>
        <p:nvPicPr>
          <p:cNvPr id="11" name="Picture 10"/>
          <p:cNvPicPr>
            <a:picLocks noChangeAspect="1"/>
          </p:cNvPicPr>
          <p:nvPr/>
        </p:nvPicPr>
        <p:blipFill>
          <a:blip r:embed="rId2"/>
          <a:stretch>
            <a:fillRect/>
          </a:stretch>
        </p:blipFill>
        <p:spPr>
          <a:xfrm>
            <a:off x="6781800" y="1874045"/>
            <a:ext cx="2119313" cy="2743200"/>
          </a:xfrm>
          <a:prstGeom prst="rect">
            <a:avLst/>
          </a:prstGeom>
          <a:ln>
            <a:solidFill>
              <a:schemeClr val="bg1">
                <a:lumMod val="50000"/>
              </a:schemeClr>
            </a:solidFill>
          </a:ln>
        </p:spPr>
      </p:pic>
      <p:pic>
        <p:nvPicPr>
          <p:cNvPr id="1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483645"/>
            <a:ext cx="2257425" cy="30940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613" y="3398045"/>
            <a:ext cx="2487612" cy="3262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3465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a:solidFill>
                  <a:srgbClr val="8C8D8E"/>
                </a:solidFill>
              </a:rPr>
              <a:t>Agenda</a:t>
            </a:r>
          </a:p>
        </p:txBody>
      </p:sp>
      <p:sp>
        <p:nvSpPr>
          <p:cNvPr id="8" name="Text Placeholder 7"/>
          <p:cNvSpPr>
            <a:spLocks noGrp="1"/>
          </p:cNvSpPr>
          <p:nvPr>
            <p:ph type="body" sz="quarter" idx="10"/>
          </p:nvPr>
        </p:nvSpPr>
        <p:spPr>
          <a:xfrm>
            <a:off x="775267" y="3295835"/>
            <a:ext cx="1390968" cy="422275"/>
          </a:xfrm>
        </p:spPr>
        <p:txBody>
          <a:bodyPr/>
          <a:lstStyle/>
          <a:p>
            <a:pPr algn="ctr"/>
            <a:r>
              <a:rPr lang="en-US" dirty="0"/>
              <a:t>Overview of the Business</a:t>
            </a:r>
          </a:p>
          <a:p>
            <a:pPr algn="ctr"/>
            <a:r>
              <a:rPr lang="en-US" dirty="0"/>
              <a:t>Market	</a:t>
            </a:r>
          </a:p>
        </p:txBody>
      </p:sp>
      <p:sp>
        <p:nvSpPr>
          <p:cNvPr id="4" name="Text Placeholder 3"/>
          <p:cNvSpPr>
            <a:spLocks noGrp="1"/>
          </p:cNvSpPr>
          <p:nvPr>
            <p:ph type="body" sz="quarter" idx="11"/>
          </p:nvPr>
        </p:nvSpPr>
        <p:spPr>
          <a:xfrm>
            <a:off x="2808039" y="3302004"/>
            <a:ext cx="1390968" cy="422275"/>
          </a:xfrm>
        </p:spPr>
        <p:txBody>
          <a:bodyPr/>
          <a:lstStyle/>
          <a:p>
            <a:pPr algn="ctr"/>
            <a:r>
              <a:rPr lang="en-US" dirty="0"/>
              <a:t>Identify the Right Clients</a:t>
            </a:r>
          </a:p>
        </p:txBody>
      </p:sp>
      <p:sp>
        <p:nvSpPr>
          <p:cNvPr id="5" name="Text Placeholder 4"/>
          <p:cNvSpPr>
            <a:spLocks noGrp="1"/>
          </p:cNvSpPr>
          <p:nvPr>
            <p:ph type="body" sz="quarter" idx="12"/>
          </p:nvPr>
        </p:nvSpPr>
        <p:spPr>
          <a:xfrm>
            <a:off x="4811809" y="3308173"/>
            <a:ext cx="1390968" cy="422275"/>
          </a:xfrm>
        </p:spPr>
        <p:txBody>
          <a:bodyPr/>
          <a:lstStyle/>
          <a:p>
            <a:pPr algn="ctr"/>
            <a:r>
              <a:rPr lang="en-US" dirty="0"/>
              <a:t>Support, Tools &amp; Resources</a:t>
            </a:r>
          </a:p>
        </p:txBody>
      </p:sp>
      <p:sp>
        <p:nvSpPr>
          <p:cNvPr id="6" name="Text Placeholder 5"/>
          <p:cNvSpPr>
            <a:spLocks noGrp="1"/>
          </p:cNvSpPr>
          <p:nvPr>
            <p:ph type="body" sz="quarter" idx="13"/>
          </p:nvPr>
        </p:nvSpPr>
        <p:spPr/>
        <p:txBody>
          <a:bodyPr/>
          <a:lstStyle/>
          <a:p>
            <a:pPr algn="ctr"/>
            <a:r>
              <a:rPr lang="en-US" dirty="0"/>
              <a:t>Next Steps</a:t>
            </a:r>
          </a:p>
        </p:txBody>
      </p:sp>
    </p:spTree>
    <p:extLst>
      <p:ext uri="{BB962C8B-B14F-4D97-AF65-F5344CB8AC3E}">
        <p14:creationId xmlns:p14="http://schemas.microsoft.com/office/powerpoint/2010/main" val="2881156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nerSo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384" y="1402976"/>
            <a:ext cx="42211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781534" y="645917"/>
            <a:ext cx="4403924" cy="530673"/>
          </a:xfrm>
        </p:spPr>
        <p:txBody>
          <a:bodyPr>
            <a:noAutofit/>
          </a:bodyPr>
          <a:lstStyle/>
          <a:p>
            <a:r>
              <a:rPr lang="en-US" dirty="0">
                <a:solidFill>
                  <a:schemeClr val="bg2"/>
                </a:solidFill>
              </a:rPr>
              <a:t>Business Owner &amp; Executive Solutions: Planning Opportunities</a:t>
            </a:r>
          </a:p>
        </p:txBody>
      </p:sp>
      <p:sp>
        <p:nvSpPr>
          <p:cNvPr id="2" name="Rectangle 1"/>
          <p:cNvSpPr/>
          <p:nvPr/>
        </p:nvSpPr>
        <p:spPr>
          <a:xfrm>
            <a:off x="2402542" y="3901578"/>
            <a:ext cx="1192193" cy="752355"/>
          </a:xfrm>
          <a:prstGeom prst="rect">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037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81534" y="2029302"/>
            <a:ext cx="7422666" cy="3053686"/>
          </a:xfrm>
        </p:spPr>
        <p:txBody>
          <a:bodyPr>
            <a:noAutofit/>
          </a:bodyPr>
          <a:lstStyle/>
          <a:p>
            <a:r>
              <a:rPr lang="en-US" sz="1800" dirty="0"/>
              <a:t>Professional, scientific, technical services</a:t>
            </a:r>
          </a:p>
          <a:p>
            <a:pPr lvl="1"/>
            <a:r>
              <a:rPr lang="en-US" dirty="0"/>
              <a:t>Law/CPA firms</a:t>
            </a:r>
          </a:p>
          <a:p>
            <a:pPr lvl="1"/>
            <a:r>
              <a:rPr lang="en-US" dirty="0"/>
              <a:t>Engineering</a:t>
            </a:r>
          </a:p>
          <a:p>
            <a:pPr lvl="1"/>
            <a:r>
              <a:rPr lang="en-US" dirty="0"/>
              <a:t>Architecture </a:t>
            </a:r>
          </a:p>
          <a:p>
            <a:pPr lvl="1"/>
            <a:r>
              <a:rPr lang="en-US" dirty="0"/>
              <a:t>Medical Practices</a:t>
            </a:r>
          </a:p>
          <a:p>
            <a:r>
              <a:rPr lang="en-US" sz="1800" dirty="0"/>
              <a:t>Construction</a:t>
            </a:r>
          </a:p>
          <a:p>
            <a:r>
              <a:rPr lang="en-US" sz="1800" dirty="0"/>
              <a:t>Manufacturing</a:t>
            </a:r>
          </a:p>
          <a:p>
            <a:endParaRPr lang="en-US" sz="1800" b="1" dirty="0"/>
          </a:p>
          <a:p>
            <a:endParaRPr lang="en-US" sz="1800" b="1" dirty="0"/>
          </a:p>
          <a:p>
            <a:pPr marL="0" indent="0">
              <a:buNone/>
            </a:pPr>
            <a:r>
              <a:rPr lang="en-US" sz="1800" b="1" dirty="0"/>
              <a:t>38% of companies have less than 10 employees</a:t>
            </a:r>
          </a:p>
        </p:txBody>
      </p:sp>
      <p:sp>
        <p:nvSpPr>
          <p:cNvPr id="6" name="Text Placeholder 5"/>
          <p:cNvSpPr>
            <a:spLocks noGrp="1"/>
          </p:cNvSpPr>
          <p:nvPr>
            <p:ph type="body" sz="quarter" idx="11"/>
          </p:nvPr>
        </p:nvSpPr>
        <p:spPr/>
        <p:txBody>
          <a:bodyPr/>
          <a:lstStyle/>
          <a:p>
            <a:r>
              <a:rPr lang="en-US" dirty="0"/>
              <a:t>Key Person Profiles</a:t>
            </a:r>
          </a:p>
        </p:txBody>
      </p:sp>
      <p:sp>
        <p:nvSpPr>
          <p:cNvPr id="4" name="Title 3"/>
          <p:cNvSpPr>
            <a:spLocks noGrp="1"/>
          </p:cNvSpPr>
          <p:nvPr>
            <p:ph type="title"/>
          </p:nvPr>
        </p:nvSpPr>
        <p:spPr/>
        <p:txBody>
          <a:bodyPr/>
          <a:lstStyle/>
          <a:p>
            <a:r>
              <a:rPr lang="en-US" dirty="0"/>
              <a:t>Top Three Industries</a:t>
            </a:r>
          </a:p>
        </p:txBody>
      </p:sp>
      <p:sp>
        <p:nvSpPr>
          <p:cNvPr id="7" name="TextBox 6"/>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2644220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1534" y="2029302"/>
            <a:ext cx="7422666" cy="3496800"/>
          </a:xfrm>
        </p:spPr>
        <p:txBody>
          <a:bodyPr>
            <a:normAutofit/>
          </a:bodyPr>
          <a:lstStyle/>
          <a:p>
            <a:r>
              <a:rPr lang="en-US" sz="1800" dirty="0"/>
              <a:t>Immediately change operations, customer relations, profitability </a:t>
            </a:r>
          </a:p>
          <a:p>
            <a:endParaRPr lang="en-US" sz="1800" dirty="0"/>
          </a:p>
          <a:p>
            <a:r>
              <a:rPr lang="en-US" sz="1800" dirty="0"/>
              <a:t>Significant recovery time</a:t>
            </a:r>
          </a:p>
          <a:p>
            <a:endParaRPr lang="en-US" sz="1800" dirty="0"/>
          </a:p>
          <a:p>
            <a:endParaRPr lang="en-US" sz="1800" dirty="0"/>
          </a:p>
          <a:p>
            <a:pPr marL="0" indent="0">
              <a:buNone/>
            </a:pPr>
            <a:endParaRPr lang="en-US" sz="1800" dirty="0"/>
          </a:p>
          <a:p>
            <a:pPr marL="0" indent="0">
              <a:buNone/>
            </a:pPr>
            <a:endParaRPr lang="en-US" sz="1800" b="1" i="1" dirty="0"/>
          </a:p>
          <a:p>
            <a:pPr marL="0" indent="0">
              <a:buNone/>
            </a:pPr>
            <a:r>
              <a:rPr lang="en-US" sz="1800" b="1" i="1" dirty="0"/>
              <a:t>“Who is the last person you’d want to get a resignation letter from tomorrow morning?”</a:t>
            </a:r>
          </a:p>
        </p:txBody>
      </p:sp>
      <p:sp>
        <p:nvSpPr>
          <p:cNvPr id="3" name="Text Placeholder 2"/>
          <p:cNvSpPr>
            <a:spLocks noGrp="1"/>
          </p:cNvSpPr>
          <p:nvPr>
            <p:ph type="body" sz="quarter" idx="11"/>
          </p:nvPr>
        </p:nvSpPr>
        <p:spPr/>
        <p:txBody>
          <a:bodyPr/>
          <a:lstStyle/>
          <a:p>
            <a:r>
              <a:rPr lang="en-US" dirty="0"/>
              <a:t>Business Protection</a:t>
            </a:r>
          </a:p>
        </p:txBody>
      </p:sp>
      <p:sp>
        <p:nvSpPr>
          <p:cNvPr id="4" name="Title 3"/>
          <p:cNvSpPr>
            <a:spLocks noGrp="1"/>
          </p:cNvSpPr>
          <p:nvPr>
            <p:ph type="title"/>
          </p:nvPr>
        </p:nvSpPr>
        <p:spPr>
          <a:xfrm>
            <a:off x="781534" y="1431558"/>
            <a:ext cx="7422666" cy="663449"/>
          </a:xfrm>
        </p:spPr>
        <p:txBody>
          <a:bodyPr>
            <a:normAutofit/>
          </a:bodyPr>
          <a:lstStyle/>
          <a:p>
            <a:r>
              <a:rPr lang="en-US" dirty="0"/>
              <a:t>Who is the difference maker in your company?</a:t>
            </a:r>
          </a:p>
        </p:txBody>
      </p:sp>
      <p:sp>
        <p:nvSpPr>
          <p:cNvPr id="5" name="TextBox 4"/>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406123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p:txBody>
          <a:bodyPr/>
          <a:lstStyle/>
          <a:p>
            <a:r>
              <a:rPr lang="en-US" dirty="0"/>
              <a:t>Business Protection</a:t>
            </a:r>
          </a:p>
        </p:txBody>
      </p:sp>
      <p:sp>
        <p:nvSpPr>
          <p:cNvPr id="12" name="Title 11"/>
          <p:cNvSpPr>
            <a:spLocks noGrp="1"/>
          </p:cNvSpPr>
          <p:nvPr>
            <p:ph type="title"/>
          </p:nvPr>
        </p:nvSpPr>
        <p:spPr/>
        <p:txBody>
          <a:bodyPr/>
          <a:lstStyle/>
          <a:p>
            <a:r>
              <a:rPr lang="en-US" dirty="0"/>
              <a:t>Key Person Customized Proposal</a:t>
            </a:r>
          </a:p>
        </p:txBody>
      </p:sp>
      <p:pic>
        <p:nvPicPr>
          <p:cNvPr id="15" name="Picture 14"/>
          <p:cNvPicPr>
            <a:picLocks noChangeAspect="1" noChangeArrowheads="1"/>
          </p:cNvPicPr>
          <p:nvPr/>
        </p:nvPicPr>
        <p:blipFill>
          <a:blip r:embed="rId2"/>
          <a:srcRect/>
          <a:stretch>
            <a:fillRect/>
          </a:stretch>
        </p:blipFill>
        <p:spPr bwMode="auto">
          <a:xfrm>
            <a:off x="609600" y="2098581"/>
            <a:ext cx="2911475" cy="3692525"/>
          </a:xfrm>
          <a:prstGeom prst="rect">
            <a:avLst/>
          </a:prstGeom>
          <a:noFill/>
          <a:ln w="9525">
            <a:solidFill>
              <a:srgbClr val="A6A6A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5"/>
          <p:cNvPicPr>
            <a:picLocks noChangeAspect="1" noChangeArrowheads="1"/>
          </p:cNvPicPr>
          <p:nvPr/>
        </p:nvPicPr>
        <p:blipFill>
          <a:blip r:embed="rId3"/>
          <a:srcRect/>
          <a:stretch>
            <a:fillRect/>
          </a:stretch>
        </p:blipFill>
        <p:spPr bwMode="auto">
          <a:xfrm>
            <a:off x="2743200" y="2820893"/>
            <a:ext cx="3000375" cy="3819525"/>
          </a:xfrm>
          <a:prstGeom prst="rect">
            <a:avLst/>
          </a:prstGeom>
          <a:noFill/>
          <a:ln w="9525">
            <a:solidFill>
              <a:srgbClr val="A6A6A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16"/>
          <p:cNvPicPr>
            <a:picLocks noChangeAspect="1" noChangeArrowheads="1"/>
          </p:cNvPicPr>
          <p:nvPr/>
        </p:nvPicPr>
        <p:blipFill>
          <a:blip r:embed="rId4"/>
          <a:srcRect/>
          <a:stretch>
            <a:fillRect/>
          </a:stretch>
        </p:blipFill>
        <p:spPr bwMode="auto">
          <a:xfrm>
            <a:off x="5334000" y="2131918"/>
            <a:ext cx="2860675" cy="3852863"/>
          </a:xfrm>
          <a:prstGeom prst="rect">
            <a:avLst/>
          </a:prstGeom>
          <a:noFill/>
          <a:ln w="9525">
            <a:solidFill>
              <a:srgbClr val="A6A6A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Box 6"/>
          <p:cNvSpPr txBox="1"/>
          <p:nvPr/>
        </p:nvSpPr>
        <p:spPr>
          <a:xfrm>
            <a:off x="2262867" y="6666197"/>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3151389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nerSo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384" y="1402976"/>
            <a:ext cx="42211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781534" y="645917"/>
            <a:ext cx="4403924" cy="530673"/>
          </a:xfrm>
        </p:spPr>
        <p:txBody>
          <a:bodyPr>
            <a:noAutofit/>
          </a:bodyPr>
          <a:lstStyle/>
          <a:p>
            <a:r>
              <a:rPr lang="en-US" dirty="0">
                <a:solidFill>
                  <a:schemeClr val="bg2"/>
                </a:solidFill>
              </a:rPr>
              <a:t>Business Owner &amp; Executive Solutions: Planning Opportunities</a:t>
            </a:r>
          </a:p>
        </p:txBody>
      </p:sp>
      <p:sp>
        <p:nvSpPr>
          <p:cNvPr id="2" name="Rectangle 1"/>
          <p:cNvSpPr/>
          <p:nvPr/>
        </p:nvSpPr>
        <p:spPr>
          <a:xfrm>
            <a:off x="2534745" y="2337183"/>
            <a:ext cx="1192193" cy="752355"/>
          </a:xfrm>
          <a:prstGeom prst="rect">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297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19053" y="1517184"/>
            <a:ext cx="7427420" cy="1416157"/>
          </a:xfrm>
        </p:spPr>
        <p:txBody>
          <a:bodyPr/>
          <a:lstStyle/>
          <a:p>
            <a:r>
              <a:rPr lang="en-US" dirty="0"/>
              <a:t>Supplemental Owner Retirement Plan</a:t>
            </a:r>
          </a:p>
        </p:txBody>
      </p:sp>
      <p:sp>
        <p:nvSpPr>
          <p:cNvPr id="9" name="Text Placeholder 8"/>
          <p:cNvSpPr>
            <a:spLocks noGrp="1"/>
          </p:cNvSpPr>
          <p:nvPr>
            <p:ph type="body" sz="quarter" idx="11"/>
          </p:nvPr>
        </p:nvSpPr>
        <p:spPr/>
        <p:txBody>
          <a:bodyPr/>
          <a:lstStyle/>
          <a:p>
            <a:r>
              <a:rPr lang="en-US" dirty="0"/>
              <a:t>“I’m more concerned about me.”</a:t>
            </a:r>
          </a:p>
        </p:txBody>
      </p:sp>
    </p:spTree>
    <p:extLst>
      <p:ext uri="{BB962C8B-B14F-4D97-AF65-F5344CB8AC3E}">
        <p14:creationId xmlns:p14="http://schemas.microsoft.com/office/powerpoint/2010/main" val="4056830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1800" dirty="0"/>
              <a:t>Taking care of themselves vs. their employees</a:t>
            </a:r>
          </a:p>
          <a:p>
            <a:r>
              <a:rPr lang="en-US" sz="1800" dirty="0"/>
              <a:t>The “traditional” retirement gap</a:t>
            </a:r>
          </a:p>
          <a:p>
            <a:r>
              <a:rPr lang="en-US" sz="1800" dirty="0"/>
              <a:t>Converting the business value into retirement value</a:t>
            </a:r>
          </a:p>
        </p:txBody>
      </p:sp>
      <p:sp>
        <p:nvSpPr>
          <p:cNvPr id="3" name="Text Placeholder 2"/>
          <p:cNvSpPr>
            <a:spLocks noGrp="1"/>
          </p:cNvSpPr>
          <p:nvPr>
            <p:ph type="body" sz="quarter" idx="11"/>
          </p:nvPr>
        </p:nvSpPr>
        <p:spPr/>
        <p:txBody>
          <a:bodyPr/>
          <a:lstStyle/>
          <a:p>
            <a:r>
              <a:rPr lang="en-US" dirty="0"/>
              <a:t>Business Owner Retirement</a:t>
            </a:r>
          </a:p>
        </p:txBody>
      </p:sp>
      <p:sp>
        <p:nvSpPr>
          <p:cNvPr id="4" name="Title 3"/>
          <p:cNvSpPr>
            <a:spLocks noGrp="1"/>
          </p:cNvSpPr>
          <p:nvPr>
            <p:ph type="title"/>
          </p:nvPr>
        </p:nvSpPr>
        <p:spPr/>
        <p:txBody>
          <a:bodyPr/>
          <a:lstStyle/>
          <a:p>
            <a:r>
              <a:rPr lang="en-US" dirty="0"/>
              <a:t>Challenges a business owner faces</a:t>
            </a:r>
          </a:p>
        </p:txBody>
      </p:sp>
    </p:spTree>
    <p:extLst>
      <p:ext uri="{BB962C8B-B14F-4D97-AF65-F5344CB8AC3E}">
        <p14:creationId xmlns:p14="http://schemas.microsoft.com/office/powerpoint/2010/main" val="1014807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84518" y="1206480"/>
            <a:ext cx="5430981" cy="4467948"/>
          </a:xfrm>
          <a:prstGeom prst="rect">
            <a:avLst/>
          </a:prstGeom>
        </p:spPr>
      </p:pic>
      <p:sp>
        <p:nvSpPr>
          <p:cNvPr id="4" name="Title 3"/>
          <p:cNvSpPr>
            <a:spLocks noGrp="1"/>
          </p:cNvSpPr>
          <p:nvPr>
            <p:ph type="title"/>
          </p:nvPr>
        </p:nvSpPr>
        <p:spPr>
          <a:xfrm>
            <a:off x="781534" y="457781"/>
            <a:ext cx="6470650" cy="663449"/>
          </a:xfrm>
        </p:spPr>
        <p:txBody>
          <a:bodyPr/>
          <a:lstStyle/>
          <a:p>
            <a:r>
              <a:rPr lang="en-US" dirty="0"/>
              <a:t>Business Owner Retirement Analysis </a:t>
            </a:r>
          </a:p>
        </p:txBody>
      </p:sp>
      <p:cxnSp>
        <p:nvCxnSpPr>
          <p:cNvPr id="9" name="Straight Connector 8"/>
          <p:cNvCxnSpPr/>
          <p:nvPr/>
        </p:nvCxnSpPr>
        <p:spPr>
          <a:xfrm>
            <a:off x="1313345" y="5696202"/>
            <a:ext cx="5373326"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3082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Determining an income goal</a:t>
            </a:r>
          </a:p>
          <a:p>
            <a:r>
              <a:rPr lang="en-US" sz="1800" dirty="0"/>
              <a:t>Valuing the business</a:t>
            </a:r>
          </a:p>
          <a:p>
            <a:r>
              <a:rPr lang="en-US" sz="1800" dirty="0"/>
              <a:t>Identifying the gaps</a:t>
            </a:r>
          </a:p>
          <a:p>
            <a:r>
              <a:rPr lang="en-US" sz="1800" dirty="0"/>
              <a:t>Creating a transition plan</a:t>
            </a:r>
          </a:p>
          <a:p>
            <a:endParaRPr lang="en-US" dirty="0"/>
          </a:p>
          <a:p>
            <a:endParaRPr lang="en-US" dirty="0"/>
          </a:p>
        </p:txBody>
      </p:sp>
      <p:sp>
        <p:nvSpPr>
          <p:cNvPr id="3" name="Text Placeholder 2"/>
          <p:cNvSpPr>
            <a:spLocks noGrp="1"/>
          </p:cNvSpPr>
          <p:nvPr>
            <p:ph type="body" sz="quarter" idx="11"/>
          </p:nvPr>
        </p:nvSpPr>
        <p:spPr/>
        <p:txBody>
          <a:bodyPr/>
          <a:lstStyle/>
          <a:p>
            <a:r>
              <a:rPr lang="en-US" dirty="0"/>
              <a:t>Owner Strategies</a:t>
            </a:r>
          </a:p>
        </p:txBody>
      </p:sp>
      <p:sp>
        <p:nvSpPr>
          <p:cNvPr id="4" name="Title 3"/>
          <p:cNvSpPr>
            <a:spLocks noGrp="1"/>
          </p:cNvSpPr>
          <p:nvPr>
            <p:ph type="title"/>
          </p:nvPr>
        </p:nvSpPr>
        <p:spPr/>
        <p:txBody>
          <a:bodyPr/>
          <a:lstStyle/>
          <a:p>
            <a:r>
              <a:rPr lang="en-US" dirty="0"/>
              <a:t>Business Owner Retirement Analysis</a:t>
            </a:r>
          </a:p>
        </p:txBody>
      </p:sp>
    </p:spTree>
    <p:extLst>
      <p:ext uri="{BB962C8B-B14F-4D97-AF65-F5344CB8AC3E}">
        <p14:creationId xmlns:p14="http://schemas.microsoft.com/office/powerpoint/2010/main" val="3057205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Owner Strategies</a:t>
            </a:r>
          </a:p>
        </p:txBody>
      </p:sp>
      <p:sp>
        <p:nvSpPr>
          <p:cNvPr id="4" name="Title 3"/>
          <p:cNvSpPr>
            <a:spLocks noGrp="1"/>
          </p:cNvSpPr>
          <p:nvPr>
            <p:ph type="title"/>
          </p:nvPr>
        </p:nvSpPr>
        <p:spPr/>
        <p:txBody>
          <a:bodyPr/>
          <a:lstStyle/>
          <a:p>
            <a:r>
              <a:rPr lang="en-US" dirty="0"/>
              <a:t>Business Owner Retirement Analysis</a:t>
            </a:r>
          </a:p>
        </p:txBody>
      </p:sp>
      <p:pic>
        <p:nvPicPr>
          <p:cNvPr id="5" name="Picture 4"/>
          <p:cNvPicPr>
            <a:picLocks noChangeAspect="1"/>
          </p:cNvPicPr>
          <p:nvPr/>
        </p:nvPicPr>
        <p:blipFill>
          <a:blip r:embed="rId2"/>
          <a:stretch>
            <a:fillRect/>
          </a:stretch>
        </p:blipFill>
        <p:spPr>
          <a:xfrm>
            <a:off x="618352" y="2277688"/>
            <a:ext cx="3186286" cy="3942354"/>
          </a:xfrm>
          <a:prstGeom prst="rect">
            <a:avLst/>
          </a:prstGeom>
        </p:spPr>
      </p:pic>
      <p:sp>
        <p:nvSpPr>
          <p:cNvPr id="6" name="Rectangle 5"/>
          <p:cNvSpPr/>
          <p:nvPr/>
        </p:nvSpPr>
        <p:spPr>
          <a:xfrm>
            <a:off x="618352" y="2277688"/>
            <a:ext cx="3186286" cy="394235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237691" y="2277689"/>
            <a:ext cx="3238364" cy="3897015"/>
          </a:xfrm>
          <a:prstGeom prst="rect">
            <a:avLst/>
          </a:prstGeom>
        </p:spPr>
      </p:pic>
      <p:sp>
        <p:nvSpPr>
          <p:cNvPr id="8" name="Rectangle 7"/>
          <p:cNvSpPr/>
          <p:nvPr/>
        </p:nvSpPr>
        <p:spPr>
          <a:xfrm>
            <a:off x="4237691" y="2277689"/>
            <a:ext cx="3238364" cy="389701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927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0" y="645917"/>
            <a:ext cx="9144000" cy="530673"/>
          </a:xfrm>
        </p:spPr>
        <p:txBody>
          <a:bodyPr>
            <a:noAutofit/>
          </a:bodyPr>
          <a:lstStyle/>
          <a:p>
            <a:pPr algn="ctr"/>
            <a:r>
              <a:rPr lang="en-US" sz="2400" dirty="0"/>
              <a:t>Small Business Means BIG Business </a:t>
            </a:r>
          </a:p>
        </p:txBody>
      </p:sp>
      <p:sp>
        <p:nvSpPr>
          <p:cNvPr id="5" name="Rounded Rectangle 4"/>
          <p:cNvSpPr>
            <a:spLocks noChangeArrowheads="1"/>
          </p:cNvSpPr>
          <p:nvPr/>
        </p:nvSpPr>
        <p:spPr bwMode="auto">
          <a:xfrm>
            <a:off x="6013382" y="1563490"/>
            <a:ext cx="2667000" cy="3429000"/>
          </a:xfrm>
          <a:prstGeom prst="roundRect">
            <a:avLst>
              <a:gd name="adj" fmla="val 16667"/>
            </a:avLst>
          </a:prstGeom>
          <a:solidFill>
            <a:schemeClr val="bg2"/>
          </a:solidFill>
          <a:ln w="9525">
            <a:solidFill>
              <a:schemeClr val="tx1"/>
            </a:solidFill>
            <a:round/>
            <a:headEnd/>
            <a:tailEnd/>
          </a:ln>
          <a:effectLst/>
          <a:extLst/>
        </p:spPr>
        <p:txBody>
          <a:bodyPr/>
          <a:lstStyle>
            <a:lvl1pPr>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eaLnBrk="1" hangingPunct="1">
              <a:spcBef>
                <a:spcPct val="0"/>
              </a:spcBef>
              <a:buClrTx/>
              <a:buFontTx/>
              <a:buNone/>
            </a:pPr>
            <a:endParaRPr lang="en-US" altLang="en-US" sz="2400">
              <a:solidFill>
                <a:schemeClr val="tx1"/>
              </a:solidFill>
              <a:latin typeface="Arial" panose="020B0604020202020204" pitchFamily="34" charset="0"/>
              <a:ea typeface="MS PGothic" panose="020B0600070205080204" pitchFamily="34" charset="-128"/>
            </a:endParaRPr>
          </a:p>
        </p:txBody>
      </p:sp>
      <p:sp>
        <p:nvSpPr>
          <p:cNvPr id="6" name="Rectangle 53"/>
          <p:cNvSpPr txBox="1">
            <a:spLocks noChangeArrowheads="1"/>
          </p:cNvSpPr>
          <p:nvPr/>
        </p:nvSpPr>
        <p:spPr>
          <a:xfrm>
            <a:off x="298382" y="1411090"/>
            <a:ext cx="5410200" cy="426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Bef>
                <a:spcPct val="0"/>
              </a:spcBef>
              <a:spcAft>
                <a:spcPts val="1200"/>
              </a:spcAft>
              <a:buFontTx/>
              <a:buNone/>
            </a:pPr>
            <a:r>
              <a:rPr lang="en-US" altLang="en-US" sz="2000" dirty="0">
                <a:solidFill>
                  <a:srgbClr val="8C8D8E"/>
                </a:solidFill>
                <a:cs typeface="Arial" panose="020B0604020202020204" pitchFamily="34" charset="0"/>
              </a:rPr>
              <a:t>More than 28 million small businesses</a:t>
            </a:r>
            <a:r>
              <a:rPr lang="en-US" altLang="en-US" sz="2000" baseline="31000" dirty="0">
                <a:solidFill>
                  <a:srgbClr val="8C8D8E"/>
                </a:solidFill>
                <a:cs typeface="Arial" panose="020B0604020202020204" pitchFamily="34" charset="0"/>
              </a:rPr>
              <a:t>1</a:t>
            </a:r>
          </a:p>
          <a:p>
            <a:pPr marL="0" indent="0" algn="ctr" fontAlgn="auto">
              <a:spcBef>
                <a:spcPct val="0"/>
              </a:spcBef>
              <a:spcAft>
                <a:spcPts val="1200"/>
              </a:spcAft>
              <a:buFontTx/>
              <a:buNone/>
            </a:pPr>
            <a:r>
              <a:rPr lang="en-US" altLang="en-US" sz="2000" dirty="0">
                <a:solidFill>
                  <a:srgbClr val="8C8D8E"/>
                </a:solidFill>
                <a:cs typeface="Arial" panose="020B0604020202020204" pitchFamily="34" charset="0"/>
              </a:rPr>
              <a:t>99.7% of U.S. firms have fewer </a:t>
            </a:r>
            <a:br>
              <a:rPr lang="en-US" altLang="en-US" sz="2000" dirty="0">
                <a:solidFill>
                  <a:srgbClr val="8C8D8E"/>
                </a:solidFill>
                <a:cs typeface="Arial" panose="020B0604020202020204" pitchFamily="34" charset="0"/>
              </a:rPr>
            </a:br>
            <a:r>
              <a:rPr lang="en-US" altLang="en-US" sz="2000" dirty="0">
                <a:solidFill>
                  <a:srgbClr val="8C8D8E"/>
                </a:solidFill>
                <a:cs typeface="Arial" panose="020B0604020202020204" pitchFamily="34" charset="0"/>
              </a:rPr>
              <a:t>than 500 employees</a:t>
            </a:r>
            <a:r>
              <a:rPr lang="en-US" altLang="en-US" sz="2000" baseline="31000" dirty="0">
                <a:solidFill>
                  <a:srgbClr val="8C8D8E"/>
                </a:solidFill>
                <a:cs typeface="Arial" panose="020B0604020202020204" pitchFamily="34" charset="0"/>
              </a:rPr>
              <a:t>2</a:t>
            </a:r>
          </a:p>
          <a:p>
            <a:pPr marL="0" indent="0" algn="ctr" fontAlgn="auto">
              <a:lnSpc>
                <a:spcPct val="107000"/>
              </a:lnSpc>
              <a:spcBef>
                <a:spcPct val="0"/>
              </a:spcBef>
              <a:spcAft>
                <a:spcPts val="1200"/>
              </a:spcAft>
              <a:buFontTx/>
              <a:buNone/>
            </a:pPr>
            <a:r>
              <a:rPr lang="en-US" altLang="en-US" sz="2000" dirty="0">
                <a:solidFill>
                  <a:srgbClr val="8C8D8E"/>
                </a:solidFill>
                <a:cs typeface="Arial" panose="020B0604020202020204" pitchFamily="34" charset="0"/>
              </a:rPr>
              <a:t>19% of family business participants have not completed any planning other than writing a will – and only 36% have an exit plan.</a:t>
            </a:r>
            <a:r>
              <a:rPr lang="en-US" altLang="en-US" sz="2000" baseline="31000" dirty="0">
                <a:solidFill>
                  <a:srgbClr val="8C8D8E"/>
                </a:solidFill>
                <a:cs typeface="Arial" panose="020B0604020202020204" pitchFamily="34" charset="0"/>
              </a:rPr>
              <a:t>3</a:t>
            </a:r>
          </a:p>
          <a:p>
            <a:pPr marL="0" indent="0" algn="ctr" fontAlgn="auto">
              <a:spcBef>
                <a:spcPct val="0"/>
              </a:spcBef>
              <a:spcAft>
                <a:spcPts val="1200"/>
              </a:spcAft>
              <a:buFontTx/>
              <a:buNone/>
            </a:pPr>
            <a:r>
              <a:rPr lang="en-US" altLang="en-US" sz="2000" dirty="0">
                <a:solidFill>
                  <a:srgbClr val="8C8D8E"/>
                </a:solidFill>
                <a:cs typeface="Arial" panose="020B0604020202020204" pitchFamily="34" charset="0"/>
              </a:rPr>
              <a:t>At any given time, 40% of businesses are wrestling with transfer of ownership and control.</a:t>
            </a:r>
            <a:r>
              <a:rPr lang="en-US" altLang="en-US" sz="2000" baseline="31000" dirty="0">
                <a:solidFill>
                  <a:srgbClr val="8C8D8E"/>
                </a:solidFill>
                <a:cs typeface="Arial" panose="020B0604020202020204" pitchFamily="34" charset="0"/>
              </a:rPr>
              <a:t>4</a:t>
            </a:r>
          </a:p>
          <a:p>
            <a:pPr marL="0" indent="0" algn="ctr" fontAlgn="auto">
              <a:spcBef>
                <a:spcPct val="0"/>
              </a:spcBef>
              <a:spcAft>
                <a:spcPts val="1200"/>
              </a:spcAft>
              <a:buFontTx/>
              <a:buNone/>
            </a:pPr>
            <a:r>
              <a:rPr lang="en-US" altLang="en-US" sz="2000" dirty="0">
                <a:solidFill>
                  <a:srgbClr val="8C8D8E"/>
                </a:solidFill>
                <a:cs typeface="Arial" panose="020B0604020202020204" pitchFamily="34" charset="0"/>
              </a:rPr>
              <a:t>Over the next 20 years, $4.8 trillion of </a:t>
            </a:r>
            <a:br>
              <a:rPr lang="en-US" altLang="en-US" sz="2000" dirty="0">
                <a:solidFill>
                  <a:srgbClr val="8C8D8E"/>
                </a:solidFill>
                <a:cs typeface="Arial" panose="020B0604020202020204" pitchFamily="34" charset="0"/>
              </a:rPr>
            </a:br>
            <a:r>
              <a:rPr lang="en-US" altLang="en-US" sz="2000" dirty="0">
                <a:solidFill>
                  <a:srgbClr val="8C8D8E"/>
                </a:solidFill>
                <a:cs typeface="Arial" panose="020B0604020202020204" pitchFamily="34" charset="0"/>
              </a:rPr>
              <a:t>net worth will be transferred.</a:t>
            </a:r>
            <a:r>
              <a:rPr lang="en-US" altLang="en-US" sz="2000" baseline="31000" dirty="0">
                <a:solidFill>
                  <a:srgbClr val="8C8D8E"/>
                </a:solidFill>
                <a:cs typeface="Arial" panose="020B0604020202020204" pitchFamily="34" charset="0"/>
              </a:rPr>
              <a:t>4</a:t>
            </a:r>
          </a:p>
        </p:txBody>
      </p:sp>
      <p:cxnSp>
        <p:nvCxnSpPr>
          <p:cNvPr id="7" name="Straight Connector 2"/>
          <p:cNvCxnSpPr>
            <a:cxnSpLocks noChangeShapeType="1"/>
          </p:cNvCxnSpPr>
          <p:nvPr/>
        </p:nvCxnSpPr>
        <p:spPr bwMode="auto">
          <a:xfrm>
            <a:off x="298382" y="1868290"/>
            <a:ext cx="5257800" cy="0"/>
          </a:xfrm>
          <a:prstGeom prst="line">
            <a:avLst/>
          </a:prstGeom>
          <a:noFill/>
          <a:ln w="9525">
            <a:solidFill>
              <a:srgbClr val="7878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a:cxnSpLocks noChangeShapeType="1"/>
          </p:cNvCxnSpPr>
          <p:nvPr/>
        </p:nvCxnSpPr>
        <p:spPr bwMode="auto">
          <a:xfrm>
            <a:off x="298382" y="2630290"/>
            <a:ext cx="5257800" cy="0"/>
          </a:xfrm>
          <a:prstGeom prst="line">
            <a:avLst/>
          </a:prstGeom>
          <a:noFill/>
          <a:ln w="9525">
            <a:solidFill>
              <a:srgbClr val="7878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a:cxnSpLocks noChangeShapeType="1"/>
          </p:cNvCxnSpPr>
          <p:nvPr/>
        </p:nvCxnSpPr>
        <p:spPr bwMode="auto">
          <a:xfrm>
            <a:off x="298382" y="3773290"/>
            <a:ext cx="5257800" cy="0"/>
          </a:xfrm>
          <a:prstGeom prst="line">
            <a:avLst/>
          </a:prstGeom>
          <a:noFill/>
          <a:ln w="9525">
            <a:solidFill>
              <a:srgbClr val="7878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3"/>
          <p:cNvSpPr txBox="1">
            <a:spLocks noChangeArrowheads="1"/>
          </p:cNvSpPr>
          <p:nvPr/>
        </p:nvSpPr>
        <p:spPr bwMode="auto">
          <a:xfrm>
            <a:off x="6089582" y="1868290"/>
            <a:ext cx="25146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algn="ctr" eaLnBrk="1" hangingPunct="1">
              <a:lnSpc>
                <a:spcPct val="120000"/>
              </a:lnSpc>
              <a:spcBef>
                <a:spcPct val="0"/>
              </a:spcBef>
              <a:buClrTx/>
              <a:buFontTx/>
              <a:buNone/>
            </a:pPr>
            <a:r>
              <a:rPr lang="en-US" altLang="en-US" sz="1800" dirty="0">
                <a:solidFill>
                  <a:schemeClr val="bg1"/>
                </a:solidFill>
                <a:latin typeface="+mn-lt"/>
                <a:ea typeface="MS PGothic" panose="020B0600070205080204" pitchFamily="34" charset="-128"/>
                <a:cs typeface="Arial" panose="020B0604020202020204" pitchFamily="34" charset="0"/>
              </a:rPr>
              <a:t>For more than 60 years, The Principal has focused on serving the needs, challenges and opportunities faced </a:t>
            </a:r>
            <a:br>
              <a:rPr lang="en-US" altLang="en-US" sz="1800" dirty="0">
                <a:solidFill>
                  <a:schemeClr val="bg1"/>
                </a:solidFill>
                <a:latin typeface="+mn-lt"/>
                <a:ea typeface="MS PGothic" panose="020B0600070205080204" pitchFamily="34" charset="-128"/>
                <a:cs typeface="Arial" panose="020B0604020202020204" pitchFamily="34" charset="0"/>
              </a:rPr>
            </a:br>
            <a:r>
              <a:rPr lang="en-US" altLang="en-US" sz="1800" dirty="0">
                <a:solidFill>
                  <a:schemeClr val="bg1"/>
                </a:solidFill>
                <a:latin typeface="+mn-lt"/>
                <a:ea typeface="MS PGothic" panose="020B0600070205080204" pitchFamily="34" charset="-128"/>
                <a:cs typeface="Arial" panose="020B0604020202020204" pitchFamily="34" charset="0"/>
              </a:rPr>
              <a:t>by business owners and executives</a:t>
            </a:r>
            <a:r>
              <a:rPr lang="en-US" altLang="en-US" sz="1800" dirty="0">
                <a:solidFill>
                  <a:schemeClr val="bg1"/>
                </a:solidFill>
                <a:latin typeface="Arial" panose="020B0604020202020204" pitchFamily="34" charset="0"/>
                <a:ea typeface="MS PGothic" panose="020B0600070205080204" pitchFamily="34" charset="-128"/>
                <a:cs typeface="Arial" panose="020B0604020202020204" pitchFamily="34" charset="0"/>
              </a:rPr>
              <a:t>.</a:t>
            </a:r>
          </a:p>
        </p:txBody>
      </p:sp>
      <p:cxnSp>
        <p:nvCxnSpPr>
          <p:cNvPr id="11" name="Straight Connector 8"/>
          <p:cNvCxnSpPr>
            <a:cxnSpLocks noChangeShapeType="1"/>
          </p:cNvCxnSpPr>
          <p:nvPr/>
        </p:nvCxnSpPr>
        <p:spPr bwMode="auto">
          <a:xfrm>
            <a:off x="300307" y="4805359"/>
            <a:ext cx="5257800" cy="0"/>
          </a:xfrm>
          <a:prstGeom prst="line">
            <a:avLst/>
          </a:prstGeom>
          <a:noFill/>
          <a:ln w="9525">
            <a:solidFill>
              <a:srgbClr val="7878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object 33"/>
          <p:cNvSpPr txBox="1">
            <a:spLocks noChangeArrowheads="1"/>
          </p:cNvSpPr>
          <p:nvPr/>
        </p:nvSpPr>
        <p:spPr bwMode="auto">
          <a:xfrm>
            <a:off x="228600" y="6080125"/>
            <a:ext cx="7018338"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algn="ctr" eaLnBrk="1" hangingPunct="1">
              <a:lnSpc>
                <a:spcPct val="136000"/>
              </a:lnSpc>
              <a:spcBef>
                <a:spcPct val="0"/>
              </a:spcBef>
              <a:buClrTx/>
              <a:buFontTx/>
              <a:buNone/>
            </a:pPr>
            <a:r>
              <a:rPr lang="en-US" altLang="en-US" sz="800" dirty="0">
                <a:solidFill>
                  <a:srgbClr val="8C8D8E"/>
                </a:solidFill>
                <a:latin typeface="+mn-lt"/>
                <a:ea typeface="MS PGothic" panose="020B0600070205080204" pitchFamily="34" charset="-128"/>
              </a:rPr>
              <a:t>1. U.S. Small Business Administration Office of Advocacy, Frequently Asked Questions, March 2014. 2. </a:t>
            </a:r>
            <a:r>
              <a:rPr lang="en-US" altLang="en-US" sz="800" dirty="0">
                <a:solidFill>
                  <a:srgbClr val="8C8D8E"/>
                </a:solidFill>
                <a:latin typeface="+mn-lt"/>
                <a:ea typeface="MS PGothic" panose="020B0600070205080204" pitchFamily="34" charset="-128"/>
                <a:cs typeface="Arial" panose="020B0604020202020204" pitchFamily="34" charset="0"/>
              </a:rPr>
              <a:t>SBA office of advocacy: www.sba.gov  </a:t>
            </a:r>
            <a:br>
              <a:rPr lang="en-US" altLang="en-US" sz="800" dirty="0">
                <a:solidFill>
                  <a:srgbClr val="8C8D8E"/>
                </a:solidFill>
                <a:latin typeface="+mn-lt"/>
                <a:ea typeface="MS PGothic" panose="020B0600070205080204" pitchFamily="34" charset="-128"/>
                <a:cs typeface="Arial" panose="020B0604020202020204" pitchFamily="34" charset="0"/>
              </a:rPr>
            </a:br>
            <a:r>
              <a:rPr lang="en-US" altLang="en-US" sz="800" dirty="0">
                <a:solidFill>
                  <a:srgbClr val="8C8D8E"/>
                </a:solidFill>
                <a:latin typeface="+mn-lt"/>
                <a:ea typeface="MS PGothic" panose="020B0600070205080204" pitchFamily="34" charset="-128"/>
                <a:cs typeface="Arial" panose="020B0604020202020204" pitchFamily="34" charset="0"/>
              </a:rPr>
              <a:t>3. Family Firm Institute: www.ffi.org, 4. Family Firm Institute, 2009</a:t>
            </a:r>
          </a:p>
        </p:txBody>
      </p:sp>
      <p:sp>
        <p:nvSpPr>
          <p:cNvPr id="13" name="TextBox 12"/>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2376200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Owner Strategies</a:t>
            </a:r>
          </a:p>
        </p:txBody>
      </p:sp>
      <p:sp>
        <p:nvSpPr>
          <p:cNvPr id="4" name="Title 3"/>
          <p:cNvSpPr>
            <a:spLocks noGrp="1"/>
          </p:cNvSpPr>
          <p:nvPr>
            <p:ph type="title"/>
          </p:nvPr>
        </p:nvSpPr>
        <p:spPr/>
        <p:txBody>
          <a:bodyPr/>
          <a:lstStyle/>
          <a:p>
            <a:r>
              <a:rPr lang="en-US" dirty="0"/>
              <a:t>Business Owner Retirement Analysis</a:t>
            </a:r>
          </a:p>
        </p:txBody>
      </p:sp>
      <p:pic>
        <p:nvPicPr>
          <p:cNvPr id="5" name="Picture 4"/>
          <p:cNvPicPr>
            <a:picLocks noChangeAspect="1"/>
          </p:cNvPicPr>
          <p:nvPr/>
        </p:nvPicPr>
        <p:blipFill>
          <a:blip r:embed="rId2"/>
          <a:stretch>
            <a:fillRect/>
          </a:stretch>
        </p:blipFill>
        <p:spPr>
          <a:xfrm>
            <a:off x="2460334" y="2224397"/>
            <a:ext cx="3288642" cy="4282737"/>
          </a:xfrm>
          <a:prstGeom prst="rect">
            <a:avLst/>
          </a:prstGeom>
        </p:spPr>
      </p:pic>
      <p:sp>
        <p:nvSpPr>
          <p:cNvPr id="6" name="Rectangle 5"/>
          <p:cNvSpPr/>
          <p:nvPr/>
        </p:nvSpPr>
        <p:spPr>
          <a:xfrm>
            <a:off x="2460333" y="2224397"/>
            <a:ext cx="3288643" cy="428273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146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90000"/>
              </a:lnSpc>
              <a:buFont typeface="Arial" panose="020B0604020202020204" pitchFamily="34" charset="0"/>
              <a:buChar char="•"/>
              <a:defRPr/>
            </a:pPr>
            <a:r>
              <a:rPr lang="en-US" sz="1800" dirty="0">
                <a:solidFill>
                  <a:schemeClr val="tx1"/>
                </a:solidFill>
              </a:rPr>
              <a:t>Retirement savings for the owner</a:t>
            </a:r>
          </a:p>
          <a:p>
            <a:pPr>
              <a:lnSpc>
                <a:spcPct val="90000"/>
              </a:lnSpc>
              <a:buFont typeface="Arial" panose="020B0604020202020204" pitchFamily="34" charset="0"/>
              <a:buChar char="•"/>
              <a:defRPr/>
            </a:pPr>
            <a:r>
              <a:rPr lang="en-US" sz="1800" dirty="0">
                <a:solidFill>
                  <a:schemeClr val="tx1"/>
                </a:solidFill>
              </a:rPr>
              <a:t>Recruiting, rewarding and retaining key employees</a:t>
            </a:r>
          </a:p>
          <a:p>
            <a:pPr>
              <a:lnSpc>
                <a:spcPct val="90000"/>
              </a:lnSpc>
              <a:buFont typeface="Arial" panose="020B0604020202020204" pitchFamily="34" charset="0"/>
              <a:buChar char="•"/>
              <a:defRPr/>
            </a:pPr>
            <a:r>
              <a:rPr lang="en-US" sz="1800" dirty="0">
                <a:solidFill>
                  <a:schemeClr val="tx1"/>
                </a:solidFill>
              </a:rPr>
              <a:t>Creating a succession plan to a key employee</a:t>
            </a:r>
          </a:p>
          <a:p>
            <a:endParaRPr lang="en-US" sz="1800" dirty="0">
              <a:solidFill>
                <a:schemeClr val="tx1"/>
              </a:solidFill>
            </a:endParaRPr>
          </a:p>
        </p:txBody>
      </p:sp>
      <p:sp>
        <p:nvSpPr>
          <p:cNvPr id="3" name="Text Placeholder 2"/>
          <p:cNvSpPr>
            <a:spLocks noGrp="1"/>
          </p:cNvSpPr>
          <p:nvPr>
            <p:ph type="body" sz="quarter" idx="11"/>
          </p:nvPr>
        </p:nvSpPr>
        <p:spPr/>
        <p:txBody>
          <a:bodyPr/>
          <a:lstStyle/>
          <a:p>
            <a:r>
              <a:rPr lang="en-US" dirty="0"/>
              <a:t>Retirement Income</a:t>
            </a:r>
          </a:p>
          <a:p>
            <a:endParaRPr lang="en-US" dirty="0"/>
          </a:p>
        </p:txBody>
      </p:sp>
      <p:sp>
        <p:nvSpPr>
          <p:cNvPr id="4" name="Title 3"/>
          <p:cNvSpPr>
            <a:spLocks noGrp="1"/>
          </p:cNvSpPr>
          <p:nvPr>
            <p:ph type="title"/>
          </p:nvPr>
        </p:nvSpPr>
        <p:spPr>
          <a:xfrm>
            <a:off x="781534" y="1431558"/>
            <a:ext cx="7422666" cy="663449"/>
          </a:xfrm>
        </p:spPr>
        <p:txBody>
          <a:bodyPr>
            <a:normAutofit/>
          </a:bodyPr>
          <a:lstStyle/>
          <a:p>
            <a:r>
              <a:rPr lang="en-US" dirty="0"/>
              <a:t>Top three non qualified plan sales!</a:t>
            </a:r>
          </a:p>
        </p:txBody>
      </p:sp>
    </p:spTree>
    <p:extLst>
      <p:ext uri="{BB962C8B-B14F-4D97-AF65-F5344CB8AC3E}">
        <p14:creationId xmlns:p14="http://schemas.microsoft.com/office/powerpoint/2010/main" val="1328224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a:t>Non-Qualified Planning Solutions</a:t>
            </a:r>
          </a:p>
        </p:txBody>
      </p:sp>
      <p:sp>
        <p:nvSpPr>
          <p:cNvPr id="5" name="Text Placeholder 4"/>
          <p:cNvSpPr>
            <a:spLocks noGrp="1"/>
          </p:cNvSpPr>
          <p:nvPr>
            <p:ph type="body" sz="quarter" idx="10"/>
          </p:nvPr>
        </p:nvSpPr>
        <p:spPr>
          <a:xfrm>
            <a:off x="866280" y="3186019"/>
            <a:ext cx="2110001" cy="422275"/>
          </a:xfrm>
        </p:spPr>
        <p:txBody>
          <a:bodyPr/>
          <a:lstStyle/>
          <a:p>
            <a:r>
              <a:rPr lang="en-US" dirty="0"/>
              <a:t>Bonus Plans</a:t>
            </a:r>
          </a:p>
        </p:txBody>
      </p:sp>
      <p:sp>
        <p:nvSpPr>
          <p:cNvPr id="6" name="Text Placeholder 5"/>
          <p:cNvSpPr>
            <a:spLocks noGrp="1"/>
          </p:cNvSpPr>
          <p:nvPr>
            <p:ph type="body" sz="quarter" idx="11"/>
          </p:nvPr>
        </p:nvSpPr>
        <p:spPr>
          <a:xfrm>
            <a:off x="3307976" y="3239810"/>
            <a:ext cx="2402542" cy="409714"/>
          </a:xfrm>
        </p:spPr>
        <p:txBody>
          <a:bodyPr/>
          <a:lstStyle/>
          <a:p>
            <a:pPr algn="ctr"/>
            <a:r>
              <a:rPr lang="en-US" dirty="0"/>
              <a:t>Simplified Deferred Compensation Plans</a:t>
            </a:r>
          </a:p>
        </p:txBody>
      </p:sp>
      <p:sp>
        <p:nvSpPr>
          <p:cNvPr id="7" name="Text Placeholder 6"/>
          <p:cNvSpPr>
            <a:spLocks noGrp="1"/>
          </p:cNvSpPr>
          <p:nvPr>
            <p:ph type="body" sz="quarter" idx="12"/>
          </p:nvPr>
        </p:nvSpPr>
        <p:spPr>
          <a:xfrm>
            <a:off x="6042213" y="3245178"/>
            <a:ext cx="2375645" cy="422275"/>
          </a:xfrm>
        </p:spPr>
        <p:txBody>
          <a:bodyPr/>
          <a:lstStyle/>
          <a:p>
            <a:pPr algn="ctr"/>
            <a:r>
              <a:rPr lang="en-US" dirty="0"/>
              <a:t>Full-Service Deferred Compensation Plans</a:t>
            </a:r>
          </a:p>
        </p:txBody>
      </p:sp>
      <p:sp>
        <p:nvSpPr>
          <p:cNvPr id="9" name="TextBox 8"/>
          <p:cNvSpPr txBox="1"/>
          <p:nvPr/>
        </p:nvSpPr>
        <p:spPr>
          <a:xfrm>
            <a:off x="690282" y="4742332"/>
            <a:ext cx="2411506" cy="2308324"/>
          </a:xfrm>
          <a:prstGeom prst="rect">
            <a:avLst/>
          </a:prstGeom>
          <a:noFill/>
        </p:spPr>
        <p:txBody>
          <a:bodyPr wrap="square" rtlCol="0">
            <a:spAutoFit/>
          </a:bodyPr>
          <a:lstStyle/>
          <a:p>
            <a:r>
              <a:rPr lang="en-US" dirty="0"/>
              <a:t>Principal S-Owner </a:t>
            </a:r>
            <a:r>
              <a:rPr lang="en-US" dirty="0" err="1"/>
              <a:t>Plus</a:t>
            </a:r>
            <a:r>
              <a:rPr lang="en-US" sz="800" baseline="75000" dirty="0" err="1"/>
              <a:t>SM</a:t>
            </a:r>
            <a:endParaRPr lang="en-US" sz="800" baseline="75000" dirty="0"/>
          </a:p>
          <a:p>
            <a:endParaRPr lang="en-US" dirty="0"/>
          </a:p>
          <a:p>
            <a:r>
              <a:rPr lang="en-US" dirty="0"/>
              <a:t>Principal LLC </a:t>
            </a:r>
            <a:r>
              <a:rPr lang="en-US" dirty="0" err="1"/>
              <a:t>Bonus</a:t>
            </a:r>
            <a:r>
              <a:rPr lang="en-US" sz="800" baseline="75000" dirty="0" err="1"/>
              <a:t>SM</a:t>
            </a:r>
            <a:endParaRPr lang="en-US" sz="800" baseline="75000" dirty="0"/>
          </a:p>
          <a:p>
            <a:endParaRPr lang="en-US" dirty="0"/>
          </a:p>
          <a:p>
            <a:r>
              <a:rPr lang="en-US" dirty="0"/>
              <a:t>Principal Executive Bonus </a:t>
            </a:r>
            <a:r>
              <a:rPr lang="en-US" dirty="0" err="1"/>
              <a:t>Plus</a:t>
            </a:r>
            <a:r>
              <a:rPr lang="en-US" sz="800" baseline="75000" dirty="0" err="1"/>
              <a:t>SM</a:t>
            </a:r>
            <a:endParaRPr lang="en-US" sz="800" baseline="75000" dirty="0"/>
          </a:p>
          <a:p>
            <a:endParaRPr lang="en-US" dirty="0"/>
          </a:p>
        </p:txBody>
      </p:sp>
      <p:sp>
        <p:nvSpPr>
          <p:cNvPr id="10" name="TextBox 9"/>
          <p:cNvSpPr txBox="1"/>
          <p:nvPr/>
        </p:nvSpPr>
        <p:spPr>
          <a:xfrm>
            <a:off x="3361767" y="4742334"/>
            <a:ext cx="2545973" cy="1754326"/>
          </a:xfrm>
          <a:prstGeom prst="rect">
            <a:avLst/>
          </a:prstGeom>
          <a:noFill/>
        </p:spPr>
        <p:txBody>
          <a:bodyPr wrap="square" rtlCol="0">
            <a:spAutoFit/>
          </a:bodyPr>
          <a:lstStyle/>
          <a:p>
            <a:r>
              <a:rPr lang="en-US" dirty="0"/>
              <a:t>Principal SERP </a:t>
            </a:r>
            <a:r>
              <a:rPr lang="en-US" dirty="0" err="1"/>
              <a:t>Select</a:t>
            </a:r>
            <a:r>
              <a:rPr lang="en-US" sz="800" baseline="75000" dirty="0" err="1"/>
              <a:t>SM</a:t>
            </a:r>
            <a:endParaRPr lang="en-US" sz="800" baseline="75000" dirty="0"/>
          </a:p>
          <a:p>
            <a:endParaRPr lang="en-US" dirty="0"/>
          </a:p>
          <a:p>
            <a:r>
              <a:rPr lang="en-US" dirty="0"/>
              <a:t>Principal Select Reward </a:t>
            </a:r>
            <a:r>
              <a:rPr lang="en-US" dirty="0" err="1"/>
              <a:t>Plan</a:t>
            </a:r>
            <a:r>
              <a:rPr lang="en-US" sz="800" baseline="75000" dirty="0" err="1"/>
              <a:t>SM</a:t>
            </a:r>
            <a:endParaRPr lang="en-US" sz="800" baseline="75000" dirty="0"/>
          </a:p>
          <a:p>
            <a:endParaRPr lang="en-US" dirty="0"/>
          </a:p>
          <a:p>
            <a:endParaRPr lang="en-US" dirty="0"/>
          </a:p>
        </p:txBody>
      </p:sp>
      <p:sp>
        <p:nvSpPr>
          <p:cNvPr id="11" name="TextBox 10"/>
          <p:cNvSpPr txBox="1"/>
          <p:nvPr/>
        </p:nvSpPr>
        <p:spPr>
          <a:xfrm>
            <a:off x="5997388" y="4751298"/>
            <a:ext cx="2716306" cy="1477328"/>
          </a:xfrm>
          <a:prstGeom prst="rect">
            <a:avLst/>
          </a:prstGeom>
          <a:noFill/>
        </p:spPr>
        <p:txBody>
          <a:bodyPr wrap="square" rtlCol="0">
            <a:spAutoFit/>
          </a:bodyPr>
          <a:lstStyle/>
          <a:p>
            <a:r>
              <a:rPr lang="en-US" dirty="0"/>
              <a:t>Executive Nonqualified “Excess” </a:t>
            </a:r>
            <a:r>
              <a:rPr lang="en-US" dirty="0" err="1"/>
              <a:t>Plan</a:t>
            </a:r>
            <a:r>
              <a:rPr lang="en-US" sz="800" baseline="75000" dirty="0" err="1"/>
              <a:t>SM</a:t>
            </a:r>
            <a:endParaRPr lang="en-US" baseline="75000" dirty="0"/>
          </a:p>
          <a:p>
            <a:endParaRPr lang="en-US" dirty="0"/>
          </a:p>
          <a:p>
            <a:r>
              <a:rPr lang="en-US" dirty="0"/>
              <a:t>Executive Nonqualified Defined Benefit </a:t>
            </a:r>
            <a:r>
              <a:rPr lang="en-US" dirty="0" err="1"/>
              <a:t>Plan</a:t>
            </a:r>
            <a:r>
              <a:rPr lang="en-US" sz="800" baseline="75000" dirty="0" err="1"/>
              <a:t>SM</a:t>
            </a:r>
            <a:endParaRPr lang="en-US" sz="800" baseline="75000" dirty="0"/>
          </a:p>
        </p:txBody>
      </p:sp>
    </p:spTree>
    <p:extLst>
      <p:ext uri="{BB962C8B-B14F-4D97-AF65-F5344CB8AC3E}">
        <p14:creationId xmlns:p14="http://schemas.microsoft.com/office/powerpoint/2010/main" val="4231668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534" y="830756"/>
            <a:ext cx="6470650" cy="683812"/>
          </a:xfrm>
        </p:spPr>
        <p:txBody>
          <a:bodyPr>
            <a:normAutofit/>
          </a:bodyPr>
          <a:lstStyle/>
          <a:p>
            <a:r>
              <a:rPr lang="en-US" dirty="0"/>
              <a:t>A balanced portfolio</a:t>
            </a:r>
            <a:endParaRPr lang="en-US" dirty="0">
              <a:solidFill>
                <a:srgbClr val="0091DA"/>
              </a:solidFill>
              <a:latin typeface="FS Elliot Pro"/>
              <a:cs typeface="FS Elliot Pro"/>
            </a:endParaRPr>
          </a:p>
        </p:txBody>
      </p:sp>
      <p:sp>
        <p:nvSpPr>
          <p:cNvPr id="4" name="TextBox 3"/>
          <p:cNvSpPr txBox="1"/>
          <p:nvPr/>
        </p:nvSpPr>
        <p:spPr>
          <a:xfrm>
            <a:off x="2305878" y="6382573"/>
            <a:ext cx="4452730" cy="246221"/>
          </a:xfrm>
          <a:prstGeom prst="rect">
            <a:avLst/>
          </a:prstGeom>
          <a:noFill/>
        </p:spPr>
        <p:txBody>
          <a:bodyPr wrap="square" rtlCol="0">
            <a:spAutoFit/>
          </a:bodyPr>
          <a:lstStyle/>
          <a:p>
            <a:r>
              <a:rPr lang="en-US" sz="1000" dirty="0"/>
              <a:t>For financial professional information only. Not for use with the public.</a:t>
            </a:r>
          </a:p>
        </p:txBody>
      </p:sp>
      <p:pic>
        <p:nvPicPr>
          <p:cNvPr id="5" name="Picture 4" descr="Chart 1.jpg"/>
          <p:cNvPicPr>
            <a:picLocks noChangeAspect="1"/>
          </p:cNvPicPr>
          <p:nvPr/>
        </p:nvPicPr>
        <p:blipFill rotWithShape="1">
          <a:blip r:embed="rId3">
            <a:extLst>
              <a:ext uri="{28A0092B-C50C-407E-A947-70E740481C1C}">
                <a14:useLocalDpi xmlns:a14="http://schemas.microsoft.com/office/drawing/2010/main" val="0"/>
              </a:ext>
            </a:extLst>
          </a:blip>
          <a:srcRect l="3942" t="12310" r="4265" b="11932"/>
          <a:stretch/>
        </p:blipFill>
        <p:spPr>
          <a:xfrm>
            <a:off x="208139" y="1863525"/>
            <a:ext cx="8704367" cy="3192760"/>
          </a:xfrm>
          <a:prstGeom prst="rect">
            <a:avLst/>
          </a:prstGeom>
        </p:spPr>
      </p:pic>
    </p:spTree>
    <p:extLst>
      <p:ext uri="{BB962C8B-B14F-4D97-AF65-F5344CB8AC3E}">
        <p14:creationId xmlns:p14="http://schemas.microsoft.com/office/powerpoint/2010/main" val="185706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Business Markets Administration</a:t>
            </a:r>
          </a:p>
        </p:txBody>
      </p:sp>
      <p:sp>
        <p:nvSpPr>
          <p:cNvPr id="4" name="Title 3"/>
          <p:cNvSpPr>
            <a:spLocks noGrp="1"/>
          </p:cNvSpPr>
          <p:nvPr>
            <p:ph type="title"/>
          </p:nvPr>
        </p:nvSpPr>
        <p:spPr>
          <a:xfrm>
            <a:off x="781533" y="1431558"/>
            <a:ext cx="7459641" cy="663449"/>
          </a:xfrm>
        </p:spPr>
        <p:txBody>
          <a:bodyPr>
            <a:normAutofit/>
          </a:bodyPr>
          <a:lstStyle/>
          <a:p>
            <a:r>
              <a:rPr lang="en-US" dirty="0"/>
              <a:t>Exceptional service every step of the way</a:t>
            </a:r>
          </a:p>
        </p:txBody>
      </p:sp>
      <p:sp>
        <p:nvSpPr>
          <p:cNvPr id="6" name="TextBox 5"/>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pic>
        <p:nvPicPr>
          <p:cNvPr id="2" name="Picture 1"/>
          <p:cNvPicPr>
            <a:picLocks noChangeAspect="1"/>
          </p:cNvPicPr>
          <p:nvPr/>
        </p:nvPicPr>
        <p:blipFill>
          <a:blip r:embed="rId2"/>
          <a:stretch>
            <a:fillRect/>
          </a:stretch>
        </p:blipFill>
        <p:spPr>
          <a:xfrm>
            <a:off x="181102" y="1911452"/>
            <a:ext cx="8824002" cy="4877089"/>
          </a:xfrm>
          <a:prstGeom prst="rect">
            <a:avLst/>
          </a:prstGeom>
        </p:spPr>
      </p:pic>
    </p:spTree>
    <p:extLst>
      <p:ext uri="{BB962C8B-B14F-4D97-AF65-F5344CB8AC3E}">
        <p14:creationId xmlns:p14="http://schemas.microsoft.com/office/powerpoint/2010/main" val="1097077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Sample Reports</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99" y="2140850"/>
            <a:ext cx="3760787" cy="2911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656" y="1310135"/>
            <a:ext cx="2903538" cy="3695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3074529"/>
            <a:ext cx="2819400" cy="3690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177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81533" y="1687267"/>
            <a:ext cx="6635267" cy="1321674"/>
          </a:xfrm>
        </p:spPr>
        <p:txBody>
          <a:bodyPr/>
          <a:lstStyle/>
          <a:p>
            <a:r>
              <a:rPr lang="en-US" dirty="0"/>
              <a:t>Underwriting Programs: </a:t>
            </a:r>
            <a:br>
              <a:rPr lang="en-US" dirty="0"/>
            </a:br>
            <a:r>
              <a:rPr lang="en-US" dirty="0"/>
              <a:t>Write Business Faster</a:t>
            </a:r>
          </a:p>
        </p:txBody>
      </p:sp>
      <p:sp>
        <p:nvSpPr>
          <p:cNvPr id="6" name="Text Placeholder 5"/>
          <p:cNvSpPr>
            <a:spLocks noGrp="1"/>
          </p:cNvSpPr>
          <p:nvPr>
            <p:ph type="body" sz="quarter" idx="12"/>
          </p:nvPr>
        </p:nvSpPr>
        <p:spPr/>
        <p:txBody>
          <a:bodyPr/>
          <a:lstStyle/>
          <a:p>
            <a:endParaRPr lang="en-US"/>
          </a:p>
        </p:txBody>
      </p:sp>
      <p:sp>
        <p:nvSpPr>
          <p:cNvPr id="8" name="Subtitle 4"/>
          <p:cNvSpPr txBox="1">
            <a:spLocks/>
          </p:cNvSpPr>
          <p:nvPr/>
        </p:nvSpPr>
        <p:spPr>
          <a:xfrm>
            <a:off x="773209" y="3843206"/>
            <a:ext cx="4158766" cy="452967"/>
          </a:xfrm>
          <a:prstGeom prst="rect">
            <a:avLst/>
          </a:prstGeom>
        </p:spPr>
        <p:txBody>
          <a:bodyPr vert="horz" lIns="91440" tIns="45720" rIns="91440" bIns="45720" rtlCol="0">
            <a:normAutofit fontScale="92500" lnSpcReduction="10000"/>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a:p>
            <a:r>
              <a:rPr lang="en-US" sz="1200" baseline="75000" dirty="0"/>
              <a:t>®</a:t>
            </a:r>
            <a:endParaRPr lang="en-US" dirty="0"/>
          </a:p>
        </p:txBody>
      </p:sp>
    </p:spTree>
    <p:extLst>
      <p:ext uri="{BB962C8B-B14F-4D97-AF65-F5344CB8AC3E}">
        <p14:creationId xmlns:p14="http://schemas.microsoft.com/office/powerpoint/2010/main" val="2863367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81534" y="2174444"/>
            <a:ext cx="7422666" cy="2508831"/>
          </a:xfrm>
        </p:spPr>
        <p:txBody>
          <a:bodyPr>
            <a:normAutofit/>
          </a:bodyPr>
          <a:lstStyle/>
          <a:p>
            <a:r>
              <a:rPr lang="en-US" sz="1800" dirty="0"/>
              <a:t>Available on all products, any face amount, ages 20-85</a:t>
            </a:r>
          </a:p>
          <a:p>
            <a:r>
              <a:rPr lang="en-US" sz="1800" dirty="0"/>
              <a:t>Excluded: Non-medical ratings, diabetes, BNP, MAQ, CVA, CAD, atherosclerotic disease, lifestyle (drugs, alcohol)</a:t>
            </a:r>
          </a:p>
          <a:p>
            <a:r>
              <a:rPr lang="en-US" sz="1800" dirty="0"/>
              <a:t>Can be used on ratings if flat extra is $5/k or less*</a:t>
            </a:r>
          </a:p>
          <a:p>
            <a:r>
              <a:rPr lang="en-US" sz="1800" dirty="0"/>
              <a:t>Utilized when we have a knock-out (build, blood pressure/lipids) for a Preferred class to improve</a:t>
            </a:r>
          </a:p>
        </p:txBody>
      </p:sp>
      <p:sp>
        <p:nvSpPr>
          <p:cNvPr id="7" name="Text Placeholder 6"/>
          <p:cNvSpPr>
            <a:spLocks noGrp="1"/>
          </p:cNvSpPr>
          <p:nvPr>
            <p:ph type="body" sz="quarter" idx="11"/>
          </p:nvPr>
        </p:nvSpPr>
        <p:spPr/>
        <p:txBody>
          <a:bodyPr/>
          <a:lstStyle/>
          <a:p>
            <a:r>
              <a:rPr lang="en-US" dirty="0"/>
              <a:t>Traditional Underwriting</a:t>
            </a:r>
          </a:p>
        </p:txBody>
      </p:sp>
      <p:sp>
        <p:nvSpPr>
          <p:cNvPr id="5" name="Title 4"/>
          <p:cNvSpPr>
            <a:spLocks noGrp="1"/>
          </p:cNvSpPr>
          <p:nvPr>
            <p:ph type="title"/>
          </p:nvPr>
        </p:nvSpPr>
        <p:spPr/>
        <p:txBody>
          <a:bodyPr>
            <a:normAutofit/>
          </a:bodyPr>
          <a:lstStyle/>
          <a:p>
            <a:r>
              <a:rPr lang="en-US" dirty="0"/>
              <a:t>Healthy Life Style Credits (HLCs)</a:t>
            </a:r>
          </a:p>
        </p:txBody>
      </p:sp>
    </p:spTree>
    <p:extLst>
      <p:ext uri="{BB962C8B-B14F-4D97-AF65-F5344CB8AC3E}">
        <p14:creationId xmlns:p14="http://schemas.microsoft.com/office/powerpoint/2010/main" val="353889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a:t>Up to $5M face amount</a:t>
            </a:r>
          </a:p>
          <a:p>
            <a:r>
              <a:rPr lang="en-US" sz="1800" dirty="0"/>
              <a:t>Max age 70</a:t>
            </a:r>
          </a:p>
          <a:p>
            <a:r>
              <a:rPr lang="en-US" sz="1800" dirty="0"/>
              <a:t>Up to Table 3 or Flat Extra $7.50/$1,000</a:t>
            </a:r>
          </a:p>
          <a:p>
            <a:r>
              <a:rPr lang="en-US" sz="1800" dirty="0"/>
              <a:t>Permanent products only – Both lives on SUL</a:t>
            </a:r>
          </a:p>
          <a:p>
            <a:r>
              <a:rPr lang="en-US" sz="1800" dirty="0"/>
              <a:t>Medical ratings only</a:t>
            </a:r>
          </a:p>
        </p:txBody>
      </p:sp>
      <p:sp>
        <p:nvSpPr>
          <p:cNvPr id="3" name="Text Placeholder 2"/>
          <p:cNvSpPr>
            <a:spLocks noGrp="1"/>
          </p:cNvSpPr>
          <p:nvPr>
            <p:ph type="body" sz="quarter" idx="11"/>
          </p:nvPr>
        </p:nvSpPr>
        <p:spPr/>
        <p:txBody>
          <a:bodyPr>
            <a:normAutofit/>
          </a:bodyPr>
          <a:lstStyle/>
          <a:p>
            <a:r>
              <a:rPr lang="en-US" dirty="0"/>
              <a:t>Traditional Underwriting – Table Shave</a:t>
            </a:r>
          </a:p>
          <a:p>
            <a:endParaRPr lang="en-US" dirty="0"/>
          </a:p>
        </p:txBody>
      </p:sp>
      <p:sp>
        <p:nvSpPr>
          <p:cNvPr id="4" name="Title 3"/>
          <p:cNvSpPr>
            <a:spLocks noGrp="1"/>
          </p:cNvSpPr>
          <p:nvPr>
            <p:ph type="title"/>
          </p:nvPr>
        </p:nvSpPr>
        <p:spPr/>
        <p:txBody>
          <a:bodyPr>
            <a:normAutofit/>
          </a:bodyPr>
          <a:lstStyle/>
          <a:p>
            <a:r>
              <a:rPr lang="en-US" dirty="0"/>
              <a:t>Automatic Standard Approval Program</a:t>
            </a:r>
          </a:p>
        </p:txBody>
      </p:sp>
    </p:spTree>
    <p:extLst>
      <p:ext uri="{BB962C8B-B14F-4D97-AF65-F5344CB8AC3E}">
        <p14:creationId xmlns:p14="http://schemas.microsoft.com/office/powerpoint/2010/main" val="3789285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a:t>Minimum # of lives: Simplified Issue – 5 / Guaranteed Issue – 10</a:t>
            </a:r>
          </a:p>
          <a:p>
            <a:r>
              <a:rPr lang="en-US" sz="1800" dirty="0"/>
              <a:t>Ages 18-70; Average age &lt;55</a:t>
            </a:r>
          </a:p>
          <a:p>
            <a:r>
              <a:rPr lang="en-US" sz="1800" dirty="0"/>
              <a:t>Income &gt; $75k W-2 compensation</a:t>
            </a:r>
          </a:p>
          <a:p>
            <a:r>
              <a:rPr lang="en-US" sz="1800" dirty="0"/>
              <a:t>Multiplier approach: 10 lives X $25k = $250k max face</a:t>
            </a:r>
          </a:p>
          <a:p>
            <a:r>
              <a:rPr lang="en-US" sz="1800" dirty="0"/>
              <a:t>Minimum face: $100k / Maximum face: $5M</a:t>
            </a:r>
          </a:p>
          <a:p>
            <a:r>
              <a:rPr lang="en-US" sz="1800" dirty="0"/>
              <a:t>Permanent products only</a:t>
            </a:r>
          </a:p>
          <a:p>
            <a:r>
              <a:rPr lang="en-US" sz="1800" dirty="0"/>
              <a:t>Mix and match products and concepts</a:t>
            </a:r>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a:t>Multi-Life Underwriting Programs</a:t>
            </a:r>
          </a:p>
        </p:txBody>
      </p:sp>
    </p:spTree>
    <p:extLst>
      <p:ext uri="{BB962C8B-B14F-4D97-AF65-F5344CB8AC3E}">
        <p14:creationId xmlns:p14="http://schemas.microsoft.com/office/powerpoint/2010/main" val="332040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176" y="2108143"/>
            <a:ext cx="5067300" cy="3342826"/>
          </a:xfrm>
        </p:spPr>
        <p:txBody>
          <a:bodyPr>
            <a:noAutofit/>
          </a:bodyPr>
          <a:lstStyle/>
          <a:p>
            <a:r>
              <a:rPr lang="en-US" sz="1400" dirty="0"/>
              <a:t>Top Industries in 2016</a:t>
            </a:r>
          </a:p>
          <a:p>
            <a:r>
              <a:rPr lang="en-US" sz="1400" dirty="0"/>
              <a:t>Ideal Prospects:</a:t>
            </a:r>
          </a:p>
          <a:p>
            <a:pPr lvl="1"/>
            <a:r>
              <a:rPr lang="en-US" sz="1400" dirty="0"/>
              <a:t>Established Businesses</a:t>
            </a:r>
          </a:p>
          <a:p>
            <a:pPr lvl="1"/>
            <a:r>
              <a:rPr lang="en-US" sz="1400" dirty="0"/>
              <a:t>$1MM – $10MM Annual Revenue</a:t>
            </a:r>
          </a:p>
          <a:p>
            <a:pPr lvl="1"/>
            <a:r>
              <a:rPr lang="en-US" sz="1400" dirty="0"/>
              <a:t>1 – 30 Employees</a:t>
            </a:r>
          </a:p>
          <a:p>
            <a:pPr lvl="1"/>
            <a:r>
              <a:rPr lang="en-US" sz="1400" dirty="0"/>
              <a:t>Professional, Scientific, Technical Services</a:t>
            </a:r>
          </a:p>
          <a:p>
            <a:pPr lvl="1"/>
            <a:r>
              <a:rPr lang="en-US" sz="1400" dirty="0"/>
              <a:t>Manufacturing &amp; Construction</a:t>
            </a:r>
          </a:p>
          <a:p>
            <a:r>
              <a:rPr lang="en-US" sz="1400" b="1" dirty="0"/>
              <a:t>Most prevalent entity type is Corporation (S or C)</a:t>
            </a:r>
          </a:p>
          <a:p>
            <a:pPr lvl="1"/>
            <a:r>
              <a:rPr lang="en-US" sz="1400" dirty="0"/>
              <a:t>Over 40% of plans are sold to companies with more than 25 years in business</a:t>
            </a:r>
          </a:p>
          <a:p>
            <a:pPr lvl="1"/>
            <a:r>
              <a:rPr lang="en-US" sz="1400" dirty="0"/>
              <a:t>67% of BOES clients have less than 30 employees</a:t>
            </a:r>
          </a:p>
          <a:p>
            <a:pPr lvl="0"/>
            <a:r>
              <a:rPr lang="en-US" sz="1400" dirty="0"/>
              <a:t>Supporting Documents</a:t>
            </a:r>
          </a:p>
          <a:p>
            <a:pPr lvl="1"/>
            <a:r>
              <a:rPr lang="en-US" sz="1400" dirty="0"/>
              <a:t>BOES Customer Profiles</a:t>
            </a:r>
          </a:p>
          <a:p>
            <a:pPr lvl="1"/>
            <a:r>
              <a:rPr lang="en-US" sz="1400" dirty="0"/>
              <a:t>Generate Sales with Buy/Sell Reviews</a:t>
            </a:r>
          </a:p>
        </p:txBody>
      </p:sp>
      <p:sp>
        <p:nvSpPr>
          <p:cNvPr id="2" name="Title 1"/>
          <p:cNvSpPr>
            <a:spLocks noGrp="1"/>
          </p:cNvSpPr>
          <p:nvPr>
            <p:ph type="title"/>
          </p:nvPr>
        </p:nvSpPr>
        <p:spPr>
          <a:xfrm>
            <a:off x="781534" y="1319983"/>
            <a:ext cx="6470650" cy="497587"/>
          </a:xfrm>
        </p:spPr>
        <p:txBody>
          <a:bodyPr/>
          <a:lstStyle/>
          <a:p>
            <a:r>
              <a:rPr lang="en-US" dirty="0">
                <a:latin typeface="FS Elliot Pro"/>
                <a:cs typeface="FS Elliot Pro"/>
              </a:rPr>
              <a:t>Ideal Prospects</a:t>
            </a:r>
          </a:p>
        </p:txBody>
      </p:sp>
      <p:sp>
        <p:nvSpPr>
          <p:cNvPr id="4" name="Text Placeholder 3"/>
          <p:cNvSpPr>
            <a:spLocks noGrp="1"/>
          </p:cNvSpPr>
          <p:nvPr>
            <p:ph type="body" sz="quarter" idx="11"/>
          </p:nvPr>
        </p:nvSpPr>
        <p:spPr>
          <a:xfrm>
            <a:off x="781534" y="495759"/>
            <a:ext cx="4120666" cy="176917"/>
          </a:xfrm>
          <a:prstGeom prst="rect">
            <a:avLst/>
          </a:prstGeom>
        </p:spPr>
        <p:txBody>
          <a:bodyPr>
            <a:noAutofit/>
          </a:bodyPr>
          <a:lstStyle/>
          <a:p>
            <a:r>
              <a:rPr lang="en-US" dirty="0"/>
              <a:t>BOES Profile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18" y="2108142"/>
            <a:ext cx="1972606" cy="25492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875" y="3186874"/>
            <a:ext cx="2355096" cy="1850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71094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1534" y="2029302"/>
            <a:ext cx="7422666" cy="4057733"/>
          </a:xfrm>
        </p:spPr>
        <p:txBody>
          <a:bodyPr/>
          <a:lstStyle/>
          <a:p>
            <a:r>
              <a:rPr lang="en-US" sz="1800" dirty="0"/>
              <a:t>Ages 18 – 60 </a:t>
            </a:r>
          </a:p>
          <a:p>
            <a:r>
              <a:rPr lang="en-US" sz="1800" dirty="0"/>
              <a:t>Maximum Face Amount: $1,000,000</a:t>
            </a:r>
          </a:p>
          <a:p>
            <a:r>
              <a:rPr lang="en-US" sz="1800" dirty="0"/>
              <a:t>All Products: Term, UL, IUL, VUL &amp; SUL</a:t>
            </a:r>
          </a:p>
          <a:p>
            <a:r>
              <a:rPr lang="en-US" sz="1800" dirty="0"/>
              <a:t>Preferred/Super Preferred</a:t>
            </a:r>
          </a:p>
          <a:p>
            <a:endParaRPr lang="en-US" sz="1800" dirty="0"/>
          </a:p>
          <a:p>
            <a:r>
              <a:rPr lang="en-US" sz="1800" dirty="0"/>
              <a:t>Predictive Analytics</a:t>
            </a:r>
          </a:p>
          <a:p>
            <a:r>
              <a:rPr lang="en-US" sz="1800" dirty="0"/>
              <a:t>TeleApp, MVR, MIB &amp; Rx Check</a:t>
            </a:r>
          </a:p>
          <a:p>
            <a:r>
              <a:rPr lang="en-US" sz="1800" dirty="0"/>
              <a:t>Offers within 48 hours</a:t>
            </a:r>
          </a:p>
          <a:p>
            <a:r>
              <a:rPr lang="en-US" sz="1800" dirty="0"/>
              <a:t>10 days from app to issue</a:t>
            </a:r>
          </a:p>
          <a:p>
            <a:r>
              <a:rPr lang="en-US" sz="1800" dirty="0"/>
              <a:t>Fully commissionable </a:t>
            </a:r>
          </a:p>
          <a:p>
            <a:endParaRPr lang="en-US" dirty="0"/>
          </a:p>
        </p:txBody>
      </p:sp>
      <p:sp>
        <p:nvSpPr>
          <p:cNvPr id="4" name="Title 3"/>
          <p:cNvSpPr>
            <a:spLocks noGrp="1"/>
          </p:cNvSpPr>
          <p:nvPr>
            <p:ph type="title"/>
          </p:nvPr>
        </p:nvSpPr>
        <p:spPr/>
        <p:txBody>
          <a:bodyPr/>
          <a:lstStyle/>
          <a:p>
            <a:r>
              <a:rPr lang="en-US" dirty="0"/>
              <a:t>Accelerated Underwriting</a:t>
            </a:r>
          </a:p>
        </p:txBody>
      </p:sp>
      <p:pic>
        <p:nvPicPr>
          <p:cNvPr id="5" name="Picture 4"/>
          <p:cNvPicPr>
            <a:picLocks noChangeAspect="1"/>
          </p:cNvPicPr>
          <p:nvPr/>
        </p:nvPicPr>
        <p:blipFill>
          <a:blip r:embed="rId2"/>
          <a:stretch>
            <a:fillRect/>
          </a:stretch>
        </p:blipFill>
        <p:spPr>
          <a:xfrm>
            <a:off x="5258080" y="1608882"/>
            <a:ext cx="3422933" cy="4292060"/>
          </a:xfrm>
          <a:prstGeom prst="rect">
            <a:avLst/>
          </a:prstGeom>
          <a:effectLst>
            <a:softEdge rad="12700"/>
          </a:effectLst>
        </p:spPr>
      </p:pic>
      <p:sp>
        <p:nvSpPr>
          <p:cNvPr id="7" name="Rectangle 6"/>
          <p:cNvSpPr/>
          <p:nvPr/>
        </p:nvSpPr>
        <p:spPr>
          <a:xfrm>
            <a:off x="5258080" y="1608885"/>
            <a:ext cx="3295611" cy="4292057"/>
          </a:xfrm>
          <a:prstGeom prst="rect">
            <a:avLst/>
          </a:prstGeom>
          <a:noFill/>
          <a:ln>
            <a:solidFill>
              <a:srgbClr val="8C8D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971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9052" y="1517184"/>
            <a:ext cx="5735536" cy="1416157"/>
          </a:xfrm>
        </p:spPr>
        <p:txBody>
          <a:bodyPr/>
          <a:lstStyle/>
          <a:p>
            <a:r>
              <a:rPr lang="en-US" dirty="0"/>
              <a:t>Case Study</a:t>
            </a:r>
            <a:endParaRPr lang="en-US" dirty="0">
              <a:latin typeface="FS Elliot Pro"/>
              <a:cs typeface="FS Elliot Pro"/>
            </a:endParaRPr>
          </a:p>
        </p:txBody>
      </p:sp>
      <p:sp>
        <p:nvSpPr>
          <p:cNvPr id="7" name="Text Placeholder 6"/>
          <p:cNvSpPr>
            <a:spLocks noGrp="1"/>
          </p:cNvSpPr>
          <p:nvPr>
            <p:ph type="body" sz="quarter" idx="11"/>
          </p:nvPr>
        </p:nvSpPr>
        <p:spPr>
          <a:xfrm>
            <a:off x="763132" y="2933341"/>
            <a:ext cx="6067974" cy="711200"/>
          </a:xfrm>
        </p:spPr>
        <p:txBody>
          <a:bodyPr/>
          <a:lstStyle/>
          <a:p>
            <a:r>
              <a:rPr lang="en-US" dirty="0"/>
              <a:t>Informal Business Valuation Case Study</a:t>
            </a:r>
            <a:endParaRPr lang="en-US" dirty="0">
              <a:latin typeface="FS Elliot Pro"/>
              <a:cs typeface="FS Elliot Pro"/>
            </a:endParaRPr>
          </a:p>
          <a:p>
            <a:endParaRPr lang="en-US" dirty="0">
              <a:latin typeface="FS Elliot Pro"/>
              <a:cs typeface="FS Elliot Pro"/>
            </a:endParaRPr>
          </a:p>
        </p:txBody>
      </p:sp>
    </p:spTree>
    <p:extLst>
      <p:ext uri="{BB962C8B-B14F-4D97-AF65-F5344CB8AC3E}">
        <p14:creationId xmlns:p14="http://schemas.microsoft.com/office/powerpoint/2010/main" val="2555913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buClr>
                <a:srgbClr val="787878"/>
              </a:buClr>
            </a:pPr>
            <a:r>
              <a:rPr lang="en-US" sz="1800" dirty="0">
                <a:solidFill>
                  <a:srgbClr val="8C8D8E"/>
                </a:solidFill>
              </a:rPr>
              <a:t>Construction management firm specializing in commercial building</a:t>
            </a:r>
          </a:p>
          <a:p>
            <a:pPr lvl="0">
              <a:buClr>
                <a:srgbClr val="787878"/>
              </a:buClr>
            </a:pPr>
            <a:r>
              <a:rPr lang="en-US" sz="1800" dirty="0"/>
              <a:t>12 years in business</a:t>
            </a:r>
          </a:p>
          <a:p>
            <a:pPr lvl="0">
              <a:buClr>
                <a:srgbClr val="787878"/>
              </a:buClr>
            </a:pPr>
            <a:r>
              <a:rPr lang="en-US" sz="1800" dirty="0"/>
              <a:t>Husband &amp; wife</a:t>
            </a:r>
            <a:r>
              <a:rPr lang="en-US" sz="1800" dirty="0">
                <a:solidFill>
                  <a:srgbClr val="8C8D8E"/>
                </a:solidFill>
              </a:rPr>
              <a:t> owners</a:t>
            </a:r>
          </a:p>
          <a:p>
            <a:pPr lvl="0">
              <a:buClr>
                <a:srgbClr val="787878"/>
              </a:buClr>
            </a:pPr>
            <a:r>
              <a:rPr lang="en-US" sz="1800" dirty="0"/>
              <a:t>35 employees</a:t>
            </a:r>
          </a:p>
          <a:p>
            <a:pPr lvl="0">
              <a:buClr>
                <a:srgbClr val="787878"/>
              </a:buClr>
            </a:pPr>
            <a:r>
              <a:rPr lang="en-US" sz="1800" dirty="0">
                <a:solidFill>
                  <a:srgbClr val="8C8D8E"/>
                </a:solidFill>
              </a:rPr>
              <a:t>S- Corporation</a:t>
            </a:r>
          </a:p>
        </p:txBody>
      </p:sp>
      <p:sp>
        <p:nvSpPr>
          <p:cNvPr id="4" name="Text Placeholder 3"/>
          <p:cNvSpPr>
            <a:spLocks noGrp="1"/>
          </p:cNvSpPr>
          <p:nvPr>
            <p:ph type="body" sz="quarter" idx="11"/>
          </p:nvPr>
        </p:nvSpPr>
        <p:spPr>
          <a:prstGeom prst="rect">
            <a:avLst/>
          </a:prstGeom>
        </p:spPr>
        <p:txBody>
          <a:bodyPr>
            <a:normAutofit/>
          </a:bodyPr>
          <a:lstStyle/>
          <a:p>
            <a:r>
              <a:rPr lang="en-US" dirty="0"/>
              <a:t>Business Planning Services: Case Study</a:t>
            </a:r>
          </a:p>
        </p:txBody>
      </p:sp>
      <p:sp>
        <p:nvSpPr>
          <p:cNvPr id="2" name="Title 1"/>
          <p:cNvSpPr>
            <a:spLocks noGrp="1"/>
          </p:cNvSpPr>
          <p:nvPr>
            <p:ph type="title"/>
          </p:nvPr>
        </p:nvSpPr>
        <p:spPr/>
        <p:txBody>
          <a:bodyPr/>
          <a:lstStyle/>
          <a:p>
            <a:r>
              <a:rPr lang="en-US" dirty="0">
                <a:solidFill>
                  <a:srgbClr val="0091DA"/>
                </a:solidFill>
                <a:latin typeface="FS Elliot Pro"/>
                <a:cs typeface="FS Elliot Pro"/>
              </a:rPr>
              <a:t>Facts about the business</a:t>
            </a:r>
          </a:p>
        </p:txBody>
      </p:sp>
      <p:sp>
        <p:nvSpPr>
          <p:cNvPr id="5" name="TextBox 4"/>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766031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Business Continuation – What happens if either spouse dies?</a:t>
            </a:r>
          </a:p>
          <a:p>
            <a:r>
              <a:rPr lang="en-US" sz="1800" dirty="0"/>
              <a:t>Risk of losing the Women Owned Business status</a:t>
            </a:r>
          </a:p>
          <a:p>
            <a:r>
              <a:rPr lang="en-US" sz="1800" dirty="0"/>
              <a:t>Loss of key employee’s financial impact on the firm</a:t>
            </a:r>
          </a:p>
          <a:p>
            <a:pPr marL="0" indent="0">
              <a:buNone/>
            </a:pPr>
            <a:endParaRPr lang="en-US" dirty="0"/>
          </a:p>
        </p:txBody>
      </p:sp>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a:t>Key Issues	</a:t>
            </a:r>
          </a:p>
        </p:txBody>
      </p:sp>
    </p:spTree>
    <p:extLst>
      <p:ext uri="{BB962C8B-B14F-4D97-AF65-F5344CB8AC3E}">
        <p14:creationId xmlns:p14="http://schemas.microsoft.com/office/powerpoint/2010/main" val="4036078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dirty="0"/>
              <a:t>Business Planning Services: Case Study </a:t>
            </a:r>
          </a:p>
        </p:txBody>
      </p:sp>
      <p:sp>
        <p:nvSpPr>
          <p:cNvPr id="4" name="Title 3"/>
          <p:cNvSpPr>
            <a:spLocks noGrp="1"/>
          </p:cNvSpPr>
          <p:nvPr>
            <p:ph type="title"/>
          </p:nvPr>
        </p:nvSpPr>
        <p:spPr/>
        <p:txBody>
          <a:bodyPr/>
          <a:lstStyle/>
          <a:p>
            <a:r>
              <a:rPr lang="en-US" dirty="0"/>
              <a:t>How was the client approached?</a:t>
            </a:r>
          </a:p>
        </p:txBody>
      </p:sp>
      <p:pic>
        <p:nvPicPr>
          <p:cNvPr id="8" name="Picture 7"/>
          <p:cNvPicPr>
            <a:picLocks noChangeAspect="1"/>
          </p:cNvPicPr>
          <p:nvPr/>
        </p:nvPicPr>
        <p:blipFill>
          <a:blip r:embed="rId3"/>
          <a:stretch>
            <a:fillRect/>
          </a:stretch>
        </p:blipFill>
        <p:spPr>
          <a:xfrm>
            <a:off x="4378079" y="2196077"/>
            <a:ext cx="3121733" cy="4014602"/>
          </a:xfrm>
          <a:prstGeom prst="rect">
            <a:avLst/>
          </a:prstGeom>
          <a:effectLst>
            <a:softEdge rad="0"/>
          </a:effectLst>
        </p:spPr>
      </p:pic>
      <p:sp>
        <p:nvSpPr>
          <p:cNvPr id="9" name="Rectangle 8"/>
          <p:cNvSpPr/>
          <p:nvPr/>
        </p:nvSpPr>
        <p:spPr>
          <a:xfrm>
            <a:off x="4378079" y="2196077"/>
            <a:ext cx="3121733" cy="4014602"/>
          </a:xfrm>
          <a:prstGeom prst="rect">
            <a:avLst/>
          </a:prstGeom>
          <a:noFill/>
          <a:ln>
            <a:solidFill>
              <a:srgbClr val="8C8D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pic>
        <p:nvPicPr>
          <p:cNvPr id="10" name="Picture 9"/>
          <p:cNvPicPr>
            <a:picLocks noChangeAspect="1"/>
          </p:cNvPicPr>
          <p:nvPr/>
        </p:nvPicPr>
        <p:blipFill>
          <a:blip r:embed="rId4"/>
          <a:stretch>
            <a:fillRect/>
          </a:stretch>
        </p:blipFill>
        <p:spPr>
          <a:xfrm>
            <a:off x="628627" y="2196077"/>
            <a:ext cx="3202594" cy="4062499"/>
          </a:xfrm>
          <a:prstGeom prst="rect">
            <a:avLst/>
          </a:prstGeom>
          <a:effectLst>
            <a:outerShdw blurRad="50800" dist="38100" dir="2700000" algn="tl" rotWithShape="0">
              <a:prstClr val="black">
                <a:alpha val="40000"/>
              </a:prstClr>
            </a:outerShdw>
          </a:effectLst>
        </p:spPr>
      </p:pic>
      <p:sp>
        <p:nvSpPr>
          <p:cNvPr id="11" name="Rectangle 10"/>
          <p:cNvSpPr/>
          <p:nvPr/>
        </p:nvSpPr>
        <p:spPr>
          <a:xfrm>
            <a:off x="659757" y="2196077"/>
            <a:ext cx="3171464" cy="4062499"/>
          </a:xfrm>
          <a:prstGeom prst="rect">
            <a:avLst/>
          </a:prstGeom>
          <a:no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387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normAutofit/>
          </a:bodyPr>
          <a:lstStyle/>
          <a:p>
            <a:r>
              <a:rPr lang="en-US" dirty="0"/>
              <a:t>Business Planning Services: Case Study</a:t>
            </a:r>
          </a:p>
          <a:p>
            <a:endParaRPr lang="en-US" dirty="0"/>
          </a:p>
        </p:txBody>
      </p:sp>
      <p:sp>
        <p:nvSpPr>
          <p:cNvPr id="5" name="Title 4"/>
          <p:cNvSpPr>
            <a:spLocks noGrp="1"/>
          </p:cNvSpPr>
          <p:nvPr>
            <p:ph type="title"/>
          </p:nvPr>
        </p:nvSpPr>
        <p:spPr/>
        <p:txBody>
          <a:bodyPr/>
          <a:lstStyle/>
          <a:p>
            <a:r>
              <a:rPr lang="en-US" dirty="0"/>
              <a:t>Business Financials Overview</a:t>
            </a:r>
          </a:p>
        </p:txBody>
      </p:sp>
      <p:sp>
        <p:nvSpPr>
          <p:cNvPr id="6" name="TextBox 5"/>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pic>
        <p:nvPicPr>
          <p:cNvPr id="2" name="Picture 1"/>
          <p:cNvPicPr>
            <a:picLocks noChangeAspect="1"/>
          </p:cNvPicPr>
          <p:nvPr/>
        </p:nvPicPr>
        <p:blipFill>
          <a:blip r:embed="rId2"/>
          <a:stretch>
            <a:fillRect/>
          </a:stretch>
        </p:blipFill>
        <p:spPr>
          <a:xfrm>
            <a:off x="137023" y="2659478"/>
            <a:ext cx="8841781" cy="2866624"/>
          </a:xfrm>
          <a:prstGeom prst="rect">
            <a:avLst/>
          </a:prstGeom>
        </p:spPr>
      </p:pic>
    </p:spTree>
    <p:extLst>
      <p:ext uri="{BB962C8B-B14F-4D97-AF65-F5344CB8AC3E}">
        <p14:creationId xmlns:p14="http://schemas.microsoft.com/office/powerpoint/2010/main" val="3419029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3895" y="1603400"/>
            <a:ext cx="7814102" cy="4686802"/>
          </a:xfrm>
          <a:prstGeom prst="rect">
            <a:avLst/>
          </a:prstGeom>
        </p:spPr>
      </p:pic>
      <p:sp>
        <p:nvSpPr>
          <p:cNvPr id="3" name="Text Placeholder 2"/>
          <p:cNvSpPr>
            <a:spLocks noGrp="1"/>
          </p:cNvSpPr>
          <p:nvPr>
            <p:ph type="body" sz="quarter" idx="11"/>
          </p:nvPr>
        </p:nvSpPr>
        <p:spPr/>
        <p:txBody>
          <a:bodyPr>
            <a:normAutofit/>
          </a:bodyPr>
          <a:lstStyle/>
          <a:p>
            <a:r>
              <a:rPr lang="en-US" dirty="0"/>
              <a:t>Business Planning Services: Case Study</a:t>
            </a:r>
          </a:p>
        </p:txBody>
      </p:sp>
      <p:sp>
        <p:nvSpPr>
          <p:cNvPr id="4" name="Title 3"/>
          <p:cNvSpPr>
            <a:spLocks noGrp="1"/>
          </p:cNvSpPr>
          <p:nvPr>
            <p:ph type="title"/>
          </p:nvPr>
        </p:nvSpPr>
        <p:spPr>
          <a:xfrm>
            <a:off x="781534" y="1090031"/>
            <a:ext cx="6470650" cy="663449"/>
          </a:xfrm>
        </p:spPr>
        <p:txBody>
          <a:bodyPr/>
          <a:lstStyle/>
          <a:p>
            <a:r>
              <a:rPr lang="en-US" dirty="0"/>
              <a:t>Valuation Results</a:t>
            </a:r>
          </a:p>
        </p:txBody>
      </p:sp>
      <p:sp>
        <p:nvSpPr>
          <p:cNvPr id="6" name="Oval 5"/>
          <p:cNvSpPr/>
          <p:nvPr/>
        </p:nvSpPr>
        <p:spPr>
          <a:xfrm>
            <a:off x="6366970" y="1858955"/>
            <a:ext cx="1182670" cy="815788"/>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1371461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6706" y="1878375"/>
            <a:ext cx="8643000" cy="4429153"/>
          </a:xfrm>
          <a:prstGeom prst="rect">
            <a:avLst/>
          </a:prstGeom>
        </p:spPr>
      </p:pic>
      <p:sp>
        <p:nvSpPr>
          <p:cNvPr id="3" name="Text Placeholder 2"/>
          <p:cNvSpPr>
            <a:spLocks noGrp="1"/>
          </p:cNvSpPr>
          <p:nvPr>
            <p:ph type="body" sz="quarter" idx="11"/>
          </p:nvPr>
        </p:nvSpPr>
        <p:spPr/>
        <p:txBody>
          <a:bodyPr>
            <a:normAutofit/>
          </a:bodyPr>
          <a:lstStyle/>
          <a:p>
            <a:r>
              <a:rPr lang="en-US" dirty="0"/>
              <a:t>Business Planning Services: Case Study</a:t>
            </a:r>
          </a:p>
        </p:txBody>
      </p:sp>
      <p:sp>
        <p:nvSpPr>
          <p:cNvPr id="4" name="Title 3"/>
          <p:cNvSpPr>
            <a:spLocks noGrp="1"/>
          </p:cNvSpPr>
          <p:nvPr>
            <p:ph type="title"/>
          </p:nvPr>
        </p:nvSpPr>
        <p:spPr>
          <a:xfrm>
            <a:off x="781534" y="1350873"/>
            <a:ext cx="6470650" cy="663449"/>
          </a:xfrm>
        </p:spPr>
        <p:txBody>
          <a:bodyPr/>
          <a:lstStyle/>
          <a:p>
            <a:r>
              <a:rPr lang="en-US" dirty="0"/>
              <a:t>Planning Opportunity #1: The Buy-Sell </a:t>
            </a:r>
          </a:p>
        </p:txBody>
      </p:sp>
      <p:sp>
        <p:nvSpPr>
          <p:cNvPr id="10" name="Oval 9"/>
          <p:cNvSpPr/>
          <p:nvPr/>
        </p:nvSpPr>
        <p:spPr>
          <a:xfrm>
            <a:off x="3480245" y="4566922"/>
            <a:ext cx="1853732" cy="1389529"/>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262867" y="6638485"/>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3943929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631597" y="2095007"/>
            <a:ext cx="3382853" cy="4135463"/>
          </a:xfrm>
          <a:prstGeom prst="rect">
            <a:avLst/>
          </a:prstGeom>
        </p:spPr>
      </p:pic>
      <p:sp>
        <p:nvSpPr>
          <p:cNvPr id="3" name="Text Placeholder 2"/>
          <p:cNvSpPr>
            <a:spLocks noGrp="1"/>
          </p:cNvSpPr>
          <p:nvPr>
            <p:ph type="body" sz="quarter" idx="11"/>
          </p:nvPr>
        </p:nvSpPr>
        <p:spPr/>
        <p:txBody>
          <a:bodyPr>
            <a:normAutofit/>
          </a:bodyPr>
          <a:lstStyle/>
          <a:p>
            <a:r>
              <a:rPr lang="en-US" dirty="0"/>
              <a:t>Business Planning Services: Case Study</a:t>
            </a:r>
          </a:p>
          <a:p>
            <a:endParaRPr lang="en-US" dirty="0"/>
          </a:p>
        </p:txBody>
      </p:sp>
      <p:sp>
        <p:nvSpPr>
          <p:cNvPr id="4" name="Title 3"/>
          <p:cNvSpPr>
            <a:spLocks noGrp="1"/>
          </p:cNvSpPr>
          <p:nvPr>
            <p:ph type="title"/>
          </p:nvPr>
        </p:nvSpPr>
        <p:spPr/>
        <p:txBody>
          <a:bodyPr/>
          <a:lstStyle/>
          <a:p>
            <a:r>
              <a:rPr lang="en-US" dirty="0"/>
              <a:t>Planning Opportunity #1: The Buy-Sell</a:t>
            </a:r>
          </a:p>
        </p:txBody>
      </p:sp>
      <p:sp>
        <p:nvSpPr>
          <p:cNvPr id="8" name="Rectangle 7"/>
          <p:cNvSpPr/>
          <p:nvPr/>
        </p:nvSpPr>
        <p:spPr>
          <a:xfrm>
            <a:off x="4640373" y="2095007"/>
            <a:ext cx="3307976" cy="4135463"/>
          </a:xfrm>
          <a:prstGeom prst="rect">
            <a:avLst/>
          </a:prstGeom>
          <a:noFill/>
          <a:ln w="12700">
            <a:solidFill>
              <a:srgbClr val="4D4E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781535" y="2095007"/>
            <a:ext cx="3215282" cy="4135463"/>
          </a:xfrm>
          <a:prstGeom prst="rect">
            <a:avLst/>
          </a:prstGeom>
        </p:spPr>
      </p:pic>
      <p:cxnSp>
        <p:nvCxnSpPr>
          <p:cNvPr id="10" name="Straight Connector 9"/>
          <p:cNvCxnSpPr/>
          <p:nvPr/>
        </p:nvCxnSpPr>
        <p:spPr>
          <a:xfrm>
            <a:off x="781534" y="6249236"/>
            <a:ext cx="3215283"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0276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1534" y="2029302"/>
            <a:ext cx="7422666" cy="1209657"/>
          </a:xfrm>
        </p:spPr>
        <p:txBody>
          <a:bodyPr>
            <a:normAutofit/>
          </a:bodyPr>
          <a:lstStyle/>
          <a:p>
            <a:r>
              <a:rPr lang="en-US" sz="2400" dirty="0"/>
              <a:t>Limited to buy-sell funding equal to ownership</a:t>
            </a:r>
          </a:p>
          <a:p>
            <a:r>
              <a:rPr lang="en-US" sz="2400" dirty="0"/>
              <a:t>Stacking key person coverage fulfills obligation</a:t>
            </a:r>
          </a:p>
          <a:p>
            <a:endParaRPr lang="en-US" sz="2400" dirty="0"/>
          </a:p>
        </p:txBody>
      </p:sp>
      <p:sp>
        <p:nvSpPr>
          <p:cNvPr id="7" name="Text Placeholder 2"/>
          <p:cNvSpPr>
            <a:spLocks noGrp="1"/>
          </p:cNvSpPr>
          <p:nvPr>
            <p:ph type="body" sz="quarter" idx="11"/>
          </p:nvPr>
        </p:nvSpPr>
        <p:spPr/>
        <p:txBody>
          <a:bodyPr>
            <a:normAutofit/>
          </a:bodyPr>
          <a:lstStyle/>
          <a:p>
            <a:r>
              <a:rPr lang="en-US" dirty="0"/>
              <a:t>Business Planning Services: Case Study</a:t>
            </a:r>
          </a:p>
        </p:txBody>
      </p:sp>
      <p:sp>
        <p:nvSpPr>
          <p:cNvPr id="8" name="Title 3"/>
          <p:cNvSpPr>
            <a:spLocks noGrp="1"/>
          </p:cNvSpPr>
          <p:nvPr>
            <p:ph type="title"/>
          </p:nvPr>
        </p:nvSpPr>
        <p:spPr/>
        <p:txBody>
          <a:bodyPr/>
          <a:lstStyle/>
          <a:p>
            <a:r>
              <a:rPr lang="en-US" dirty="0"/>
              <a:t>Planning Opportunity #1: The Buy-Sell </a:t>
            </a:r>
          </a:p>
        </p:txBody>
      </p:sp>
      <p:graphicFrame>
        <p:nvGraphicFramePr>
          <p:cNvPr id="3" name="Diagram 2"/>
          <p:cNvGraphicFramePr/>
          <p:nvPr>
            <p:extLst/>
          </p:nvPr>
        </p:nvGraphicFramePr>
        <p:xfrm>
          <a:off x="1524000" y="3183876"/>
          <a:ext cx="6096000" cy="3194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860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wnerSo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384" y="1125183"/>
            <a:ext cx="42211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405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1534" y="1654724"/>
            <a:ext cx="7422666" cy="2508831"/>
          </a:xfrm>
        </p:spPr>
        <p:txBody>
          <a:bodyPr>
            <a:normAutofit/>
          </a:bodyPr>
          <a:lstStyle/>
          <a:p>
            <a:r>
              <a:rPr lang="en-US" sz="2000" dirty="0"/>
              <a:t>A significant portion of contracts tied to Women Owned Business status</a:t>
            </a:r>
          </a:p>
          <a:p>
            <a:endParaRPr lang="en-US" sz="2000" dirty="0"/>
          </a:p>
        </p:txBody>
      </p:sp>
      <p:sp>
        <p:nvSpPr>
          <p:cNvPr id="4" name="Title 3"/>
          <p:cNvSpPr>
            <a:spLocks noGrp="1"/>
          </p:cNvSpPr>
          <p:nvPr>
            <p:ph type="title"/>
          </p:nvPr>
        </p:nvSpPr>
        <p:spPr>
          <a:xfrm>
            <a:off x="781534" y="1056980"/>
            <a:ext cx="6470650" cy="663449"/>
          </a:xfrm>
        </p:spPr>
        <p:txBody>
          <a:bodyPr/>
          <a:lstStyle/>
          <a:p>
            <a:r>
              <a:rPr lang="en-US" dirty="0"/>
              <a:t>Planning Opportunity #2: WOB Loss</a:t>
            </a:r>
          </a:p>
        </p:txBody>
      </p:sp>
      <p:pic>
        <p:nvPicPr>
          <p:cNvPr id="5" name="Picture 4"/>
          <p:cNvPicPr>
            <a:picLocks noChangeAspect="1"/>
          </p:cNvPicPr>
          <p:nvPr/>
        </p:nvPicPr>
        <p:blipFill>
          <a:blip r:embed="rId2"/>
          <a:stretch>
            <a:fillRect/>
          </a:stretch>
        </p:blipFill>
        <p:spPr>
          <a:xfrm>
            <a:off x="2033832" y="2318173"/>
            <a:ext cx="4918070" cy="4472572"/>
          </a:xfrm>
          <a:prstGeom prst="rect">
            <a:avLst/>
          </a:prstGeom>
          <a:effectLst>
            <a:outerShdw blurRad="63500" algn="ctr" rotWithShape="0">
              <a:prstClr val="black">
                <a:alpha val="45000"/>
              </a:prstClr>
            </a:outerShdw>
          </a:effectLst>
        </p:spPr>
      </p:pic>
      <p:sp>
        <p:nvSpPr>
          <p:cNvPr id="6" name="Text Placeholder 2"/>
          <p:cNvSpPr>
            <a:spLocks noGrp="1"/>
          </p:cNvSpPr>
          <p:nvPr>
            <p:ph type="body" sz="quarter" idx="11"/>
          </p:nvPr>
        </p:nvSpPr>
        <p:spPr/>
        <p:txBody>
          <a:bodyPr>
            <a:normAutofit/>
          </a:bodyPr>
          <a:lstStyle/>
          <a:p>
            <a:r>
              <a:rPr lang="en-US" dirty="0"/>
              <a:t>Business Planning Services: Case Study</a:t>
            </a:r>
          </a:p>
          <a:p>
            <a:endParaRPr lang="en-US" dirty="0"/>
          </a:p>
        </p:txBody>
      </p:sp>
    </p:spTree>
    <p:extLst>
      <p:ext uri="{BB962C8B-B14F-4D97-AF65-F5344CB8AC3E}">
        <p14:creationId xmlns:p14="http://schemas.microsoft.com/office/powerpoint/2010/main" val="2372747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t>Loss of key employee for death</a:t>
            </a:r>
          </a:p>
          <a:p>
            <a:r>
              <a:rPr lang="en-US" sz="2000" dirty="0"/>
              <a:t>Keeping him </a:t>
            </a:r>
            <a:r>
              <a:rPr lang="en-US" sz="2000" i="1" dirty="0"/>
              <a:t>their</a:t>
            </a:r>
            <a:r>
              <a:rPr lang="en-US" sz="2000" dirty="0"/>
              <a:t> key employee</a:t>
            </a:r>
          </a:p>
        </p:txBody>
      </p:sp>
      <p:sp>
        <p:nvSpPr>
          <p:cNvPr id="4" name="Title 3"/>
          <p:cNvSpPr>
            <a:spLocks noGrp="1"/>
          </p:cNvSpPr>
          <p:nvPr>
            <p:ph type="title"/>
          </p:nvPr>
        </p:nvSpPr>
        <p:spPr/>
        <p:txBody>
          <a:bodyPr/>
          <a:lstStyle/>
          <a:p>
            <a:r>
              <a:rPr lang="en-US" dirty="0"/>
              <a:t>Planning Opportunity #3: Key Person</a:t>
            </a:r>
          </a:p>
        </p:txBody>
      </p:sp>
      <p:sp>
        <p:nvSpPr>
          <p:cNvPr id="5" name="Text Placeholder 2"/>
          <p:cNvSpPr>
            <a:spLocks noGrp="1"/>
          </p:cNvSpPr>
          <p:nvPr>
            <p:ph type="body" sz="quarter" idx="11"/>
          </p:nvPr>
        </p:nvSpPr>
        <p:spPr/>
        <p:txBody>
          <a:bodyPr>
            <a:normAutofit/>
          </a:bodyPr>
          <a:lstStyle/>
          <a:p>
            <a:r>
              <a:rPr lang="en-US" dirty="0"/>
              <a:t>Business Planning Services: Case Study</a:t>
            </a:r>
          </a:p>
          <a:p>
            <a:endParaRPr lang="en-US" dirty="0"/>
          </a:p>
        </p:txBody>
      </p:sp>
      <p:graphicFrame>
        <p:nvGraphicFramePr>
          <p:cNvPr id="6" name="Diagram 5"/>
          <p:cNvGraphicFramePr/>
          <p:nvPr>
            <p:extLst/>
          </p:nvPr>
        </p:nvGraphicFramePr>
        <p:xfrm>
          <a:off x="1524000" y="217919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449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r>
              <a:rPr lang="en-US" dirty="0">
                <a:solidFill>
                  <a:srgbClr val="8C8D8E"/>
                </a:solidFill>
              </a:rPr>
              <a:t>Total Plan Premiums </a:t>
            </a:r>
          </a:p>
        </p:txBody>
      </p:sp>
      <p:sp>
        <p:nvSpPr>
          <p:cNvPr id="7" name="Text Placeholder 6"/>
          <p:cNvSpPr>
            <a:spLocks noGrp="1"/>
          </p:cNvSpPr>
          <p:nvPr>
            <p:ph type="body" sz="quarter" idx="10"/>
          </p:nvPr>
        </p:nvSpPr>
        <p:spPr>
          <a:xfrm>
            <a:off x="866281" y="3173458"/>
            <a:ext cx="2002425" cy="932377"/>
          </a:xfrm>
        </p:spPr>
        <p:txBody>
          <a:bodyPr/>
          <a:lstStyle/>
          <a:p>
            <a:pPr algn="ctr"/>
            <a:r>
              <a:rPr lang="en-US" dirty="0"/>
              <a:t>Buy-Sell &amp; Key Person:</a:t>
            </a:r>
          </a:p>
          <a:p>
            <a:pPr algn="ctr"/>
            <a:r>
              <a:rPr lang="en-US" dirty="0"/>
              <a:t>$11,395</a:t>
            </a:r>
          </a:p>
          <a:p>
            <a:pPr algn="ctr"/>
            <a:endParaRPr lang="en-US" dirty="0"/>
          </a:p>
        </p:txBody>
      </p:sp>
      <p:sp>
        <p:nvSpPr>
          <p:cNvPr id="4" name="Text Placeholder 3"/>
          <p:cNvSpPr>
            <a:spLocks noGrp="1"/>
          </p:cNvSpPr>
          <p:nvPr>
            <p:ph type="body" sz="quarter" idx="11"/>
          </p:nvPr>
        </p:nvSpPr>
        <p:spPr>
          <a:xfrm>
            <a:off x="3558836" y="2952936"/>
            <a:ext cx="1927564" cy="919816"/>
          </a:xfrm>
        </p:spPr>
        <p:txBody>
          <a:bodyPr/>
          <a:lstStyle/>
          <a:p>
            <a:pPr algn="ctr"/>
            <a:r>
              <a:rPr lang="en-US" dirty="0"/>
              <a:t>Proposed NQ Plan:</a:t>
            </a:r>
          </a:p>
          <a:p>
            <a:pPr algn="ctr"/>
            <a:r>
              <a:rPr lang="en-US" dirty="0"/>
              <a:t>$50,000</a:t>
            </a:r>
          </a:p>
        </p:txBody>
      </p:sp>
      <p:sp>
        <p:nvSpPr>
          <p:cNvPr id="5" name="Text Placeholder 4"/>
          <p:cNvSpPr>
            <a:spLocks noGrp="1"/>
          </p:cNvSpPr>
          <p:nvPr>
            <p:ph type="body" sz="quarter" idx="12"/>
          </p:nvPr>
        </p:nvSpPr>
        <p:spPr>
          <a:xfrm>
            <a:off x="6349069" y="3182427"/>
            <a:ext cx="1701236" cy="422275"/>
          </a:xfrm>
        </p:spPr>
        <p:txBody>
          <a:bodyPr/>
          <a:lstStyle/>
          <a:p>
            <a:pPr algn="ctr"/>
            <a:r>
              <a:rPr lang="en-US" dirty="0"/>
              <a:t>Total Premium: $61,395</a:t>
            </a:r>
          </a:p>
        </p:txBody>
      </p:sp>
      <p:sp>
        <p:nvSpPr>
          <p:cNvPr id="8" name="TextBox 7"/>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3025777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9052" y="1517184"/>
            <a:ext cx="6488572" cy="1416157"/>
          </a:xfrm>
        </p:spPr>
        <p:txBody>
          <a:bodyPr/>
          <a:lstStyle/>
          <a:p>
            <a:r>
              <a:rPr lang="en-US" dirty="0"/>
              <a:t>Sales Idea</a:t>
            </a:r>
            <a:endParaRPr lang="en-US" dirty="0">
              <a:latin typeface="FS Elliot Pro"/>
              <a:cs typeface="FS Elliot Pro"/>
            </a:endParaRPr>
          </a:p>
        </p:txBody>
      </p:sp>
      <p:sp>
        <p:nvSpPr>
          <p:cNvPr id="7" name="Text Placeholder 6"/>
          <p:cNvSpPr>
            <a:spLocks noGrp="1"/>
          </p:cNvSpPr>
          <p:nvPr>
            <p:ph type="body" sz="quarter" idx="11"/>
          </p:nvPr>
        </p:nvSpPr>
        <p:spPr>
          <a:xfrm>
            <a:off x="783037" y="2751692"/>
            <a:ext cx="6067974" cy="711200"/>
          </a:xfrm>
        </p:spPr>
        <p:txBody>
          <a:bodyPr/>
          <a:lstStyle/>
          <a:p>
            <a:r>
              <a:rPr lang="en-US" dirty="0">
                <a:latin typeface="FS Elliot Pro"/>
                <a:cs typeface="FS Elliot Pro"/>
              </a:rPr>
              <a:t>The Power of Three</a:t>
            </a:r>
          </a:p>
        </p:txBody>
      </p:sp>
    </p:spTree>
    <p:extLst>
      <p:ext uri="{BB962C8B-B14F-4D97-AF65-F5344CB8AC3E}">
        <p14:creationId xmlns:p14="http://schemas.microsoft.com/office/powerpoint/2010/main" val="4173643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a:t>The Retirement Gap	</a:t>
            </a: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l="-5" r="34532"/>
          <a:stretch>
            <a:fillRect/>
          </a:stretch>
        </p:blipFill>
        <p:spPr bwMode="auto">
          <a:xfrm>
            <a:off x="781534" y="1981200"/>
            <a:ext cx="65659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62867" y="6610776"/>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2980580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81534" y="2029302"/>
            <a:ext cx="7422666" cy="3036184"/>
          </a:xfrm>
        </p:spPr>
        <p:txBody>
          <a:bodyPr>
            <a:normAutofit/>
          </a:bodyPr>
          <a:lstStyle/>
          <a:p>
            <a:r>
              <a:rPr lang="en-US" sz="2000" dirty="0"/>
              <a:t>Ideal prospects: Ages 35-55</a:t>
            </a:r>
          </a:p>
          <a:p>
            <a:r>
              <a:rPr lang="en-US" sz="2000" dirty="0"/>
              <a:t>Individuals falling into the retirement gap</a:t>
            </a:r>
          </a:p>
          <a:p>
            <a:r>
              <a:rPr lang="en-US" sz="2000" dirty="0"/>
              <a:t>Sole proprietors</a:t>
            </a:r>
          </a:p>
          <a:p>
            <a:r>
              <a:rPr lang="en-US" sz="2000" dirty="0"/>
              <a:t>Owners &amp; Employees of top heavy qualified plans</a:t>
            </a:r>
          </a:p>
          <a:p>
            <a:r>
              <a:rPr lang="en-US" sz="2000" dirty="0"/>
              <a:t>Physicians &amp; Dentists</a:t>
            </a:r>
          </a:p>
          <a:p>
            <a:r>
              <a:rPr lang="en-US" sz="2000" dirty="0"/>
              <a:t>CPA’s &amp; Attorneys</a:t>
            </a:r>
          </a:p>
          <a:p>
            <a:endParaRPr lang="en-US" sz="2000" dirty="0"/>
          </a:p>
          <a:p>
            <a:endParaRPr lang="en-US" sz="2000" dirty="0"/>
          </a:p>
        </p:txBody>
      </p:sp>
      <p:sp>
        <p:nvSpPr>
          <p:cNvPr id="8" name="Text Placeholder 7"/>
          <p:cNvSpPr>
            <a:spLocks noGrp="1"/>
          </p:cNvSpPr>
          <p:nvPr>
            <p:ph type="body" sz="quarter" idx="11"/>
          </p:nvPr>
        </p:nvSpPr>
        <p:spPr/>
        <p:txBody>
          <a:bodyPr/>
          <a:lstStyle/>
          <a:p>
            <a:endParaRPr lang="en-US"/>
          </a:p>
        </p:txBody>
      </p:sp>
      <p:sp>
        <p:nvSpPr>
          <p:cNvPr id="6" name="Title 5"/>
          <p:cNvSpPr>
            <a:spLocks noGrp="1"/>
          </p:cNvSpPr>
          <p:nvPr>
            <p:ph type="title"/>
          </p:nvPr>
        </p:nvSpPr>
        <p:spPr/>
        <p:txBody>
          <a:bodyPr>
            <a:normAutofit/>
          </a:bodyPr>
          <a:lstStyle/>
          <a:p>
            <a:r>
              <a:rPr lang="en-US" dirty="0"/>
              <a:t>Who are buying Accumulation products?</a:t>
            </a:r>
          </a:p>
        </p:txBody>
      </p:sp>
    </p:spTree>
    <p:extLst>
      <p:ext uri="{BB962C8B-B14F-4D97-AF65-F5344CB8AC3E}">
        <p14:creationId xmlns:p14="http://schemas.microsoft.com/office/powerpoint/2010/main" val="889250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1534" y="3066123"/>
            <a:ext cx="5238266" cy="1321674"/>
          </a:xfrm>
        </p:spPr>
        <p:txBody>
          <a:bodyPr/>
          <a:lstStyle/>
          <a:p>
            <a:r>
              <a:rPr lang="en-US" dirty="0"/>
              <a:t>The Power of Three</a:t>
            </a:r>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00778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endParaRPr lang="en-US"/>
          </a:p>
        </p:txBody>
      </p:sp>
      <p:sp>
        <p:nvSpPr>
          <p:cNvPr id="5" name="Title 4"/>
          <p:cNvSpPr>
            <a:spLocks noGrp="1"/>
          </p:cNvSpPr>
          <p:nvPr>
            <p:ph type="title"/>
          </p:nvPr>
        </p:nvSpPr>
        <p:spPr/>
        <p:txBody>
          <a:bodyPr/>
          <a:lstStyle/>
          <a:p>
            <a:r>
              <a:rPr lang="en-US" dirty="0"/>
              <a:t>#1: Accelerated Underwriting</a:t>
            </a:r>
          </a:p>
        </p:txBody>
      </p:sp>
      <p:sp>
        <p:nvSpPr>
          <p:cNvPr id="10" name="Content Placeholder 1"/>
          <p:cNvSpPr>
            <a:spLocks noGrp="1"/>
          </p:cNvSpPr>
          <p:nvPr>
            <p:ph idx="1"/>
          </p:nvPr>
        </p:nvSpPr>
        <p:spPr>
          <a:xfrm>
            <a:off x="781534" y="2348615"/>
            <a:ext cx="7422666" cy="4057733"/>
          </a:xfrm>
        </p:spPr>
        <p:txBody>
          <a:bodyPr/>
          <a:lstStyle/>
          <a:p>
            <a:r>
              <a:rPr lang="en-US" sz="1800" dirty="0"/>
              <a:t>Ages 18 – 60 </a:t>
            </a:r>
          </a:p>
          <a:p>
            <a:r>
              <a:rPr lang="en-US" sz="1800" dirty="0"/>
              <a:t>Maximum Face Amount: $1,000,000</a:t>
            </a:r>
          </a:p>
          <a:p>
            <a:r>
              <a:rPr lang="en-US" sz="1800" dirty="0"/>
              <a:t>All Products: Term, UL, IUL, VUL &amp; SUL</a:t>
            </a:r>
          </a:p>
          <a:p>
            <a:r>
              <a:rPr lang="en-US" sz="1800" dirty="0"/>
              <a:t>Preferred/Super Preferred</a:t>
            </a:r>
          </a:p>
          <a:p>
            <a:endParaRPr lang="en-US" sz="1800" dirty="0"/>
          </a:p>
          <a:p>
            <a:r>
              <a:rPr lang="en-US" sz="1800" dirty="0"/>
              <a:t>Predictive Analytics</a:t>
            </a:r>
          </a:p>
          <a:p>
            <a:r>
              <a:rPr lang="en-US" sz="1800" dirty="0"/>
              <a:t>TeleApp, MVR, MIB &amp; Rx Check</a:t>
            </a:r>
          </a:p>
          <a:p>
            <a:r>
              <a:rPr lang="en-US" sz="1800" dirty="0"/>
              <a:t>Offers within 48 hours</a:t>
            </a:r>
          </a:p>
          <a:p>
            <a:r>
              <a:rPr lang="en-US" sz="1800" dirty="0"/>
              <a:t>7.8 days from app to issue</a:t>
            </a:r>
          </a:p>
          <a:p>
            <a:r>
              <a:rPr lang="en-US" sz="1800" dirty="0"/>
              <a:t>Fully commissionable </a:t>
            </a:r>
          </a:p>
          <a:p>
            <a:endParaRPr lang="en-US" dirty="0"/>
          </a:p>
        </p:txBody>
      </p:sp>
      <p:pic>
        <p:nvPicPr>
          <p:cNvPr id="11" name="Picture 10"/>
          <p:cNvPicPr>
            <a:picLocks noChangeAspect="1"/>
          </p:cNvPicPr>
          <p:nvPr/>
        </p:nvPicPr>
        <p:blipFill>
          <a:blip r:embed="rId2"/>
          <a:stretch>
            <a:fillRect/>
          </a:stretch>
        </p:blipFill>
        <p:spPr>
          <a:xfrm>
            <a:off x="5258080" y="1928195"/>
            <a:ext cx="3422933" cy="4292060"/>
          </a:xfrm>
          <a:prstGeom prst="rect">
            <a:avLst/>
          </a:prstGeom>
          <a:effectLst>
            <a:softEdge rad="12700"/>
          </a:effectLst>
        </p:spPr>
      </p:pic>
      <p:sp>
        <p:nvSpPr>
          <p:cNvPr id="12" name="Rectangle 11"/>
          <p:cNvSpPr/>
          <p:nvPr/>
        </p:nvSpPr>
        <p:spPr>
          <a:xfrm>
            <a:off x="5258080" y="1928198"/>
            <a:ext cx="3295611" cy="4292057"/>
          </a:xfrm>
          <a:prstGeom prst="rect">
            <a:avLst/>
          </a:prstGeom>
          <a:noFill/>
          <a:ln>
            <a:solidFill>
              <a:srgbClr val="8C8D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431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534" y="1492937"/>
            <a:ext cx="7559384" cy="3238089"/>
          </a:xfrm>
        </p:spPr>
        <p:txBody>
          <a:bodyPr>
            <a:normAutofit/>
          </a:bodyPr>
          <a:lstStyle/>
          <a:p>
            <a:pPr marL="285750" indent="-285750">
              <a:buClr>
                <a:srgbClr val="787878"/>
              </a:buClr>
              <a:buFont typeface="Arial" panose="020B0604020202020204" pitchFamily="34" charset="0"/>
              <a:buChar char="•"/>
            </a:pPr>
            <a:r>
              <a:rPr lang="en-US" sz="2000" dirty="0"/>
              <a:t>UL</a:t>
            </a:r>
          </a:p>
          <a:p>
            <a:pPr marL="285750" indent="-285750">
              <a:buClr>
                <a:srgbClr val="787878"/>
              </a:buClr>
              <a:buFont typeface="Arial" panose="020B0604020202020204" pitchFamily="34" charset="0"/>
              <a:buChar char="•"/>
            </a:pPr>
            <a:r>
              <a:rPr lang="en-US" sz="2000" dirty="0"/>
              <a:t>IUL</a:t>
            </a:r>
          </a:p>
          <a:p>
            <a:pPr marL="285750" indent="-285750">
              <a:buClr>
                <a:srgbClr val="787878"/>
              </a:buClr>
              <a:buFont typeface="Arial" panose="020B0604020202020204" pitchFamily="34" charset="0"/>
              <a:buChar char="•"/>
            </a:pPr>
            <a:r>
              <a:rPr lang="en-US" sz="2000" dirty="0"/>
              <a:t>VUL</a:t>
            </a:r>
          </a:p>
          <a:p>
            <a:pPr marL="285750" indent="-285750">
              <a:buClr>
                <a:srgbClr val="787878"/>
              </a:buClr>
              <a:buFont typeface="Arial" panose="020B0604020202020204" pitchFamily="34" charset="0"/>
              <a:buChar char="•"/>
            </a:pPr>
            <a:endParaRPr lang="en-US" sz="2000" dirty="0"/>
          </a:p>
          <a:p>
            <a:pPr marL="0" indent="0">
              <a:buClr>
                <a:srgbClr val="787878"/>
              </a:buClr>
              <a:buNone/>
            </a:pPr>
            <a:r>
              <a:rPr lang="en-US" sz="2000" dirty="0"/>
              <a:t>Riders available:</a:t>
            </a:r>
          </a:p>
          <a:p>
            <a:pPr marL="285750" indent="-285750">
              <a:buClr>
                <a:srgbClr val="787878"/>
              </a:buClr>
              <a:buFont typeface="Arial" panose="020B0604020202020204" pitchFamily="34" charset="0"/>
              <a:buChar char="•"/>
            </a:pPr>
            <a:r>
              <a:rPr lang="en-US" sz="2200" dirty="0"/>
              <a:t>High Early Cash Value Rider: SVER – available for business cases</a:t>
            </a:r>
          </a:p>
          <a:p>
            <a:pPr marL="285750" indent="-285750">
              <a:buClr>
                <a:srgbClr val="787878"/>
              </a:buClr>
              <a:buFont typeface="Arial" panose="020B0604020202020204" pitchFamily="34" charset="0"/>
              <a:buChar char="•"/>
            </a:pPr>
            <a:r>
              <a:rPr lang="en-US" sz="2200" dirty="0"/>
              <a:t>Chronic Illness rider (CIDBAR) – available in many all states</a:t>
            </a:r>
          </a:p>
          <a:p>
            <a:pPr marL="0" indent="0">
              <a:buClr>
                <a:srgbClr val="787878"/>
              </a:buClr>
              <a:buNone/>
            </a:pPr>
            <a:endParaRPr lang="en-US" sz="2000" b="1" dirty="0"/>
          </a:p>
          <a:p>
            <a:pPr marL="285750" indent="-285750">
              <a:buClr>
                <a:srgbClr val="787878"/>
              </a:buClr>
              <a:buFont typeface="Arial" panose="020B0604020202020204" pitchFamily="34" charset="0"/>
              <a:buChar char="•"/>
            </a:pPr>
            <a:endParaRPr lang="en-US" sz="2000" dirty="0"/>
          </a:p>
          <a:p>
            <a:pPr marL="285750" indent="-285750">
              <a:buClr>
                <a:srgbClr val="787878"/>
              </a:buClr>
              <a:buFont typeface="Arial" panose="020B0604020202020204" pitchFamily="34" charset="0"/>
              <a:buChar char="•"/>
            </a:pPr>
            <a:endParaRPr lang="en-US" sz="2000" dirty="0"/>
          </a:p>
          <a:p>
            <a:pPr marL="0" indent="0">
              <a:buClr>
                <a:srgbClr val="787878"/>
              </a:buClr>
              <a:buNone/>
            </a:pPr>
            <a:endParaRPr lang="en-US" sz="2000" b="1" dirty="0"/>
          </a:p>
          <a:p>
            <a:pPr marL="550926" lvl="1" indent="0">
              <a:buClr>
                <a:srgbClr val="787878"/>
              </a:buClr>
              <a:buNone/>
            </a:pPr>
            <a:endParaRPr lang="en-US" dirty="0">
              <a:solidFill>
                <a:srgbClr val="8C8D8E"/>
              </a:solidFill>
            </a:endParaRPr>
          </a:p>
        </p:txBody>
      </p:sp>
      <p:sp>
        <p:nvSpPr>
          <p:cNvPr id="2" name="Title 1"/>
          <p:cNvSpPr>
            <a:spLocks noGrp="1"/>
          </p:cNvSpPr>
          <p:nvPr>
            <p:ph type="title"/>
          </p:nvPr>
        </p:nvSpPr>
        <p:spPr>
          <a:xfrm>
            <a:off x="781534" y="829488"/>
            <a:ext cx="7422667" cy="663449"/>
          </a:xfrm>
        </p:spPr>
        <p:txBody>
          <a:bodyPr>
            <a:noAutofit/>
          </a:bodyPr>
          <a:lstStyle/>
          <a:p>
            <a:r>
              <a:rPr lang="en-US" dirty="0"/>
              <a:t>#2: Pick an Accumulation Product</a:t>
            </a:r>
            <a:endParaRPr lang="en-US" dirty="0">
              <a:solidFill>
                <a:srgbClr val="0091DA"/>
              </a:solidFill>
            </a:endParaRPr>
          </a:p>
        </p:txBody>
      </p:sp>
      <p:sp>
        <p:nvSpPr>
          <p:cNvPr id="4" name="TextBox 3"/>
          <p:cNvSpPr txBox="1"/>
          <p:nvPr/>
        </p:nvSpPr>
        <p:spPr>
          <a:xfrm>
            <a:off x="2417197" y="6382573"/>
            <a:ext cx="4675366" cy="246221"/>
          </a:xfrm>
          <a:prstGeom prst="rect">
            <a:avLst/>
          </a:prstGeom>
          <a:noFill/>
        </p:spPr>
        <p:txBody>
          <a:bodyPr wrap="square" rtlCol="0">
            <a:spAutoFit/>
          </a:bodyPr>
          <a:lstStyle/>
          <a:p>
            <a:r>
              <a:rPr lang="en-US" sz="1000" dirty="0"/>
              <a:t>For financial professional information only. Not for use with the public.</a:t>
            </a:r>
          </a:p>
        </p:txBody>
      </p:sp>
    </p:spTree>
    <p:extLst>
      <p:ext uri="{BB962C8B-B14F-4D97-AF65-F5344CB8AC3E}">
        <p14:creationId xmlns:p14="http://schemas.microsoft.com/office/powerpoint/2010/main" val="230289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a:t>#3: Automated Features</a:t>
            </a:r>
          </a:p>
        </p:txBody>
      </p:sp>
      <p:graphicFrame>
        <p:nvGraphicFramePr>
          <p:cNvPr id="6" name="Table 5"/>
          <p:cNvGraphicFramePr>
            <a:graphicFrameLocks noGrp="1"/>
          </p:cNvGraphicFramePr>
          <p:nvPr>
            <p:extLst/>
          </p:nvPr>
        </p:nvGraphicFramePr>
        <p:xfrm>
          <a:off x="1222375" y="2095500"/>
          <a:ext cx="6778625" cy="3771900"/>
        </p:xfrm>
        <a:graphic>
          <a:graphicData uri="http://schemas.openxmlformats.org/drawingml/2006/table">
            <a:tbl>
              <a:tblPr firstRow="1" firstCol="1" bandRow="1">
                <a:tableStyleId>{5C22544A-7EE6-4342-B048-85BDC9FD1C3A}</a:tableStyleId>
              </a:tblPr>
              <a:tblGrid>
                <a:gridCol w="1189310">
                  <a:extLst>
                    <a:ext uri="{9D8B030D-6E8A-4147-A177-3AD203B41FA5}">
                      <a16:colId xmlns:a16="http://schemas.microsoft.com/office/drawing/2014/main" val="20000"/>
                    </a:ext>
                  </a:extLst>
                </a:gridCol>
                <a:gridCol w="5589315">
                  <a:extLst>
                    <a:ext uri="{9D8B030D-6E8A-4147-A177-3AD203B41FA5}">
                      <a16:colId xmlns:a16="http://schemas.microsoft.com/office/drawing/2014/main" val="20001"/>
                    </a:ext>
                  </a:extLst>
                </a:gridCol>
              </a:tblGrid>
              <a:tr h="854518">
                <a:tc>
                  <a:txBody>
                    <a:bodyPr/>
                    <a:lstStyle/>
                    <a:p>
                      <a:pPr marL="0" marR="0">
                        <a:spcBef>
                          <a:spcPts val="0"/>
                        </a:spcBef>
                        <a:spcAft>
                          <a:spcPts val="0"/>
                        </a:spcAft>
                      </a:pPr>
                      <a:r>
                        <a:rPr lang="en-US" sz="1600" b="0" i="0" baseline="0" dirty="0">
                          <a:effectLst/>
                          <a:latin typeface="Calibri" panose="020F0502020204030204" pitchFamily="34" charset="0"/>
                        </a:rPr>
                        <a:t>EASY</a:t>
                      </a:r>
                      <a:endParaRPr lang="en-US" sz="1600" b="0" i="0" baseline="0" dirty="0">
                        <a:effectLst/>
                        <a:latin typeface="Calibri" panose="020F0502020204030204" pitchFamily="34" charset="0"/>
                        <a:ea typeface="Times New Roman" panose="02020603050405020304" pitchFamily="18" charset="0"/>
                      </a:endParaRPr>
                    </a:p>
                  </a:txBody>
                  <a:tcPr marL="68580" marR="68580" marT="0" marB="0" anchor="ctr">
                    <a:solidFill>
                      <a:schemeClr val="bg2"/>
                    </a:solid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600" b="0" i="0" baseline="0" dirty="0">
                          <a:effectLst/>
                          <a:latin typeface="Calibri" panose="020F0502020204030204" pitchFamily="34" charset="0"/>
                        </a:rPr>
                        <a:t>Complete a single form to receive automated income as frequently as monthly.</a:t>
                      </a:r>
                      <a:endParaRPr lang="en-US" sz="1600" b="0" i="0" baseline="0" dirty="0">
                        <a:effectLst/>
                        <a:latin typeface="Calibri" panose="020F0502020204030204" pitchFamily="34" charset="0"/>
                        <a:ea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1927677">
                <a:tc>
                  <a:txBody>
                    <a:bodyPr/>
                    <a:lstStyle/>
                    <a:p>
                      <a:pPr marL="0" marR="0">
                        <a:spcBef>
                          <a:spcPts val="0"/>
                        </a:spcBef>
                        <a:spcAft>
                          <a:spcPts val="0"/>
                        </a:spcAft>
                      </a:pPr>
                      <a:r>
                        <a:rPr lang="en-US" sz="1600" b="0" i="0" baseline="0" dirty="0">
                          <a:effectLst/>
                          <a:latin typeface="Calibri" panose="020F0502020204030204" pitchFamily="34" charset="0"/>
                        </a:rPr>
                        <a:t>EFFICIENT</a:t>
                      </a:r>
                      <a:endParaRPr lang="en-US" sz="1600" b="0" i="0" baseline="0" dirty="0">
                        <a:effectLst/>
                        <a:latin typeface="Calibri" panose="020F0502020204030204" pitchFamily="34" charset="0"/>
                        <a:ea typeface="Times New Roman" panose="02020603050405020304" pitchFamily="18" charset="0"/>
                      </a:endParaRPr>
                    </a:p>
                  </a:txBody>
                  <a:tcPr marL="68580" marR="68580" marT="0" marB="0" anchor="ctr">
                    <a:solidFill>
                      <a:schemeClr val="bg2"/>
                    </a:solid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600" b="0" i="0" baseline="0" dirty="0">
                          <a:effectLst/>
                          <a:latin typeface="Calibri" panose="020F0502020204030204" pitchFamily="34" charset="0"/>
                        </a:rPr>
                        <a:t>Death benefit option automatically switches from increasing to level when distributions begin.</a:t>
                      </a:r>
                    </a:p>
                    <a:p>
                      <a:pPr marL="342900" marR="0" lvl="0" indent="-342900">
                        <a:lnSpc>
                          <a:spcPct val="115000"/>
                        </a:lnSpc>
                        <a:spcBef>
                          <a:spcPts val="0"/>
                        </a:spcBef>
                        <a:spcAft>
                          <a:spcPts val="0"/>
                        </a:spcAft>
                        <a:buFont typeface="Symbol" panose="05050102010706020507" pitchFamily="18" charset="2"/>
                        <a:buChar char=""/>
                      </a:pPr>
                      <a:r>
                        <a:rPr lang="en-US" sz="1600" b="0" i="0" baseline="0" dirty="0">
                          <a:effectLst/>
                          <a:latin typeface="Calibri" panose="020F0502020204030204" pitchFamily="34" charset="0"/>
                        </a:rPr>
                        <a:t>Surrenders automatically flip to loans when cost basis has been exhausted. </a:t>
                      </a:r>
                    </a:p>
                    <a:p>
                      <a:pPr marL="342900" marR="0" lvl="0" indent="-342900">
                        <a:lnSpc>
                          <a:spcPct val="115000"/>
                        </a:lnSpc>
                        <a:spcBef>
                          <a:spcPts val="0"/>
                        </a:spcBef>
                        <a:spcAft>
                          <a:spcPts val="0"/>
                        </a:spcAft>
                        <a:buFont typeface="Symbol" panose="05050102010706020507" pitchFamily="18" charset="2"/>
                        <a:buChar char=""/>
                      </a:pPr>
                      <a:r>
                        <a:rPr lang="en-US" sz="1600" b="0" i="0" baseline="0" dirty="0">
                          <a:effectLst/>
                          <a:latin typeface="Calibri" panose="020F0502020204030204" pitchFamily="34" charset="0"/>
                        </a:rPr>
                        <a:t>Distribution amount re-calculates annually to ensure target-ending cash value goal is met.</a:t>
                      </a:r>
                      <a:endParaRPr lang="en-US" sz="1600" b="0" i="0" baseline="0" dirty="0">
                        <a:effectLst/>
                        <a:latin typeface="Calibri" panose="020F0502020204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989705">
                <a:tc>
                  <a:txBody>
                    <a:bodyPr/>
                    <a:lstStyle/>
                    <a:p>
                      <a:pPr marL="0" marR="0">
                        <a:spcBef>
                          <a:spcPts val="0"/>
                        </a:spcBef>
                        <a:spcAft>
                          <a:spcPts val="0"/>
                        </a:spcAft>
                      </a:pPr>
                      <a:r>
                        <a:rPr lang="en-US" sz="1600" b="0" i="0" baseline="0" dirty="0">
                          <a:effectLst/>
                          <a:latin typeface="Calibri" panose="020F0502020204030204" pitchFamily="34" charset="0"/>
                        </a:rPr>
                        <a:t>ENDS PROPERLY</a:t>
                      </a:r>
                      <a:endParaRPr lang="en-US" sz="1600" b="0" i="0" baseline="0" dirty="0">
                        <a:effectLst/>
                        <a:latin typeface="Calibri" panose="020F0502020204030204" pitchFamily="34" charset="0"/>
                        <a:ea typeface="Times New Roman" panose="02020603050405020304" pitchFamily="18" charset="0"/>
                      </a:endParaRPr>
                    </a:p>
                  </a:txBody>
                  <a:tcPr marL="68580" marR="68580" marT="0" marB="0" anchor="ctr">
                    <a:solidFill>
                      <a:schemeClr val="bg2"/>
                    </a:solid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600" b="0" i="0" baseline="0" dirty="0">
                          <a:effectLst/>
                          <a:latin typeface="Calibri" panose="020F0502020204030204" pitchFamily="34" charset="0"/>
                        </a:rPr>
                        <a:t>Automated over-loan protection converts the policy to a reduced paid-up status when qualifying conditions are met, protecting against policy lapse and potential tax liability.</a:t>
                      </a:r>
                      <a:endParaRPr lang="en-US" sz="1600" b="0" i="0" baseline="0" dirty="0">
                        <a:effectLst/>
                        <a:latin typeface="Calibri" panose="020F0502020204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7" name="Rectangle 1"/>
          <p:cNvSpPr>
            <a:spLocks noChangeArrowheads="1"/>
          </p:cNvSpPr>
          <p:nvPr/>
        </p:nvSpPr>
        <p:spPr bwMode="auto">
          <a:xfrm>
            <a:off x="1222375" y="3067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a:spcBef>
                <a:spcPct val="0"/>
              </a:spcBef>
              <a:buClrTx/>
              <a:buFontTx/>
              <a:buNone/>
            </a:pPr>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54341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81534" y="2364969"/>
            <a:ext cx="7422666" cy="2508831"/>
          </a:xfrm>
        </p:spPr>
        <p:txBody>
          <a:bodyPr/>
          <a:lstStyle/>
          <a:p>
            <a:r>
              <a:rPr lang="en-US" dirty="0"/>
              <a:t>Value-Added Tools</a:t>
            </a:r>
          </a:p>
          <a:p>
            <a:r>
              <a:rPr lang="en-US" dirty="0"/>
              <a:t>Technical Expertise</a:t>
            </a:r>
          </a:p>
          <a:p>
            <a:r>
              <a:rPr lang="en-US" dirty="0"/>
              <a:t>Customized Proposals with Recommendations</a:t>
            </a:r>
          </a:p>
          <a:p>
            <a:r>
              <a:rPr lang="en-US" dirty="0"/>
              <a:t>Business Focused Products</a:t>
            </a:r>
          </a:p>
          <a:p>
            <a:r>
              <a:rPr lang="en-US" dirty="0"/>
              <a:t>Underwriting</a:t>
            </a:r>
          </a:p>
          <a:p>
            <a:r>
              <a:rPr lang="en-US" dirty="0"/>
              <a:t>Advanced Sales Expertise</a:t>
            </a:r>
          </a:p>
          <a:p>
            <a:r>
              <a:rPr lang="en-US" dirty="0"/>
              <a:t>Administrative Services</a:t>
            </a:r>
          </a:p>
        </p:txBody>
      </p:sp>
      <p:sp>
        <p:nvSpPr>
          <p:cNvPr id="6" name="Text Placeholder 5"/>
          <p:cNvSpPr>
            <a:spLocks noGrp="1"/>
          </p:cNvSpPr>
          <p:nvPr>
            <p:ph type="body" sz="quarter" idx="11"/>
          </p:nvPr>
        </p:nvSpPr>
        <p:spPr/>
        <p:txBody>
          <a:bodyPr/>
          <a:lstStyle/>
          <a:p>
            <a:r>
              <a:rPr lang="en-US" dirty="0"/>
              <a:t>The Principal</a:t>
            </a:r>
            <a:r>
              <a:rPr lang="en-US" sz="1100" baseline="75000" dirty="0"/>
              <a:t>®</a:t>
            </a:r>
            <a:r>
              <a:rPr lang="en-US" dirty="0"/>
              <a:t> Difference </a:t>
            </a:r>
          </a:p>
        </p:txBody>
      </p:sp>
      <p:sp>
        <p:nvSpPr>
          <p:cNvPr id="4" name="Title 3"/>
          <p:cNvSpPr>
            <a:spLocks noGrp="1"/>
          </p:cNvSpPr>
          <p:nvPr>
            <p:ph type="title"/>
          </p:nvPr>
        </p:nvSpPr>
        <p:spPr/>
        <p:txBody>
          <a:bodyPr>
            <a:normAutofit fontScale="90000"/>
          </a:bodyPr>
          <a:lstStyle/>
          <a:p>
            <a:r>
              <a:rPr lang="en-US" dirty="0"/>
              <a:t>BOES platform offers a complete package to give you an edge:</a:t>
            </a:r>
          </a:p>
        </p:txBody>
      </p:sp>
      <p:sp>
        <p:nvSpPr>
          <p:cNvPr id="7" name="Rounded Rectangle 6"/>
          <p:cNvSpPr>
            <a:spLocks noChangeArrowheads="1"/>
          </p:cNvSpPr>
          <p:nvPr/>
        </p:nvSpPr>
        <p:spPr bwMode="auto">
          <a:xfrm>
            <a:off x="4818927" y="3921300"/>
            <a:ext cx="2209800" cy="1905000"/>
          </a:xfrm>
          <a:prstGeom prst="roundRect">
            <a:avLst>
              <a:gd name="adj" fmla="val 9819"/>
            </a:avLst>
          </a:prstGeom>
          <a:solidFill>
            <a:schemeClr val="bg2"/>
          </a:solidFill>
          <a:ln>
            <a:noFill/>
          </a:ln>
          <a:effectLst/>
          <a:extLst/>
        </p:spPr>
        <p:txBody>
          <a:bodyPr/>
          <a:lstStyle/>
          <a:p>
            <a:pPr algn="ctr"/>
            <a:endParaRPr lang="en-US" sz="2200" dirty="0">
              <a:solidFill>
                <a:srgbClr val="FFFFFF"/>
              </a:solidFill>
              <a:latin typeface="+mj-lt"/>
            </a:endParaRPr>
          </a:p>
          <a:p>
            <a:pPr algn="ctr"/>
            <a:r>
              <a:rPr lang="en-US" sz="2200" dirty="0">
                <a:solidFill>
                  <a:srgbClr val="FFFFFF"/>
                </a:solidFill>
                <a:latin typeface="+mj-lt"/>
              </a:rPr>
              <a:t>Everything you need in one place. </a:t>
            </a:r>
          </a:p>
        </p:txBody>
      </p:sp>
    </p:spTree>
    <p:extLst>
      <p:ext uri="{BB962C8B-B14F-4D97-AF65-F5344CB8AC3E}">
        <p14:creationId xmlns:p14="http://schemas.microsoft.com/office/powerpoint/2010/main" val="4861222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1534" y="2029302"/>
            <a:ext cx="7422666" cy="4240869"/>
          </a:xfrm>
        </p:spPr>
        <p:txBody>
          <a:bodyPr>
            <a:normAutofit/>
          </a:bodyPr>
          <a:lstStyle/>
          <a:p>
            <a:pPr lvl="1"/>
            <a:endParaRPr lang="en-US" sz="2000" dirty="0"/>
          </a:p>
          <a:p>
            <a:r>
              <a:rPr lang="en-US" sz="2000" dirty="0"/>
              <a:t>Life Insurance Retirement Plan </a:t>
            </a:r>
          </a:p>
          <a:p>
            <a:pPr lvl="1"/>
            <a:r>
              <a:rPr lang="en-US" sz="2000" dirty="0"/>
              <a:t>No funding limitations</a:t>
            </a:r>
          </a:p>
          <a:p>
            <a:pPr lvl="1"/>
            <a:r>
              <a:rPr lang="en-US" sz="2000" dirty="0"/>
              <a:t>Asset diversification strategy </a:t>
            </a:r>
          </a:p>
          <a:p>
            <a:pPr lvl="1"/>
            <a:r>
              <a:rPr lang="en-US" sz="2000" dirty="0"/>
              <a:t>Tax diversification strategy </a:t>
            </a:r>
          </a:p>
          <a:p>
            <a:pPr lvl="1"/>
            <a:r>
              <a:rPr lang="en-US" sz="2000" dirty="0"/>
              <a:t>Income diversification strategy </a:t>
            </a:r>
          </a:p>
          <a:p>
            <a:pPr lvl="1"/>
            <a:endParaRPr lang="en-US" sz="2000" dirty="0"/>
          </a:p>
          <a:p>
            <a:pPr lvl="1"/>
            <a:endParaRPr lang="en-US" sz="2000" dirty="0"/>
          </a:p>
        </p:txBody>
      </p:sp>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a:t>A Solution in 3 Easy Steps </a:t>
            </a:r>
          </a:p>
        </p:txBody>
      </p:sp>
    </p:spTree>
    <p:extLst>
      <p:ext uri="{BB962C8B-B14F-4D97-AF65-F5344CB8AC3E}">
        <p14:creationId xmlns:p14="http://schemas.microsoft.com/office/powerpoint/2010/main" val="3146294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9052" y="582622"/>
            <a:ext cx="6488572" cy="1416157"/>
          </a:xfrm>
        </p:spPr>
        <p:txBody>
          <a:bodyPr/>
          <a:lstStyle/>
          <a:p>
            <a:r>
              <a:rPr lang="en-US" dirty="0"/>
              <a:t>Getting Started</a:t>
            </a:r>
            <a:endParaRPr lang="en-US" dirty="0">
              <a:latin typeface="FS Elliot Pro"/>
              <a:cs typeface="FS Elliot Pro"/>
            </a:endParaRPr>
          </a:p>
        </p:txBody>
      </p:sp>
      <p:sp>
        <p:nvSpPr>
          <p:cNvPr id="7" name="Text Placeholder 6"/>
          <p:cNvSpPr>
            <a:spLocks noGrp="1"/>
          </p:cNvSpPr>
          <p:nvPr>
            <p:ph type="body" sz="quarter" idx="11"/>
          </p:nvPr>
        </p:nvSpPr>
        <p:spPr>
          <a:xfrm>
            <a:off x="763132" y="1286532"/>
            <a:ext cx="6067974" cy="712247"/>
          </a:xfrm>
        </p:spPr>
        <p:txBody>
          <a:bodyPr/>
          <a:lstStyle/>
          <a:p>
            <a:r>
              <a:rPr lang="en-US" dirty="0">
                <a:latin typeface="FS Elliot Pro"/>
                <a:cs typeface="FS Elliot Pro"/>
              </a:rPr>
              <a:t>Capmar and Principal Support</a:t>
            </a:r>
          </a:p>
          <a:p>
            <a:endParaRPr lang="en-US" dirty="0"/>
          </a:p>
          <a:p>
            <a:pPr marL="285750" indent="-285750">
              <a:buFont typeface="Arial" panose="020B0604020202020204" pitchFamily="34" charset="0"/>
              <a:buChar char="•"/>
            </a:pPr>
            <a:r>
              <a:rPr lang="en-US" sz="1600" dirty="0"/>
              <a:t>Developing CI’s</a:t>
            </a:r>
          </a:p>
          <a:p>
            <a:pPr marL="285750" indent="-285750">
              <a:buFont typeface="Arial" panose="020B0604020202020204" pitchFamily="34" charset="0"/>
              <a:buChar char="•"/>
            </a:pPr>
            <a:r>
              <a:rPr lang="en-US" sz="1600" dirty="0"/>
              <a:t>Webinars</a:t>
            </a:r>
          </a:p>
          <a:p>
            <a:pPr marL="285750" indent="-285750">
              <a:buFont typeface="Arial" panose="020B0604020202020204" pitchFamily="34" charset="0"/>
              <a:buChar char="•"/>
            </a:pPr>
            <a:r>
              <a:rPr lang="en-US" sz="1600" dirty="0"/>
              <a:t>Conference calls</a:t>
            </a:r>
          </a:p>
          <a:p>
            <a:pPr marL="285750" indent="-285750">
              <a:buFont typeface="Arial" panose="020B0604020202020204" pitchFamily="34" charset="0"/>
              <a:buChar char="•"/>
            </a:pPr>
            <a:r>
              <a:rPr lang="en-US" sz="1600" dirty="0"/>
              <a:t>Business Owner seminars</a:t>
            </a:r>
          </a:p>
          <a:p>
            <a:pPr marL="285750" indent="-285750">
              <a:buFont typeface="Arial" panose="020B0604020202020204" pitchFamily="34" charset="0"/>
              <a:buChar char="•"/>
            </a:pPr>
            <a:r>
              <a:rPr lang="en-US" sz="1600" dirty="0"/>
              <a:t>BOES Team</a:t>
            </a:r>
          </a:p>
          <a:p>
            <a:pPr marL="285750" indent="-285750">
              <a:buFont typeface="Arial" panose="020B0604020202020204" pitchFamily="34" charset="0"/>
              <a:buChar char="•"/>
            </a:pPr>
            <a:r>
              <a:rPr lang="en-US" sz="1600" dirty="0"/>
              <a:t>Advanced Solutions team – attorney’s and CPA’s</a:t>
            </a:r>
          </a:p>
          <a:p>
            <a:r>
              <a:rPr lang="en-US" sz="1600" dirty="0"/>
              <a:t> </a:t>
            </a:r>
          </a:p>
        </p:txBody>
      </p:sp>
      <p:sp>
        <p:nvSpPr>
          <p:cNvPr id="8" name="Subtitle 4"/>
          <p:cNvSpPr txBox="1">
            <a:spLocks/>
          </p:cNvSpPr>
          <p:nvPr/>
        </p:nvSpPr>
        <p:spPr>
          <a:xfrm>
            <a:off x="862284" y="5118512"/>
            <a:ext cx="7011784" cy="452967"/>
          </a:xfrm>
          <a:prstGeom prst="rect">
            <a:avLst/>
          </a:prstGeom>
        </p:spPr>
        <p:txBody>
          <a:bodyPr vert="horz" lIns="91440" tIns="45720" rIns="91440" bIns="4572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Sherry Flint, CLU</a:t>
            </a:r>
            <a:r>
              <a:rPr lang="en-US" sz="1200" baseline="75000" dirty="0"/>
              <a:t>®				</a:t>
            </a:r>
            <a:r>
              <a:rPr lang="en-US" dirty="0"/>
              <a:t> 	</a:t>
            </a:r>
          </a:p>
        </p:txBody>
      </p:sp>
      <p:sp>
        <p:nvSpPr>
          <p:cNvPr id="9" name="Text Placeholder 5"/>
          <p:cNvSpPr txBox="1">
            <a:spLocks/>
          </p:cNvSpPr>
          <p:nvPr/>
        </p:nvSpPr>
        <p:spPr>
          <a:xfrm>
            <a:off x="862284" y="5479364"/>
            <a:ext cx="7914075" cy="553562"/>
          </a:xfrm>
          <a:prstGeom prst="rect">
            <a:avLst/>
          </a:prstGeom>
        </p:spPr>
        <p:txBody>
          <a:bodyPr vert="horz" lIns="91440" tIns="45720" rIns="91440" bIns="45720" rtlCol="0">
            <a:normAutofit/>
          </a:bodyPr>
          <a:lstStyle>
            <a:lvl1pPr marL="0" indent="0" algn="l" defTabSz="457200" rtl="0" eaLnBrk="1" latinLnBrk="0" hangingPunct="1">
              <a:lnSpc>
                <a:spcPct val="50000"/>
              </a:lnSpc>
              <a:spcBef>
                <a:spcPct val="20000"/>
              </a:spcBef>
              <a:buFont typeface="Arial"/>
              <a:buNone/>
              <a:defRPr sz="1400" kern="1200" baseline="0">
                <a:solidFill>
                  <a:srgbClr val="FFFFFF"/>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chemeClr val="tx1"/>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RVP– Life Distribution			 		</a:t>
            </a:r>
          </a:p>
        </p:txBody>
      </p:sp>
      <p:sp>
        <p:nvSpPr>
          <p:cNvPr id="3" name="Rectangle 2"/>
          <p:cNvSpPr/>
          <p:nvPr/>
        </p:nvSpPr>
        <p:spPr>
          <a:xfrm>
            <a:off x="862284" y="5644826"/>
            <a:ext cx="8193594" cy="369332"/>
          </a:xfrm>
          <a:prstGeom prst="rect">
            <a:avLst/>
          </a:prstGeom>
        </p:spPr>
        <p:txBody>
          <a:bodyPr wrap="square">
            <a:spAutoFit/>
          </a:bodyPr>
          <a:lstStyle/>
          <a:p>
            <a:r>
              <a:rPr lang="en-US" dirty="0">
                <a:solidFill>
                  <a:schemeClr val="bg1"/>
                </a:solidFill>
              </a:rPr>
              <a:t>C: 858-883-5410			 	        		</a:t>
            </a:r>
          </a:p>
        </p:txBody>
      </p:sp>
    </p:spTree>
    <p:extLst>
      <p:ext uri="{BB962C8B-B14F-4D97-AF65-F5344CB8AC3E}">
        <p14:creationId xmlns:p14="http://schemas.microsoft.com/office/powerpoint/2010/main" val="374311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t="8404"/>
          <a:stretch>
            <a:fillRect/>
          </a:stretch>
        </p:blipFill>
        <p:spPr bwMode="auto">
          <a:xfrm>
            <a:off x="1705774" y="0"/>
            <a:ext cx="7438226" cy="4800600"/>
          </a:xfrm>
          <a:prstGeom prst="rect">
            <a:avLst/>
          </a:prstGeom>
          <a:noFill/>
          <a:ln w="9525">
            <a:noFill/>
            <a:miter lim="800000"/>
            <a:headEnd/>
            <a:tailEnd/>
          </a:ln>
          <a:effectLst/>
        </p:spPr>
      </p:pic>
      <p:sp>
        <p:nvSpPr>
          <p:cNvPr id="10" name="Rectangle 9"/>
          <p:cNvSpPr/>
          <p:nvPr/>
        </p:nvSpPr>
        <p:spPr>
          <a:xfrm rot="10800000">
            <a:off x="0" y="-533400"/>
            <a:ext cx="9144000" cy="6858000"/>
          </a:xfrm>
          <a:prstGeom prst="rect">
            <a:avLst/>
          </a:prstGeom>
          <a:gradFill flip="none" rotWithShape="1">
            <a:gsLst>
              <a:gs pos="15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685800" y="1905000"/>
            <a:ext cx="5029200" cy="4221163"/>
          </a:xfrm>
          <a:prstGeom prst="rect">
            <a:avLst/>
          </a:prstGeom>
        </p:spPr>
        <p:txBody>
          <a:bodyPr vert="horz" lIns="91440" tIns="45720" rIns="91440" bIns="45720" rtlCol="0">
            <a:normAutofit/>
          </a:bodyPr>
          <a:lstStyle/>
          <a:p>
            <a:pPr indent="0">
              <a:buNone/>
            </a:pPr>
            <a:r>
              <a:rPr kumimoji="0" lang="en-US" sz="4000" b="0" i="1" u="none" strike="noStrike" kern="1200" cap="none" spc="0" normalizeH="0" baseline="0" noProof="0" dirty="0">
                <a:ln>
                  <a:noFill/>
                </a:ln>
                <a:solidFill>
                  <a:srgbClr val="0072BC"/>
                </a:solidFill>
                <a:effectLst/>
                <a:uLnTx/>
                <a:uFillTx/>
                <a:latin typeface="Avenir LT Std 35 Light" pitchFamily="34" charset="0"/>
                <a:ea typeface="+mn-ea"/>
                <a:cs typeface="+mn-cs"/>
              </a:rPr>
              <a:t>	</a:t>
            </a:r>
            <a:br>
              <a:rPr kumimoji="0" lang="en-US" sz="4000" b="0" i="1" u="none" strike="noStrike" kern="1200" cap="none" spc="0" normalizeH="0" baseline="0" noProof="0" dirty="0">
                <a:ln>
                  <a:noFill/>
                </a:ln>
                <a:solidFill>
                  <a:srgbClr val="0072BC"/>
                </a:solidFill>
                <a:effectLst/>
                <a:uLnTx/>
                <a:uFillTx/>
                <a:latin typeface="Avenir LT Std 35 Light" pitchFamily="34" charset="0"/>
                <a:ea typeface="+mn-ea"/>
                <a:cs typeface="+mn-cs"/>
              </a:rPr>
            </a:br>
            <a:endParaRPr kumimoji="0" lang="en-US" sz="2800" b="0" i="0" u="none" strike="noStrike" kern="1200" cap="none" spc="0" normalizeH="0" baseline="0" noProof="0" dirty="0">
              <a:ln>
                <a:noFill/>
              </a:ln>
              <a:solidFill>
                <a:schemeClr val="tx1"/>
              </a:solidFill>
              <a:effectLst/>
              <a:uLnTx/>
              <a:uFillTx/>
              <a:latin typeface="Avenir LT Std 35 Light" pitchFamily="34" charset="0"/>
              <a:ea typeface="+mn-ea"/>
              <a:cs typeface="+mn-cs"/>
            </a:endParaRPr>
          </a:p>
          <a:p>
            <a:pPr marL="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Avenir LT Std 3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304800" y="1600200"/>
            <a:ext cx="5105400" cy="3539430"/>
          </a:xfrm>
          <a:prstGeom prst="rect">
            <a:avLst/>
          </a:prstGeom>
        </p:spPr>
        <p:txBody>
          <a:bodyPr wrap="square">
            <a:spAutoFit/>
          </a:bodyPr>
          <a:lstStyle/>
          <a:p>
            <a:pPr indent="0">
              <a:buNone/>
            </a:pPr>
            <a:r>
              <a:rPr lang="en-US" sz="2800" dirty="0">
                <a:latin typeface="Avenir LT Std 35 Light" pitchFamily="34" charset="0"/>
              </a:rPr>
              <a:t>The Columbus Life Difference</a:t>
            </a:r>
          </a:p>
          <a:p>
            <a:pPr indent="0">
              <a:buNone/>
            </a:pPr>
            <a:endParaRPr lang="en-US" sz="2800" dirty="0">
              <a:latin typeface="Avenir LT Std 35 Light" pitchFamily="34" charset="0"/>
            </a:endParaRPr>
          </a:p>
          <a:p>
            <a:pPr indent="0">
              <a:buNone/>
            </a:pPr>
            <a:r>
              <a:rPr lang="en-US" sz="2800" dirty="0">
                <a:latin typeface="Avenir LT Std 35 Light" pitchFamily="34" charset="0"/>
              </a:rPr>
              <a:t>Technology to Accelerate </a:t>
            </a:r>
          </a:p>
          <a:p>
            <a:pPr indent="0">
              <a:buNone/>
            </a:pPr>
            <a:r>
              <a:rPr lang="en-US" sz="2800" dirty="0">
                <a:latin typeface="Avenir LT Std 35 Light" pitchFamily="34" charset="0"/>
              </a:rPr>
              <a:t>Your Business</a:t>
            </a:r>
          </a:p>
          <a:p>
            <a:pPr indent="0">
              <a:buNone/>
            </a:pPr>
            <a:endParaRPr lang="en-US" sz="2800" dirty="0">
              <a:latin typeface="Avenir LT Std 35 Light" pitchFamily="34" charset="0"/>
            </a:endParaRPr>
          </a:p>
          <a:p>
            <a:pPr indent="0">
              <a:buNone/>
            </a:pPr>
            <a:r>
              <a:rPr lang="en-US" sz="2800" dirty="0">
                <a:latin typeface="Avenir LT Std 35 Light" pitchFamily="34" charset="0"/>
              </a:rPr>
              <a:t>Enhancements for 2017</a:t>
            </a:r>
          </a:p>
          <a:p>
            <a:pPr indent="0">
              <a:buNone/>
            </a:pPr>
            <a:endParaRPr lang="en-US" sz="2800" dirty="0">
              <a:latin typeface="Avenir LT Std 35 Light" pitchFamily="34" charset="0"/>
            </a:endParaRPr>
          </a:p>
          <a:p>
            <a:pPr indent="0">
              <a:buNone/>
            </a:pPr>
            <a:r>
              <a:rPr lang="en-US" sz="2800" dirty="0">
                <a:latin typeface="Avenir LT Std 35 Light" pitchFamily="34" charset="0"/>
              </a:rPr>
              <a:t>Columbus Life Rewards</a:t>
            </a:r>
          </a:p>
        </p:txBody>
      </p:sp>
      <p:sp>
        <p:nvSpPr>
          <p:cNvPr id="7" name="Title 1"/>
          <p:cNvSpPr>
            <a:spLocks noGrp="1"/>
          </p:cNvSpPr>
          <p:nvPr>
            <p:ph type="title"/>
          </p:nvPr>
        </p:nvSpPr>
        <p:spPr>
          <a:xfrm>
            <a:off x="228600" y="0"/>
            <a:ext cx="8915400" cy="1143000"/>
          </a:xfrm>
        </p:spPr>
        <p:txBody>
          <a:bodyPr>
            <a:normAutofit/>
          </a:bodyPr>
          <a:lstStyle/>
          <a:p>
            <a:pPr algn="l"/>
            <a:r>
              <a:rPr lang="en-US" b="1" dirty="0">
                <a:solidFill>
                  <a:srgbClr val="0072BC"/>
                </a:solidFill>
              </a:rPr>
              <a:t>Agenda</a:t>
            </a:r>
          </a:p>
        </p:txBody>
      </p:sp>
      <p:cxnSp>
        <p:nvCxnSpPr>
          <p:cNvPr id="8" name="Straight Connector 7"/>
          <p:cNvCxnSpPr/>
          <p:nvPr/>
        </p:nvCxnSpPr>
        <p:spPr>
          <a:xfrm>
            <a:off x="228600" y="1066800"/>
            <a:ext cx="86106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604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685800" y="1066800"/>
            <a:ext cx="6858000" cy="609600"/>
          </a:xfrm>
        </p:spPr>
        <p:txBody>
          <a:bodyPr/>
          <a:lstStyle/>
          <a:p>
            <a:r>
              <a:rPr lang="en-US" sz="4000" b="1" dirty="0">
                <a:solidFill>
                  <a:srgbClr val="0070C0"/>
                </a:solidFill>
              </a:rPr>
              <a:t>5 Differentiators of </a:t>
            </a:r>
          </a:p>
        </p:txBody>
      </p:sp>
      <p:sp>
        <p:nvSpPr>
          <p:cNvPr id="20" name="TextBox 19"/>
          <p:cNvSpPr txBox="1"/>
          <p:nvPr/>
        </p:nvSpPr>
        <p:spPr>
          <a:xfrm>
            <a:off x="2328224" y="6477000"/>
            <a:ext cx="3996376" cy="400110"/>
          </a:xfrm>
          <a:prstGeom prst="rect">
            <a:avLst/>
          </a:prstGeom>
          <a:noFill/>
        </p:spPr>
        <p:txBody>
          <a:bodyPr wrap="square" rtlCol="0">
            <a:spAutoFit/>
          </a:bodyPr>
          <a:lstStyle/>
          <a:p>
            <a:r>
              <a:rPr lang="en-US" sz="1000" dirty="0">
                <a:solidFill>
                  <a:schemeClr val="bg1"/>
                </a:solidFill>
                <a:latin typeface="Trebuchet MS" pitchFamily="34" charset="0"/>
              </a:rPr>
              <a:t>Columbus Life Insurance Company, Cincinnati, Ohio is</a:t>
            </a:r>
            <a:br>
              <a:rPr lang="en-US" sz="1000" dirty="0">
                <a:solidFill>
                  <a:schemeClr val="bg1"/>
                </a:solidFill>
                <a:latin typeface="Trebuchet MS" pitchFamily="34" charset="0"/>
              </a:rPr>
            </a:br>
            <a:r>
              <a:rPr lang="en-US" sz="1000" dirty="0">
                <a:solidFill>
                  <a:schemeClr val="bg1"/>
                </a:solidFill>
                <a:latin typeface="Trebuchet MS" pitchFamily="34" charset="0"/>
              </a:rPr>
              <a:t>licensed  in the District of Columbia &amp; all states except New York</a:t>
            </a:r>
            <a:r>
              <a:rPr lang="en-US" sz="1000" i="1" dirty="0">
                <a:solidFill>
                  <a:schemeClr val="tx1">
                    <a:lumMod val="65000"/>
                    <a:lumOff val="35000"/>
                  </a:schemeClr>
                </a:solidFill>
                <a:latin typeface="Trebuchet MS" pitchFamily="34" charset="0"/>
              </a:rPr>
              <a:t>.</a:t>
            </a:r>
          </a:p>
        </p:txBody>
      </p:sp>
      <p:pic>
        <p:nvPicPr>
          <p:cNvPr id="14" name="Picture 13" descr="whitewireextraghosted.png"/>
          <p:cNvPicPr>
            <a:picLocks noChangeAspect="1"/>
          </p:cNvPicPr>
          <p:nvPr/>
        </p:nvPicPr>
        <p:blipFill>
          <a:blip r:embed="rId3" cstate="screen"/>
          <a:srcRect/>
          <a:stretch>
            <a:fillRect/>
          </a:stretch>
        </p:blipFill>
        <p:spPr>
          <a:xfrm>
            <a:off x="1917793" y="6387415"/>
            <a:ext cx="5698858" cy="470581"/>
          </a:xfrm>
          <a:prstGeom prst="rect">
            <a:avLst/>
          </a:prstGeom>
        </p:spPr>
      </p:pic>
      <p:grpSp>
        <p:nvGrpSpPr>
          <p:cNvPr id="15" name="Group 9"/>
          <p:cNvGrpSpPr/>
          <p:nvPr/>
        </p:nvGrpSpPr>
        <p:grpSpPr>
          <a:xfrm flipH="1">
            <a:off x="0" y="6335719"/>
            <a:ext cx="9144000" cy="526037"/>
            <a:chOff x="-7" y="1494501"/>
            <a:chExt cx="9144000" cy="700572"/>
          </a:xfrm>
        </p:grpSpPr>
        <p:sp>
          <p:nvSpPr>
            <p:cNvPr id="16" name="Rectangle 15"/>
            <p:cNvSpPr/>
            <p:nvPr/>
          </p:nvSpPr>
          <p:spPr>
            <a:xfrm>
              <a:off x="-7" y="1496872"/>
              <a:ext cx="9144000" cy="6982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curves.png"/>
            <p:cNvPicPr>
              <a:picLocks noChangeAspect="1"/>
            </p:cNvPicPr>
            <p:nvPr/>
          </p:nvPicPr>
          <p:blipFill>
            <a:blip r:embed="rId4" cstate="screen">
              <a:lum bright="6000"/>
            </a:blip>
            <a:srcRect/>
            <a:stretch>
              <a:fillRect/>
            </a:stretch>
          </p:blipFill>
          <p:spPr>
            <a:xfrm rot="10800000">
              <a:off x="5536" y="1494501"/>
              <a:ext cx="7704159" cy="695570"/>
            </a:xfrm>
            <a:prstGeom prst="rect">
              <a:avLst/>
            </a:prstGeom>
          </p:spPr>
        </p:pic>
      </p:grpSp>
      <p:sp>
        <p:nvSpPr>
          <p:cNvPr id="21" name="Rectangle 20"/>
          <p:cNvSpPr/>
          <p:nvPr/>
        </p:nvSpPr>
        <p:spPr>
          <a:xfrm>
            <a:off x="0" y="6349554"/>
            <a:ext cx="5279571" cy="522514"/>
          </a:xfrm>
          <a:prstGeom prst="rect">
            <a:avLst/>
          </a:prstGeom>
          <a:gradFill flip="none" rotWithShape="1">
            <a:gsLst>
              <a:gs pos="31000">
                <a:schemeClr val="tx2"/>
              </a:gs>
              <a:gs pos="86000">
                <a:schemeClr val="accent1">
                  <a:shade val="67500"/>
                  <a:satMod val="115000"/>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094" y="6346495"/>
            <a:ext cx="3273506" cy="507831"/>
          </a:xfrm>
          <a:prstGeom prst="rect">
            <a:avLst/>
          </a:prstGeom>
        </p:spPr>
        <p:txBody>
          <a:bodyPr wrap="square">
            <a:spAutoFit/>
          </a:bodyPr>
          <a:lstStyle/>
          <a:p>
            <a:pPr>
              <a:lnSpc>
                <a:spcPct val="90000"/>
              </a:lnSpc>
            </a:pPr>
            <a:r>
              <a:rPr lang="en-US" sz="1000" i="0" dirty="0">
                <a:solidFill>
                  <a:schemeClr val="bg1"/>
                </a:solidFill>
              </a:rPr>
              <a:t>For financial professional use only. Not for</a:t>
            </a:r>
            <a:r>
              <a:rPr lang="en-US" sz="1000" i="0" baseline="0" dirty="0">
                <a:solidFill>
                  <a:schemeClr val="bg1"/>
                </a:solidFill>
              </a:rPr>
              <a:t> use with public</a:t>
            </a:r>
            <a:endParaRPr lang="en-US" sz="1000" i="0" dirty="0">
              <a:solidFill>
                <a:schemeClr val="bg1"/>
              </a:solidFill>
            </a:endParaRPr>
          </a:p>
          <a:p>
            <a:pPr marL="0" marR="0" indent="0" algn="l" defTabSz="914400" rtl="0" eaLnBrk="1" fontAlgn="auto" latinLnBrk="0" hangingPunct="1">
              <a:lnSpc>
                <a:spcPct val="90000"/>
              </a:lnSpc>
              <a:spcBef>
                <a:spcPts val="0"/>
              </a:spcBef>
              <a:spcAft>
                <a:spcPts val="0"/>
              </a:spcAft>
              <a:buClrTx/>
              <a:buSzTx/>
              <a:buFontTx/>
              <a:buNone/>
              <a:tabLst/>
              <a:defRPr/>
            </a:pPr>
            <a:r>
              <a:rPr lang="en-US" sz="1000" dirty="0">
                <a:solidFill>
                  <a:schemeClr val="bg1"/>
                </a:solidFill>
              </a:rPr>
              <a:t>Slide </a:t>
            </a:r>
            <a:fld id="{8C6106CA-F3F6-4F2A-AA9D-9E5CBE14B299}" type="slidenum">
              <a:rPr lang="en-US" sz="1000" smtClean="0">
                <a:solidFill>
                  <a:schemeClr val="bg1"/>
                </a:solidFill>
              </a:rPr>
              <a:pPr marL="0" marR="0" indent="0" algn="l" defTabSz="914400" rtl="0" eaLnBrk="1" fontAlgn="auto" latinLnBrk="0" hangingPunct="1">
                <a:lnSpc>
                  <a:spcPct val="90000"/>
                </a:lnSpc>
                <a:spcBef>
                  <a:spcPts val="0"/>
                </a:spcBef>
                <a:spcAft>
                  <a:spcPts val="0"/>
                </a:spcAft>
                <a:buClrTx/>
                <a:buSzTx/>
                <a:buFontTx/>
                <a:buNone/>
                <a:tabLst/>
                <a:defRPr/>
              </a:pPr>
              <a:t>63</a:t>
            </a:fld>
            <a:r>
              <a:rPr lang="en-US" sz="1000" dirty="0">
                <a:solidFill>
                  <a:schemeClr val="bg1"/>
                </a:solidFill>
              </a:rPr>
              <a:t> of 45</a:t>
            </a:r>
            <a:br>
              <a:rPr lang="en-US" sz="1000" dirty="0">
                <a:solidFill>
                  <a:schemeClr val="bg1"/>
                </a:solidFill>
              </a:rPr>
            </a:br>
            <a:r>
              <a:rPr lang="en-US" sz="1000" dirty="0">
                <a:solidFill>
                  <a:schemeClr val="bg1"/>
                </a:solidFill>
              </a:rPr>
              <a:t>CL</a:t>
            </a:r>
            <a:r>
              <a:rPr lang="en-US" sz="1000" baseline="0" dirty="0">
                <a:solidFill>
                  <a:schemeClr val="bg1"/>
                </a:solidFill>
              </a:rPr>
              <a:t>FD5.153 (03/16)</a:t>
            </a:r>
            <a:endParaRPr lang="en-US" sz="1000" dirty="0">
              <a:solidFill>
                <a:schemeClr val="bg1"/>
              </a:solidFill>
            </a:endParaRPr>
          </a:p>
        </p:txBody>
      </p:sp>
      <p:sp>
        <p:nvSpPr>
          <p:cNvPr id="35" name="Rectangle 34"/>
          <p:cNvSpPr/>
          <p:nvPr/>
        </p:nvSpPr>
        <p:spPr>
          <a:xfrm>
            <a:off x="0" y="3886200"/>
            <a:ext cx="9144000" cy="1905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Content Placeholder 3" descr="CLIC Ship left corner.png"/>
          <p:cNvPicPr>
            <a:picLocks noChangeAspect="1"/>
          </p:cNvPicPr>
          <p:nvPr/>
        </p:nvPicPr>
        <p:blipFill>
          <a:blip r:embed="rId5" cstate="print"/>
          <a:stretch>
            <a:fillRect/>
          </a:stretch>
        </p:blipFill>
        <p:spPr>
          <a:xfrm>
            <a:off x="3" y="2071658"/>
            <a:ext cx="3944039" cy="4252943"/>
          </a:xfrm>
          <a:prstGeom prst="rect">
            <a:avLst/>
          </a:prstGeom>
        </p:spPr>
      </p:pic>
      <p:grpSp>
        <p:nvGrpSpPr>
          <p:cNvPr id="37" name="Group 14"/>
          <p:cNvGrpSpPr/>
          <p:nvPr/>
        </p:nvGrpSpPr>
        <p:grpSpPr>
          <a:xfrm>
            <a:off x="3604767" y="4094593"/>
            <a:ext cx="4175309" cy="1078284"/>
            <a:chOff x="2438359" y="5139640"/>
            <a:chExt cx="4175309" cy="1078284"/>
          </a:xfrm>
        </p:grpSpPr>
        <p:sp>
          <p:nvSpPr>
            <p:cNvPr id="38" name="Rectangle 37"/>
            <p:cNvSpPr/>
            <p:nvPr/>
          </p:nvSpPr>
          <p:spPr>
            <a:xfrm>
              <a:off x="2438359" y="5550049"/>
              <a:ext cx="4175309" cy="667875"/>
            </a:xfrm>
            <a:prstGeom prst="rect">
              <a:avLst/>
            </a:prstGeom>
            <a:ln>
              <a:noFill/>
            </a:ln>
          </p:spPr>
          <p:txBody>
            <a:bodyPr wrap="none">
              <a:spAutoFit/>
            </a:bodyPr>
            <a:lstStyle/>
            <a:p>
              <a:pPr algn="r">
                <a:lnSpc>
                  <a:spcPct val="110000"/>
                </a:lnSpc>
              </a:pPr>
              <a:r>
                <a:rPr lang="en-US" dirty="0">
                  <a:solidFill>
                    <a:schemeClr val="tx1">
                      <a:lumMod val="75000"/>
                      <a:lumOff val="25000"/>
                    </a:schemeClr>
                  </a:solidFill>
                  <a:latin typeface="Avenir LT Std 65 Medium" pitchFamily="34" charset="0"/>
                </a:rPr>
                <a:t>Regional Vice President</a:t>
              </a:r>
            </a:p>
            <a:p>
              <a:pPr algn="r">
                <a:lnSpc>
                  <a:spcPct val="110000"/>
                </a:lnSpc>
              </a:pPr>
              <a:r>
                <a:rPr lang="en-US" sz="1600" dirty="0">
                  <a:solidFill>
                    <a:schemeClr val="tx1">
                      <a:lumMod val="75000"/>
                      <a:lumOff val="25000"/>
                    </a:schemeClr>
                  </a:solidFill>
                  <a:latin typeface="Avenir LT Std 65 Medium" pitchFamily="34" charset="0"/>
                </a:rPr>
                <a:t>COLUMBUS LIFE INSURANCE COMPANY</a:t>
              </a:r>
            </a:p>
          </p:txBody>
        </p:sp>
        <p:sp>
          <p:nvSpPr>
            <p:cNvPr id="39" name="Rectangle 38"/>
            <p:cNvSpPr/>
            <p:nvPr/>
          </p:nvSpPr>
          <p:spPr>
            <a:xfrm>
              <a:off x="3424782" y="5139640"/>
              <a:ext cx="3188886" cy="532262"/>
            </a:xfrm>
            <a:prstGeom prst="rect">
              <a:avLst/>
            </a:prstGeom>
            <a:ln>
              <a:noFill/>
            </a:ln>
          </p:spPr>
          <p:txBody>
            <a:bodyPr wrap="none">
              <a:spAutoFit/>
            </a:bodyPr>
            <a:lstStyle/>
            <a:p>
              <a:pPr algn="r">
                <a:lnSpc>
                  <a:spcPct val="70000"/>
                </a:lnSpc>
              </a:pPr>
              <a:r>
                <a:rPr lang="en-US" sz="4000" dirty="0">
                  <a:solidFill>
                    <a:srgbClr val="0076BE"/>
                  </a:solidFill>
                  <a:latin typeface="Avenir LT Std 65 Medium" pitchFamily="34" charset="0"/>
                </a:rPr>
                <a:t>Ward Carson</a:t>
              </a:r>
              <a:endParaRPr lang="en-US" sz="4000" dirty="0">
                <a:solidFill>
                  <a:schemeClr val="tx2"/>
                </a:solidFill>
                <a:latin typeface="Avenir LT Std 35 Light" pitchFamily="34" charset="0"/>
              </a:endParaRPr>
            </a:p>
          </p:txBody>
        </p:sp>
      </p:grpSp>
      <p:sp>
        <p:nvSpPr>
          <p:cNvPr id="18" name="Title 17"/>
          <p:cNvSpPr>
            <a:spLocks noGrp="1"/>
          </p:cNvSpPr>
          <p:nvPr>
            <p:ph type="title"/>
          </p:nvPr>
        </p:nvSpPr>
        <p:spPr>
          <a:xfrm>
            <a:off x="0" y="1447800"/>
            <a:ext cx="9144000" cy="1143000"/>
          </a:xfrm>
        </p:spPr>
        <p:txBody>
          <a:bodyPr/>
          <a:lstStyle/>
          <a:p>
            <a:r>
              <a:rPr lang="en-US" sz="4000" b="1" dirty="0">
                <a:solidFill>
                  <a:srgbClr val="002060"/>
                </a:solidFill>
                <a:latin typeface="Arial" pitchFamily="34" charset="0"/>
                <a:cs typeface="Arial" pitchFamily="34" charset="0"/>
              </a:rPr>
              <a:t>Columbus Life’s Product Portfolio</a:t>
            </a:r>
          </a:p>
        </p:txBody>
      </p:sp>
    </p:spTree>
    <p:extLst>
      <p:ext uri="{BB962C8B-B14F-4D97-AF65-F5344CB8AC3E}">
        <p14:creationId xmlns:p14="http://schemas.microsoft.com/office/powerpoint/2010/main" val="2876528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100584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txBox="1">
            <a:spLocks/>
          </p:cNvSpPr>
          <p:nvPr/>
        </p:nvSpPr>
        <p:spPr>
          <a:xfrm>
            <a:off x="0" y="0"/>
            <a:ext cx="7543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Discover:</a:t>
            </a:r>
            <a:r>
              <a:rPr kumimoji="0" lang="en-US" sz="3200" b="1" i="0" u="none" strike="noStrike" kern="1200" cap="none" spc="0" normalizeH="0" noProof="0" dirty="0">
                <a:ln>
                  <a:noFill/>
                </a:ln>
                <a:solidFill>
                  <a:schemeClr val="bg1"/>
                </a:solidFill>
                <a:effectLst/>
                <a:uLnTx/>
                <a:uFillTx/>
                <a:latin typeface="+mj-lt"/>
                <a:ea typeface="+mj-ea"/>
                <a:cs typeface="+mj-cs"/>
              </a:rPr>
              <a:t> Superior Strength</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pic>
        <p:nvPicPr>
          <p:cNvPr id="36" name="Picture 35" descr="CLICGhostedLogo.png"/>
          <p:cNvPicPr>
            <a:picLocks noChangeAspect="1"/>
          </p:cNvPicPr>
          <p:nvPr/>
        </p:nvPicPr>
        <p:blipFill>
          <a:blip r:embed="rId3" cstate="print"/>
          <a:stretch>
            <a:fillRect/>
          </a:stretch>
        </p:blipFill>
        <p:spPr>
          <a:xfrm>
            <a:off x="1145173" y="0"/>
            <a:ext cx="6853654" cy="6858000"/>
          </a:xfrm>
          <a:prstGeom prst="rect">
            <a:avLst/>
          </a:prstGeom>
        </p:spPr>
      </p:pic>
      <p:sp>
        <p:nvSpPr>
          <p:cNvPr id="37" name="TextBox 36"/>
          <p:cNvSpPr txBox="1"/>
          <p:nvPr/>
        </p:nvSpPr>
        <p:spPr>
          <a:xfrm>
            <a:off x="1629687" y="297359"/>
            <a:ext cx="4657044" cy="707886"/>
          </a:xfrm>
          <a:prstGeom prst="rect">
            <a:avLst/>
          </a:prstGeom>
          <a:noFill/>
        </p:spPr>
        <p:txBody>
          <a:bodyPr wrap="none" rtlCol="0">
            <a:spAutoFit/>
          </a:bodyPr>
          <a:lstStyle/>
          <a:p>
            <a:r>
              <a:rPr lang="en-US" sz="4000" b="1" dirty="0">
                <a:solidFill>
                  <a:srgbClr val="0070C0"/>
                </a:solidFill>
                <a:latin typeface="Arial" pitchFamily="34" charset="0"/>
                <a:cs typeface="Arial" pitchFamily="34" charset="0"/>
              </a:rPr>
              <a:t>Financial Strength</a:t>
            </a:r>
          </a:p>
        </p:txBody>
      </p:sp>
      <p:sp>
        <p:nvSpPr>
          <p:cNvPr id="38" name="TextBox 27"/>
          <p:cNvSpPr txBox="1"/>
          <p:nvPr/>
        </p:nvSpPr>
        <p:spPr>
          <a:xfrm>
            <a:off x="723900" y="2085201"/>
            <a:ext cx="11049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1">
                    <a:lumMod val="75000"/>
                    <a:lumOff val="25000"/>
                  </a:schemeClr>
                </a:solidFill>
                <a:latin typeface="Arial" pitchFamily="34" charset="0"/>
                <a:cs typeface="Arial" pitchFamily="34" charset="0"/>
              </a:rPr>
              <a:t>SUPERIOR</a:t>
            </a:r>
            <a:endParaRPr lang="en-US" sz="1100" dirty="0">
              <a:solidFill>
                <a:schemeClr val="tx1">
                  <a:lumMod val="75000"/>
                  <a:lumOff val="25000"/>
                </a:schemeClr>
              </a:solidFill>
              <a:latin typeface="Arial" pitchFamily="34" charset="0"/>
              <a:cs typeface="Arial" pitchFamily="34" charset="0"/>
            </a:endParaRPr>
          </a:p>
        </p:txBody>
      </p:sp>
      <p:sp>
        <p:nvSpPr>
          <p:cNvPr id="39" name="TextBox 28"/>
          <p:cNvSpPr txBox="1"/>
          <p:nvPr/>
        </p:nvSpPr>
        <p:spPr>
          <a:xfrm>
            <a:off x="2057400" y="1295400"/>
            <a:ext cx="228900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1" dirty="0">
                <a:solidFill>
                  <a:schemeClr val="tx1">
                    <a:lumMod val="65000"/>
                    <a:lumOff val="35000"/>
                  </a:schemeClr>
                </a:solidFill>
                <a:latin typeface="Arial" pitchFamily="34" charset="0"/>
                <a:cs typeface="Arial" pitchFamily="34" charset="0"/>
              </a:rPr>
              <a:t>A.M. Best</a:t>
            </a:r>
          </a:p>
        </p:txBody>
      </p:sp>
      <p:sp>
        <p:nvSpPr>
          <p:cNvPr id="40" name="TextBox 34"/>
          <p:cNvSpPr txBox="1"/>
          <p:nvPr/>
        </p:nvSpPr>
        <p:spPr>
          <a:xfrm>
            <a:off x="381000" y="1143000"/>
            <a:ext cx="16002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chemeClr val="tx2"/>
                </a:solidFill>
                <a:effectLst>
                  <a:reflection blurRad="6350" stA="55000" endA="300" endPos="45500" dir="5400000" sy="-100000" algn="bl" rotWithShape="0"/>
                </a:effectLst>
                <a:latin typeface="Arial" pitchFamily="34" charset="0"/>
                <a:cs typeface="Arial" pitchFamily="34" charset="0"/>
              </a:rPr>
              <a:t>A+</a:t>
            </a:r>
          </a:p>
        </p:txBody>
      </p:sp>
      <p:sp>
        <p:nvSpPr>
          <p:cNvPr id="41" name="TextBox 20"/>
          <p:cNvSpPr txBox="1"/>
          <p:nvPr/>
        </p:nvSpPr>
        <p:spPr>
          <a:xfrm>
            <a:off x="419100" y="2362200"/>
            <a:ext cx="16002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chemeClr val="tx2"/>
                </a:solidFill>
                <a:effectLst>
                  <a:reflection blurRad="6350" stA="55000" endA="300" endPos="45500" dir="5400000" sy="-100000" algn="bl" rotWithShape="0"/>
                </a:effectLst>
                <a:latin typeface="Arial" pitchFamily="34" charset="0"/>
                <a:cs typeface="Arial" pitchFamily="34" charset="0"/>
              </a:rPr>
              <a:t>AA</a:t>
            </a:r>
          </a:p>
        </p:txBody>
      </p:sp>
      <p:sp>
        <p:nvSpPr>
          <p:cNvPr id="42" name="TextBox 29"/>
          <p:cNvSpPr txBox="1"/>
          <p:nvPr/>
        </p:nvSpPr>
        <p:spPr>
          <a:xfrm>
            <a:off x="685800" y="3304401"/>
            <a:ext cx="12192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1">
                    <a:lumMod val="75000"/>
                    <a:lumOff val="25000"/>
                  </a:schemeClr>
                </a:solidFill>
                <a:latin typeface="Arial" pitchFamily="34" charset="0"/>
                <a:cs typeface="Arial" pitchFamily="34" charset="0"/>
              </a:rPr>
              <a:t>VERY STRONG</a:t>
            </a:r>
          </a:p>
        </p:txBody>
      </p:sp>
      <p:sp>
        <p:nvSpPr>
          <p:cNvPr id="43" name="TextBox 30"/>
          <p:cNvSpPr txBox="1"/>
          <p:nvPr/>
        </p:nvSpPr>
        <p:spPr>
          <a:xfrm>
            <a:off x="2057400" y="2510134"/>
            <a:ext cx="2590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1" dirty="0">
                <a:solidFill>
                  <a:schemeClr val="tx1">
                    <a:lumMod val="65000"/>
                    <a:lumOff val="35000"/>
                  </a:schemeClr>
                </a:solidFill>
                <a:latin typeface="Arial" pitchFamily="34" charset="0"/>
                <a:cs typeface="Arial" pitchFamily="34" charset="0"/>
              </a:rPr>
              <a:t>Standard &amp; Poor’s</a:t>
            </a:r>
          </a:p>
        </p:txBody>
      </p:sp>
      <p:sp>
        <p:nvSpPr>
          <p:cNvPr id="44" name="TextBox 21"/>
          <p:cNvSpPr txBox="1"/>
          <p:nvPr/>
        </p:nvSpPr>
        <p:spPr>
          <a:xfrm>
            <a:off x="419100" y="3595797"/>
            <a:ext cx="16002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chemeClr val="tx2"/>
                </a:solidFill>
                <a:effectLst>
                  <a:reflection blurRad="6350" stA="55000" endA="300" endPos="45500" dir="5400000" sy="-100000" algn="bl" rotWithShape="0"/>
                </a:effectLst>
                <a:latin typeface="Arial" pitchFamily="34" charset="0"/>
                <a:cs typeface="Arial" pitchFamily="34" charset="0"/>
              </a:rPr>
              <a:t>AA</a:t>
            </a:r>
          </a:p>
        </p:txBody>
      </p:sp>
      <p:sp>
        <p:nvSpPr>
          <p:cNvPr id="45" name="TextBox 35"/>
          <p:cNvSpPr txBox="1"/>
          <p:nvPr/>
        </p:nvSpPr>
        <p:spPr>
          <a:xfrm>
            <a:off x="685800" y="4523601"/>
            <a:ext cx="12192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1">
                    <a:lumMod val="75000"/>
                    <a:lumOff val="25000"/>
                  </a:schemeClr>
                </a:solidFill>
                <a:latin typeface="Arial" pitchFamily="34" charset="0"/>
                <a:cs typeface="Arial" pitchFamily="34" charset="0"/>
              </a:rPr>
              <a:t>VERY STRONG</a:t>
            </a:r>
            <a:endParaRPr lang="en-US" sz="1100" dirty="0">
              <a:solidFill>
                <a:schemeClr val="tx1">
                  <a:lumMod val="75000"/>
                  <a:lumOff val="25000"/>
                </a:schemeClr>
              </a:solidFill>
              <a:latin typeface="Arial" pitchFamily="34" charset="0"/>
              <a:cs typeface="Arial" pitchFamily="34" charset="0"/>
            </a:endParaRPr>
          </a:p>
        </p:txBody>
      </p:sp>
      <p:sp>
        <p:nvSpPr>
          <p:cNvPr id="76" name="TextBox 36"/>
          <p:cNvSpPr txBox="1"/>
          <p:nvPr/>
        </p:nvSpPr>
        <p:spPr>
          <a:xfrm>
            <a:off x="2057400" y="3733800"/>
            <a:ext cx="12954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1" dirty="0">
                <a:solidFill>
                  <a:schemeClr val="tx1">
                    <a:lumMod val="65000"/>
                    <a:lumOff val="35000"/>
                  </a:schemeClr>
                </a:solidFill>
                <a:latin typeface="Arial" pitchFamily="34" charset="0"/>
                <a:cs typeface="Arial" pitchFamily="34" charset="0"/>
              </a:rPr>
              <a:t>Fitch</a:t>
            </a:r>
          </a:p>
        </p:txBody>
      </p:sp>
      <p:sp>
        <p:nvSpPr>
          <p:cNvPr id="77" name="TextBox 23"/>
          <p:cNvSpPr txBox="1"/>
          <p:nvPr/>
        </p:nvSpPr>
        <p:spPr>
          <a:xfrm>
            <a:off x="304800" y="4995466"/>
            <a:ext cx="1828800"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chemeClr val="tx2"/>
                </a:solidFill>
                <a:effectLst>
                  <a:reflection blurRad="6350" stA="55000" endA="300" endPos="45500" dir="5400000" sy="-100000" algn="bl" rotWithShape="0"/>
                </a:effectLst>
                <a:latin typeface="Arial" pitchFamily="34" charset="0"/>
                <a:cs typeface="Arial" pitchFamily="34" charset="0"/>
              </a:rPr>
              <a:t>96</a:t>
            </a:r>
            <a:r>
              <a:rPr lang="en-US" sz="1600" b="1" dirty="0">
                <a:solidFill>
                  <a:schemeClr val="tx2"/>
                </a:solidFill>
                <a:effectLst>
                  <a:reflection blurRad="6350" stA="55000" endA="300" endPos="45500" dir="5400000" sy="-100000" algn="bl" rotWithShape="0"/>
                </a:effectLst>
                <a:latin typeface="Arial" pitchFamily="34" charset="0"/>
                <a:cs typeface="Arial" pitchFamily="34" charset="0"/>
              </a:rPr>
              <a:t> </a:t>
            </a:r>
          </a:p>
          <a:p>
            <a:pPr algn="ctr"/>
            <a:r>
              <a:rPr lang="en-US" sz="1600" b="1" dirty="0">
                <a:solidFill>
                  <a:schemeClr val="tx2"/>
                </a:solidFill>
                <a:effectLst>
                  <a:reflection blurRad="6350" stA="55000" endA="300" endPos="45500" dir="5400000" sy="-100000" algn="bl" rotWithShape="0"/>
                </a:effectLst>
                <a:latin typeface="Arial" pitchFamily="34" charset="0"/>
                <a:cs typeface="Arial" pitchFamily="34" charset="0"/>
              </a:rPr>
              <a:t>out of 100</a:t>
            </a:r>
            <a:endParaRPr lang="en-US" sz="4000" b="1" dirty="0">
              <a:solidFill>
                <a:schemeClr val="tx2"/>
              </a:solidFill>
              <a:effectLst>
                <a:reflection blurRad="6350" stA="55000" endA="300" endPos="45500" dir="5400000" sy="-100000" algn="bl" rotWithShape="0"/>
              </a:effectLst>
              <a:latin typeface="Arial" pitchFamily="34" charset="0"/>
              <a:cs typeface="Arial" pitchFamily="34" charset="0"/>
            </a:endParaRPr>
          </a:p>
        </p:txBody>
      </p:sp>
      <p:sp>
        <p:nvSpPr>
          <p:cNvPr id="78" name="TextBox 39"/>
          <p:cNvSpPr txBox="1"/>
          <p:nvPr/>
        </p:nvSpPr>
        <p:spPr>
          <a:xfrm>
            <a:off x="2057400" y="5091892"/>
            <a:ext cx="220979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1" dirty="0">
                <a:solidFill>
                  <a:schemeClr val="tx1">
                    <a:lumMod val="65000"/>
                    <a:lumOff val="35000"/>
                  </a:schemeClr>
                </a:solidFill>
                <a:latin typeface="Arial" pitchFamily="34" charset="0"/>
                <a:cs typeface="Arial" pitchFamily="34" charset="0"/>
              </a:rPr>
              <a:t>Comdex* Ranking</a:t>
            </a:r>
          </a:p>
        </p:txBody>
      </p:sp>
      <p:sp>
        <p:nvSpPr>
          <p:cNvPr id="79" name="TextBox 28"/>
          <p:cNvSpPr txBox="1"/>
          <p:nvPr/>
        </p:nvSpPr>
        <p:spPr>
          <a:xfrm>
            <a:off x="5483394" y="1371600"/>
            <a:ext cx="228900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1" dirty="0">
                <a:solidFill>
                  <a:schemeClr val="tx1">
                    <a:lumMod val="65000"/>
                    <a:lumOff val="35000"/>
                  </a:schemeClr>
                </a:solidFill>
                <a:latin typeface="Arial" pitchFamily="34" charset="0"/>
                <a:cs typeface="Arial" pitchFamily="34" charset="0"/>
              </a:rPr>
              <a:t>In Comparison…</a:t>
            </a:r>
          </a:p>
        </p:txBody>
      </p:sp>
      <p:sp>
        <p:nvSpPr>
          <p:cNvPr id="80" name="TextBox 23"/>
          <p:cNvSpPr txBox="1"/>
          <p:nvPr/>
        </p:nvSpPr>
        <p:spPr>
          <a:xfrm>
            <a:off x="4953000" y="1680865"/>
            <a:ext cx="1828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chemeClr val="tx2"/>
                </a:solidFill>
                <a:effectLst>
                  <a:reflection blurRad="6350" stA="55000" endA="300" endPos="45500" dir="5400000" sy="-100000" algn="bl" rotWithShape="0"/>
                </a:effectLst>
                <a:latin typeface="Arial" pitchFamily="34" charset="0"/>
                <a:cs typeface="Arial" pitchFamily="34" charset="0"/>
              </a:rPr>
              <a:t>80</a:t>
            </a:r>
            <a:r>
              <a:rPr lang="en-US" sz="1600" b="1" dirty="0">
                <a:solidFill>
                  <a:schemeClr val="tx2"/>
                </a:solidFill>
                <a:effectLst>
                  <a:reflection blurRad="6350" stA="55000" endA="300" endPos="45500" dir="5400000" sy="-100000" algn="bl" rotWithShape="0"/>
                </a:effectLst>
                <a:latin typeface="Arial" pitchFamily="34" charset="0"/>
                <a:cs typeface="Arial" pitchFamily="34" charset="0"/>
              </a:rPr>
              <a:t>of 100</a:t>
            </a:r>
            <a:endParaRPr lang="en-US" sz="4000" b="1" dirty="0">
              <a:solidFill>
                <a:schemeClr val="tx2"/>
              </a:solidFill>
              <a:effectLst>
                <a:reflection blurRad="6350" stA="55000" endA="300" endPos="45500" dir="5400000" sy="-100000" algn="bl" rotWithShape="0"/>
              </a:effectLst>
              <a:latin typeface="Arial" pitchFamily="34" charset="0"/>
              <a:cs typeface="Arial" pitchFamily="34" charset="0"/>
            </a:endParaRPr>
          </a:p>
        </p:txBody>
      </p:sp>
      <p:sp>
        <p:nvSpPr>
          <p:cNvPr id="81" name="TextBox 80"/>
          <p:cNvSpPr txBox="1"/>
          <p:nvPr/>
        </p:nvSpPr>
        <p:spPr>
          <a:xfrm>
            <a:off x="5010666" y="2558534"/>
            <a:ext cx="1771134" cy="430887"/>
          </a:xfrm>
          <a:prstGeom prst="rect">
            <a:avLst/>
          </a:prstGeom>
          <a:noFill/>
        </p:spPr>
        <p:txBody>
          <a:bodyPr wrap="square" rtlCol="0">
            <a:spAutoFit/>
          </a:bodyPr>
          <a:lstStyle/>
          <a:p>
            <a:pPr algn="ctr"/>
            <a:r>
              <a:rPr lang="en-US" sz="1100" b="1" dirty="0">
                <a:latin typeface="Arial" pitchFamily="34" charset="0"/>
                <a:cs typeface="Arial" pitchFamily="34" charset="0"/>
              </a:rPr>
              <a:t>Industry Average Comdex Ranking</a:t>
            </a:r>
          </a:p>
        </p:txBody>
      </p:sp>
      <p:sp>
        <p:nvSpPr>
          <p:cNvPr id="82" name="TextBox 23"/>
          <p:cNvSpPr txBox="1"/>
          <p:nvPr/>
        </p:nvSpPr>
        <p:spPr>
          <a:xfrm>
            <a:off x="6534666" y="1680865"/>
            <a:ext cx="1828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chemeClr val="tx2"/>
                </a:solidFill>
                <a:effectLst>
                  <a:reflection blurRad="6350" stA="55000" endA="300" endPos="45500" dir="5400000" sy="-100000" algn="bl" rotWithShape="0"/>
                </a:effectLst>
                <a:latin typeface="Arial" pitchFamily="34" charset="0"/>
                <a:cs typeface="Arial" pitchFamily="34" charset="0"/>
              </a:rPr>
              <a:t>91</a:t>
            </a:r>
            <a:r>
              <a:rPr lang="en-US" sz="1600" b="1" dirty="0">
                <a:solidFill>
                  <a:schemeClr val="tx2"/>
                </a:solidFill>
                <a:effectLst>
                  <a:reflection blurRad="6350" stA="55000" endA="300" endPos="45500" dir="5400000" sy="-100000" algn="bl" rotWithShape="0"/>
                </a:effectLst>
                <a:latin typeface="Arial" pitchFamily="34" charset="0"/>
                <a:cs typeface="Arial" pitchFamily="34" charset="0"/>
              </a:rPr>
              <a:t>of 100</a:t>
            </a:r>
            <a:endParaRPr lang="en-US" sz="4000" b="1" dirty="0">
              <a:solidFill>
                <a:schemeClr val="tx2"/>
              </a:solidFill>
              <a:effectLst>
                <a:reflection blurRad="6350" stA="55000" endA="300" endPos="45500" dir="5400000" sy="-100000" algn="bl" rotWithShape="0"/>
              </a:effectLst>
              <a:latin typeface="Arial" pitchFamily="34" charset="0"/>
              <a:cs typeface="Arial" pitchFamily="34" charset="0"/>
            </a:endParaRPr>
          </a:p>
        </p:txBody>
      </p:sp>
      <p:sp>
        <p:nvSpPr>
          <p:cNvPr id="83" name="TextBox 82"/>
          <p:cNvSpPr txBox="1"/>
          <p:nvPr/>
        </p:nvSpPr>
        <p:spPr>
          <a:xfrm>
            <a:off x="6612369" y="2558534"/>
            <a:ext cx="1771134" cy="600164"/>
          </a:xfrm>
          <a:prstGeom prst="rect">
            <a:avLst/>
          </a:prstGeom>
          <a:noFill/>
        </p:spPr>
        <p:txBody>
          <a:bodyPr wrap="square" rtlCol="0">
            <a:spAutoFit/>
          </a:bodyPr>
          <a:lstStyle/>
          <a:p>
            <a:pPr algn="ctr"/>
            <a:r>
              <a:rPr lang="en-US" sz="1100" b="1" dirty="0">
                <a:latin typeface="Arial" pitchFamily="34" charset="0"/>
                <a:cs typeface="Arial" pitchFamily="34" charset="0"/>
              </a:rPr>
              <a:t>Average of 25 Largest Companies Comdex Ranking</a:t>
            </a:r>
          </a:p>
        </p:txBody>
      </p:sp>
      <p:sp>
        <p:nvSpPr>
          <p:cNvPr id="84" name="Rectangle 83"/>
          <p:cNvSpPr/>
          <p:nvPr/>
        </p:nvSpPr>
        <p:spPr>
          <a:xfrm>
            <a:off x="5010666" y="1371601"/>
            <a:ext cx="3372837" cy="1905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itchFamily="34" charset="0"/>
              <a:cs typeface="Arial" pitchFamily="34" charset="0"/>
            </a:endParaRPr>
          </a:p>
        </p:txBody>
      </p:sp>
      <p:sp>
        <p:nvSpPr>
          <p:cNvPr id="85" name="Rectangle 84"/>
          <p:cNvSpPr/>
          <p:nvPr/>
        </p:nvSpPr>
        <p:spPr>
          <a:xfrm>
            <a:off x="2057400" y="2847201"/>
            <a:ext cx="1858201" cy="261610"/>
          </a:xfrm>
          <a:prstGeom prst="rect">
            <a:avLst/>
          </a:prstGeom>
        </p:spPr>
        <p:txBody>
          <a:bodyPr wrap="none">
            <a:spAutoFit/>
          </a:bodyPr>
          <a:lstStyle/>
          <a:p>
            <a:r>
              <a:rPr lang="en-US" sz="1100" dirty="0">
                <a:solidFill>
                  <a:schemeClr val="tx1">
                    <a:lumMod val="75000"/>
                    <a:lumOff val="25000"/>
                  </a:schemeClr>
                </a:solidFill>
                <a:latin typeface="Arial" pitchFamily="34" charset="0"/>
                <a:cs typeface="Arial" pitchFamily="34" charset="0"/>
              </a:rPr>
              <a:t>(third highest of 21 ratings</a:t>
            </a:r>
            <a:r>
              <a:rPr lang="en-US" sz="1100" b="1" dirty="0">
                <a:solidFill>
                  <a:schemeClr val="tx1">
                    <a:lumMod val="75000"/>
                    <a:lumOff val="25000"/>
                  </a:schemeClr>
                </a:solidFill>
                <a:latin typeface="Arial" pitchFamily="34" charset="0"/>
                <a:cs typeface="Arial" pitchFamily="34" charset="0"/>
              </a:rPr>
              <a:t>)</a:t>
            </a:r>
          </a:p>
        </p:txBody>
      </p:sp>
      <p:sp>
        <p:nvSpPr>
          <p:cNvPr id="86" name="Rectangle 85"/>
          <p:cNvSpPr/>
          <p:nvPr/>
        </p:nvSpPr>
        <p:spPr>
          <a:xfrm>
            <a:off x="2057400" y="1600200"/>
            <a:ext cx="2039341" cy="261610"/>
          </a:xfrm>
          <a:prstGeom prst="rect">
            <a:avLst/>
          </a:prstGeom>
        </p:spPr>
        <p:txBody>
          <a:bodyPr wrap="none">
            <a:spAutoFit/>
          </a:bodyPr>
          <a:lstStyle/>
          <a:p>
            <a:r>
              <a:rPr lang="en-US" sz="1100" dirty="0">
                <a:solidFill>
                  <a:schemeClr val="tx1">
                    <a:lumMod val="75000"/>
                    <a:lumOff val="25000"/>
                  </a:schemeClr>
                </a:solidFill>
                <a:latin typeface="Arial" pitchFamily="34" charset="0"/>
                <a:cs typeface="Arial" pitchFamily="34" charset="0"/>
              </a:rPr>
              <a:t>(second highest of 16 ratings)</a:t>
            </a:r>
          </a:p>
        </p:txBody>
      </p:sp>
      <p:sp>
        <p:nvSpPr>
          <p:cNvPr id="87" name="Rectangle 86"/>
          <p:cNvSpPr/>
          <p:nvPr/>
        </p:nvSpPr>
        <p:spPr>
          <a:xfrm>
            <a:off x="2068429" y="4063291"/>
            <a:ext cx="1858201" cy="261610"/>
          </a:xfrm>
          <a:prstGeom prst="rect">
            <a:avLst/>
          </a:prstGeom>
        </p:spPr>
        <p:txBody>
          <a:bodyPr wrap="none">
            <a:spAutoFit/>
          </a:bodyPr>
          <a:lstStyle/>
          <a:p>
            <a:pPr algn="ctr"/>
            <a:r>
              <a:rPr lang="en-US" sz="1100" dirty="0">
                <a:solidFill>
                  <a:schemeClr val="tx1">
                    <a:lumMod val="75000"/>
                    <a:lumOff val="25000"/>
                  </a:schemeClr>
                </a:solidFill>
                <a:latin typeface="Arial" pitchFamily="34" charset="0"/>
                <a:cs typeface="Arial" pitchFamily="34" charset="0"/>
              </a:rPr>
              <a:t>(third highest of 21 ratings)</a:t>
            </a:r>
          </a:p>
        </p:txBody>
      </p:sp>
      <p:sp>
        <p:nvSpPr>
          <p:cNvPr id="88" name="TextBox 40"/>
          <p:cNvSpPr txBox="1"/>
          <p:nvPr/>
        </p:nvSpPr>
        <p:spPr>
          <a:xfrm>
            <a:off x="1552296" y="5712304"/>
            <a:ext cx="759170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US" sz="900" dirty="0">
                <a:latin typeface="Arial" pitchFamily="34" charset="0"/>
                <a:cs typeface="Arial" pitchFamily="34" charset="0"/>
              </a:rPr>
              <a:t>Comdex Ranking: 96 out of 100, The Comdex Ranking is a composite of all the ratings a company has received from the major rating agencies. It ranks insurers on a scale of 1 to 100 (where 1 is the lowest) in an effort to reduce confusion over ratings because each rating agency uses a different scale. </a:t>
            </a:r>
          </a:p>
          <a:p>
            <a:pPr lvl="1"/>
            <a:r>
              <a:rPr lang="en-US" sz="900" dirty="0">
                <a:latin typeface="Arial" pitchFamily="34" charset="0"/>
                <a:cs typeface="Arial" pitchFamily="34" charset="0"/>
              </a:rPr>
              <a:t>		                  Ratings are subject to change from time to time.  The ratings shown here are correct as of 6/15/16.</a:t>
            </a:r>
          </a:p>
        </p:txBody>
      </p:sp>
      <p:pic>
        <p:nvPicPr>
          <p:cNvPr id="89" name="Picture 88" descr="CLIC4.PNG"/>
          <p:cNvPicPr>
            <a:picLocks noChangeAspect="1"/>
          </p:cNvPicPr>
          <p:nvPr/>
        </p:nvPicPr>
        <p:blipFill>
          <a:blip r:embed="rId4" cstate="print"/>
          <a:stretch>
            <a:fillRect/>
          </a:stretch>
        </p:blipFill>
        <p:spPr>
          <a:xfrm>
            <a:off x="304799" y="110615"/>
            <a:ext cx="1160208" cy="1160208"/>
          </a:xfrm>
          <a:prstGeom prst="rect">
            <a:avLst/>
          </a:prstGeom>
        </p:spPr>
      </p:pic>
      <p:sp>
        <p:nvSpPr>
          <p:cNvPr id="90" name="Rectangle 89"/>
          <p:cNvSpPr/>
          <p:nvPr/>
        </p:nvSpPr>
        <p:spPr>
          <a:xfrm>
            <a:off x="1616119" y="4380983"/>
            <a:ext cx="7485357" cy="369332"/>
          </a:xfrm>
          <a:prstGeom prst="rect">
            <a:avLst/>
          </a:prstGeom>
        </p:spPr>
        <p:txBody>
          <a:bodyPr wrap="square">
            <a:spAutoFit/>
          </a:bodyPr>
          <a:lstStyle/>
          <a:p>
            <a:pPr lvl="1"/>
            <a:r>
              <a:rPr lang="en-US" sz="900" dirty="0">
                <a:latin typeface="Arial" pitchFamily="34" charset="0"/>
                <a:cs typeface="Arial" pitchFamily="34" charset="0"/>
              </a:rPr>
              <a:t>Fitch: AA Very Strong, Very strong capacity to meet policyholder and contract obligations on a timely basis (third highest of 21 ratings; rating held since June 2009)</a:t>
            </a:r>
          </a:p>
        </p:txBody>
      </p:sp>
      <p:sp>
        <p:nvSpPr>
          <p:cNvPr id="91" name="Rectangle 90"/>
          <p:cNvSpPr/>
          <p:nvPr/>
        </p:nvSpPr>
        <p:spPr>
          <a:xfrm>
            <a:off x="1626754" y="3094661"/>
            <a:ext cx="3423711" cy="507831"/>
          </a:xfrm>
          <a:prstGeom prst="rect">
            <a:avLst/>
          </a:prstGeom>
        </p:spPr>
        <p:txBody>
          <a:bodyPr wrap="square">
            <a:spAutoFit/>
          </a:bodyPr>
          <a:lstStyle/>
          <a:p>
            <a:pPr lvl="1"/>
            <a:r>
              <a:rPr lang="en-US" sz="900" dirty="0">
                <a:latin typeface="Arial" pitchFamily="34" charset="0"/>
                <a:cs typeface="Arial" pitchFamily="34" charset="0"/>
              </a:rPr>
              <a:t>Standard &amp; Poor’s: AA Very Strong, Very strong financial security characteristics (third highest of 21 ratings; rating held since July 2013)</a:t>
            </a:r>
          </a:p>
        </p:txBody>
      </p:sp>
      <p:sp>
        <p:nvSpPr>
          <p:cNvPr id="92" name="Rectangle 91"/>
          <p:cNvSpPr/>
          <p:nvPr/>
        </p:nvSpPr>
        <p:spPr>
          <a:xfrm>
            <a:off x="1648019" y="1818701"/>
            <a:ext cx="3359916" cy="507831"/>
          </a:xfrm>
          <a:prstGeom prst="rect">
            <a:avLst/>
          </a:prstGeom>
        </p:spPr>
        <p:txBody>
          <a:bodyPr wrap="square">
            <a:spAutoFit/>
          </a:bodyPr>
          <a:lstStyle/>
          <a:p>
            <a:pPr lvl="1"/>
            <a:r>
              <a:rPr lang="en-US" sz="900" dirty="0">
                <a:latin typeface="Arial" pitchFamily="34" charset="0"/>
                <a:cs typeface="Arial" pitchFamily="34" charset="0"/>
              </a:rPr>
              <a:t>A.M. Best: A+ Superior, Superior ability to meet ongoing insurance obligations (second highest of 16 ratings; rating held since June 2009)</a:t>
            </a:r>
          </a:p>
        </p:txBody>
      </p:sp>
    </p:spTree>
    <p:extLst>
      <p:ext uri="{BB962C8B-B14F-4D97-AF65-F5344CB8AC3E}">
        <p14:creationId xmlns:p14="http://schemas.microsoft.com/office/powerpoint/2010/main" val="3210074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81000" y="1556984"/>
            <a:ext cx="8915400" cy="707886"/>
          </a:xfrm>
          <a:prstGeom prst="rect">
            <a:avLst/>
          </a:prstGeom>
          <a:noFill/>
        </p:spPr>
        <p:txBody>
          <a:bodyPr wrap="square" rtlCol="0">
            <a:spAutoFit/>
          </a:bodyPr>
          <a:lstStyle/>
          <a:p>
            <a:r>
              <a:rPr lang="en-US" sz="4000" dirty="0">
                <a:latin typeface="Arial" pitchFamily="34" charset="0"/>
                <a:cs typeface="Arial" pitchFamily="34" charset="0"/>
              </a:rPr>
              <a:t>Western &amp; Southern Financial Group </a:t>
            </a:r>
          </a:p>
        </p:txBody>
      </p:sp>
      <p:sp>
        <p:nvSpPr>
          <p:cNvPr id="19" name="TextBox 18"/>
          <p:cNvSpPr txBox="1"/>
          <p:nvPr/>
        </p:nvSpPr>
        <p:spPr>
          <a:xfrm>
            <a:off x="402608" y="1252184"/>
            <a:ext cx="7620000" cy="400110"/>
          </a:xfrm>
          <a:prstGeom prst="rect">
            <a:avLst/>
          </a:prstGeom>
          <a:noFill/>
        </p:spPr>
        <p:txBody>
          <a:bodyPr wrap="square" rtlCol="0">
            <a:spAutoFit/>
          </a:bodyPr>
          <a:lstStyle/>
          <a:p>
            <a:r>
              <a:rPr lang="en-US" sz="2000" dirty="0">
                <a:solidFill>
                  <a:schemeClr val="bg1">
                    <a:lumMod val="75000"/>
                  </a:schemeClr>
                </a:solidFill>
                <a:latin typeface="Arial" pitchFamily="34" charset="0"/>
                <a:cs typeface="Arial" pitchFamily="34" charset="0"/>
              </a:rPr>
              <a:t>A Proud Member of the </a:t>
            </a:r>
          </a:p>
        </p:txBody>
      </p:sp>
      <p:sp>
        <p:nvSpPr>
          <p:cNvPr id="20" name="TextBox 19"/>
          <p:cNvSpPr txBox="1"/>
          <p:nvPr/>
        </p:nvSpPr>
        <p:spPr>
          <a:xfrm>
            <a:off x="3962400" y="4145825"/>
            <a:ext cx="5562600" cy="584775"/>
          </a:xfrm>
          <a:prstGeom prst="rect">
            <a:avLst/>
          </a:prstGeom>
          <a:noFill/>
        </p:spPr>
        <p:txBody>
          <a:bodyPr wrap="square" rtlCol="0">
            <a:spAutoFit/>
          </a:bodyPr>
          <a:lstStyle/>
          <a:p>
            <a:r>
              <a:rPr lang="en-US" sz="3200" dirty="0">
                <a:solidFill>
                  <a:schemeClr val="bg1">
                    <a:lumMod val="50000"/>
                  </a:schemeClr>
                </a:solidFill>
                <a:latin typeface="Arial" pitchFamily="34" charset="0"/>
                <a:cs typeface="Arial" pitchFamily="34" charset="0"/>
              </a:rPr>
              <a:t>Life Insurance Groups</a:t>
            </a:r>
          </a:p>
        </p:txBody>
      </p:sp>
      <p:sp>
        <p:nvSpPr>
          <p:cNvPr id="21" name="TextBox 20"/>
          <p:cNvSpPr txBox="1"/>
          <p:nvPr/>
        </p:nvSpPr>
        <p:spPr>
          <a:xfrm>
            <a:off x="3962400" y="4606773"/>
            <a:ext cx="4114800" cy="830997"/>
          </a:xfrm>
          <a:prstGeom prst="rect">
            <a:avLst/>
          </a:prstGeom>
          <a:noFill/>
        </p:spPr>
        <p:txBody>
          <a:bodyPr wrap="square" rtlCol="0">
            <a:spAutoFit/>
          </a:bodyPr>
          <a:lstStyle/>
          <a:p>
            <a:r>
              <a:rPr lang="en-US" sz="3600" dirty="0">
                <a:solidFill>
                  <a:schemeClr val="bg1">
                    <a:lumMod val="50000"/>
                  </a:schemeClr>
                </a:solidFill>
                <a:latin typeface="Arial" pitchFamily="34" charset="0"/>
                <a:cs typeface="Arial" pitchFamily="34" charset="0"/>
              </a:rPr>
              <a:t>In the </a:t>
            </a:r>
            <a:r>
              <a:rPr lang="en-US" sz="4800" b="1" dirty="0">
                <a:solidFill>
                  <a:srgbClr val="0070C0"/>
                </a:solidFill>
                <a:latin typeface="Arial" pitchFamily="34" charset="0"/>
                <a:cs typeface="Arial" pitchFamily="34" charset="0"/>
              </a:rPr>
              <a:t>World</a:t>
            </a:r>
          </a:p>
        </p:txBody>
      </p:sp>
      <p:pic>
        <p:nvPicPr>
          <p:cNvPr id="22" name="Picture 6" descr="I:\Marketing\PGA Training\Stock\Logos\CLIC\CLIC LOGOS\CLIC logos for Web and PPT\without member line\CL-Logo-Color.gif"/>
          <p:cNvPicPr>
            <a:picLocks noChangeAspect="1" noChangeArrowheads="1"/>
          </p:cNvPicPr>
          <p:nvPr/>
        </p:nvPicPr>
        <p:blipFill>
          <a:blip r:embed="rId3" cstate="print"/>
          <a:srcRect/>
          <a:stretch>
            <a:fillRect/>
          </a:stretch>
        </p:blipFill>
        <p:spPr bwMode="auto">
          <a:xfrm>
            <a:off x="558139" y="281706"/>
            <a:ext cx="3265715" cy="698448"/>
          </a:xfrm>
          <a:prstGeom prst="rect">
            <a:avLst/>
          </a:prstGeom>
          <a:noFill/>
        </p:spPr>
      </p:pic>
      <p:sp>
        <p:nvSpPr>
          <p:cNvPr id="23" name="TextBox 22"/>
          <p:cNvSpPr txBox="1"/>
          <p:nvPr/>
        </p:nvSpPr>
        <p:spPr>
          <a:xfrm>
            <a:off x="3962400" y="2736384"/>
            <a:ext cx="6019800" cy="1384995"/>
          </a:xfrm>
          <a:prstGeom prst="rect">
            <a:avLst/>
          </a:prstGeom>
          <a:noFill/>
        </p:spPr>
        <p:txBody>
          <a:bodyPr wrap="square" rtlCol="0">
            <a:spAutoFit/>
          </a:bodyPr>
          <a:lstStyle/>
          <a:p>
            <a:r>
              <a:rPr lang="en-US" sz="3600" b="1" dirty="0">
                <a:solidFill>
                  <a:srgbClr val="0070C0"/>
                </a:solidFill>
                <a:latin typeface="Arial" pitchFamily="34" charset="0"/>
                <a:cs typeface="Arial" pitchFamily="34" charset="0"/>
              </a:rPr>
              <a:t>One</a:t>
            </a:r>
            <a:r>
              <a:rPr lang="en-US" sz="3600" dirty="0">
                <a:latin typeface="Arial" pitchFamily="34" charset="0"/>
                <a:cs typeface="Arial" pitchFamily="34" charset="0"/>
              </a:rPr>
              <a:t> </a:t>
            </a:r>
            <a:r>
              <a:rPr lang="en-US" sz="3600" dirty="0">
                <a:solidFill>
                  <a:schemeClr val="bg1">
                    <a:lumMod val="50000"/>
                  </a:schemeClr>
                </a:solidFill>
                <a:latin typeface="Arial" pitchFamily="34" charset="0"/>
                <a:cs typeface="Arial" pitchFamily="34" charset="0"/>
              </a:rPr>
              <a:t>of the financially </a:t>
            </a:r>
          </a:p>
          <a:p>
            <a:r>
              <a:rPr lang="en-US" sz="4800" b="1" dirty="0">
                <a:solidFill>
                  <a:srgbClr val="0070C0"/>
                </a:solidFill>
                <a:latin typeface="Arial" pitchFamily="34" charset="0"/>
                <a:cs typeface="Arial" pitchFamily="34" charset="0"/>
              </a:rPr>
              <a:t>STRONGEST</a:t>
            </a:r>
            <a:r>
              <a:rPr lang="en-US" sz="3600" dirty="0">
                <a:latin typeface="Arial" pitchFamily="34" charset="0"/>
                <a:cs typeface="Arial" pitchFamily="34" charset="0"/>
              </a:rPr>
              <a:t> </a:t>
            </a:r>
          </a:p>
        </p:txBody>
      </p:sp>
      <p:pic>
        <p:nvPicPr>
          <p:cNvPr id="1026" name="Picture 2" descr="I:\Marketing\PGA Training\Stock\Logos\WSFG\Circleshad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008" y="2231408"/>
            <a:ext cx="3864592" cy="386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443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664" y="2144380"/>
            <a:ext cx="1011815" cy="707886"/>
          </a:xfrm>
          <a:prstGeom prst="rect">
            <a:avLst/>
          </a:prstGeom>
        </p:spPr>
        <p:txBody>
          <a:bodyPr wrap="none">
            <a:spAutoFit/>
          </a:bodyPr>
          <a:lstStyle/>
          <a:p>
            <a:r>
              <a:rPr lang="en-US" sz="4000" dirty="0">
                <a:solidFill>
                  <a:srgbClr val="0076BE"/>
                </a:solidFill>
                <a:latin typeface="Arial" pitchFamily="34" charset="0"/>
                <a:cs typeface="Arial" pitchFamily="34" charset="0"/>
              </a:rPr>
              <a:t>Life</a:t>
            </a:r>
          </a:p>
        </p:txBody>
      </p:sp>
      <p:sp>
        <p:nvSpPr>
          <p:cNvPr id="5" name="Rectangle 4"/>
          <p:cNvSpPr/>
          <p:nvPr/>
        </p:nvSpPr>
        <p:spPr>
          <a:xfrm>
            <a:off x="4419600" y="2133600"/>
            <a:ext cx="2332690" cy="707886"/>
          </a:xfrm>
          <a:prstGeom prst="rect">
            <a:avLst/>
          </a:prstGeom>
        </p:spPr>
        <p:txBody>
          <a:bodyPr wrap="none">
            <a:spAutoFit/>
          </a:bodyPr>
          <a:lstStyle/>
          <a:p>
            <a:r>
              <a:rPr lang="en-US" sz="4000" dirty="0">
                <a:solidFill>
                  <a:srgbClr val="0076BE"/>
                </a:solidFill>
                <a:latin typeface="Arial" pitchFamily="34" charset="0"/>
                <a:cs typeface="Arial" pitchFamily="34" charset="0"/>
              </a:rPr>
              <a:t>Annuities</a:t>
            </a:r>
          </a:p>
        </p:txBody>
      </p:sp>
      <p:sp>
        <p:nvSpPr>
          <p:cNvPr id="6" name="Rectangle 5"/>
          <p:cNvSpPr/>
          <p:nvPr/>
        </p:nvSpPr>
        <p:spPr>
          <a:xfrm>
            <a:off x="521344" y="2753980"/>
            <a:ext cx="5985934" cy="3046988"/>
          </a:xfrm>
          <a:prstGeom prst="rect">
            <a:avLst/>
          </a:prstGeom>
          <a:noFill/>
        </p:spPr>
        <p:txBody>
          <a:bodyPr wrap="none">
            <a:spAutoFit/>
          </a:bodyPr>
          <a:lstStyle/>
          <a:p>
            <a:r>
              <a:rPr lang="en-US" sz="2400" dirty="0">
                <a:solidFill>
                  <a:schemeClr val="tx1">
                    <a:lumMod val="50000"/>
                    <a:lumOff val="50000"/>
                  </a:schemeClr>
                </a:solidFill>
                <a:latin typeface="Arial" pitchFamily="34" charset="0"/>
                <a:cs typeface="Arial" pitchFamily="34" charset="0"/>
              </a:rPr>
              <a:t>No Lapse Guarantee UL</a:t>
            </a:r>
            <a:br>
              <a:rPr lang="en-US" sz="2400" dirty="0">
                <a:solidFill>
                  <a:schemeClr val="tx1">
                    <a:lumMod val="50000"/>
                    <a:lumOff val="50000"/>
                  </a:schemeClr>
                </a:solidFill>
                <a:latin typeface="Arial" pitchFamily="34" charset="0"/>
                <a:cs typeface="Arial" pitchFamily="34" charset="0"/>
              </a:rPr>
            </a:br>
            <a:r>
              <a:rPr lang="en-US" sz="2400" dirty="0">
                <a:solidFill>
                  <a:schemeClr val="tx1">
                    <a:lumMod val="50000"/>
                    <a:lumOff val="50000"/>
                  </a:schemeClr>
                </a:solidFill>
                <a:latin typeface="Arial" pitchFamily="34" charset="0"/>
                <a:cs typeface="Arial" pitchFamily="34" charset="0"/>
              </a:rPr>
              <a:t>Cash Accumulation UL</a:t>
            </a:r>
            <a:br>
              <a:rPr lang="en-US" sz="2400" dirty="0">
                <a:solidFill>
                  <a:schemeClr val="tx1">
                    <a:lumMod val="50000"/>
                    <a:lumOff val="50000"/>
                  </a:schemeClr>
                </a:solidFill>
                <a:latin typeface="Arial" pitchFamily="34" charset="0"/>
                <a:cs typeface="Arial" pitchFamily="34" charset="0"/>
              </a:rPr>
            </a:br>
            <a:r>
              <a:rPr lang="en-US" sz="2400" dirty="0">
                <a:solidFill>
                  <a:schemeClr val="tx1">
                    <a:lumMod val="50000"/>
                    <a:lumOff val="50000"/>
                  </a:schemeClr>
                </a:solidFill>
                <a:latin typeface="Arial" pitchFamily="34" charset="0"/>
                <a:cs typeface="Arial" pitchFamily="34" charset="0"/>
              </a:rPr>
              <a:t>Indexed UL</a:t>
            </a:r>
            <a:br>
              <a:rPr lang="en-US" sz="2400" dirty="0">
                <a:solidFill>
                  <a:schemeClr val="tx1">
                    <a:lumMod val="50000"/>
                    <a:lumOff val="50000"/>
                  </a:schemeClr>
                </a:solidFill>
                <a:latin typeface="Arial" pitchFamily="34" charset="0"/>
                <a:cs typeface="Arial" pitchFamily="34" charset="0"/>
              </a:rPr>
            </a:br>
            <a:r>
              <a:rPr lang="en-US" sz="2400" dirty="0">
                <a:solidFill>
                  <a:schemeClr val="tx1">
                    <a:lumMod val="50000"/>
                    <a:lumOff val="50000"/>
                  </a:schemeClr>
                </a:solidFill>
                <a:latin typeface="Arial" pitchFamily="34" charset="0"/>
                <a:cs typeface="Arial" pitchFamily="34" charset="0"/>
              </a:rPr>
              <a:t>Second to Die UL</a:t>
            </a:r>
          </a:p>
          <a:p>
            <a:r>
              <a:rPr lang="en-US" sz="2400" dirty="0">
                <a:solidFill>
                  <a:schemeClr val="tx1">
                    <a:lumMod val="50000"/>
                    <a:lumOff val="50000"/>
                  </a:schemeClr>
                </a:solidFill>
                <a:latin typeface="Arial" pitchFamily="34" charset="0"/>
                <a:cs typeface="Arial" pitchFamily="34" charset="0"/>
              </a:rPr>
              <a:t>Term</a:t>
            </a:r>
          </a:p>
          <a:p>
            <a:r>
              <a:rPr lang="en-US" sz="2400" dirty="0">
                <a:solidFill>
                  <a:schemeClr val="tx1">
                    <a:lumMod val="50000"/>
                    <a:lumOff val="50000"/>
                  </a:schemeClr>
                </a:solidFill>
                <a:latin typeface="Arial" pitchFamily="34" charset="0"/>
                <a:cs typeface="Arial" pitchFamily="34" charset="0"/>
              </a:rPr>
              <a:t>Life Plus Accelerated Death Benefit Rider</a:t>
            </a:r>
          </a:p>
          <a:p>
            <a:r>
              <a:rPr lang="en-US" sz="2400" dirty="0">
                <a:solidFill>
                  <a:schemeClr val="tx1">
                    <a:lumMod val="50000"/>
                    <a:lumOff val="50000"/>
                  </a:schemeClr>
                </a:solidFill>
                <a:latin typeface="Arial" pitchFamily="34" charset="0"/>
                <a:cs typeface="Arial" pitchFamily="34" charset="0"/>
              </a:rPr>
              <a:t>Capital Transfer rider</a:t>
            </a:r>
          </a:p>
          <a:p>
            <a:r>
              <a:rPr lang="en-US" sz="2400" dirty="0">
                <a:solidFill>
                  <a:srgbClr val="0076BE"/>
                </a:solidFill>
                <a:latin typeface="Arial" pitchFamily="34" charset="0"/>
                <a:cs typeface="Arial" pitchFamily="34" charset="0"/>
              </a:rPr>
              <a:t>+ more…</a:t>
            </a:r>
          </a:p>
        </p:txBody>
      </p:sp>
      <p:sp>
        <p:nvSpPr>
          <p:cNvPr id="8" name="Rectangle 7"/>
          <p:cNvSpPr/>
          <p:nvPr/>
        </p:nvSpPr>
        <p:spPr>
          <a:xfrm>
            <a:off x="1665317" y="531095"/>
            <a:ext cx="6936771" cy="830997"/>
          </a:xfrm>
          <a:prstGeom prst="rect">
            <a:avLst/>
          </a:prstGeom>
        </p:spPr>
        <p:txBody>
          <a:bodyPr wrap="none">
            <a:spAutoFit/>
          </a:bodyPr>
          <a:lstStyle/>
          <a:p>
            <a:r>
              <a:rPr lang="en-US" sz="4800" dirty="0">
                <a:solidFill>
                  <a:srgbClr val="0076BE"/>
                </a:solidFill>
                <a:latin typeface="Arial" pitchFamily="34" charset="0"/>
                <a:cs typeface="Arial" pitchFamily="34" charset="0"/>
              </a:rPr>
              <a:t>PRODUCT PORTFOLIO</a:t>
            </a:r>
          </a:p>
        </p:txBody>
      </p:sp>
      <p:sp>
        <p:nvSpPr>
          <p:cNvPr id="9" name="Rectangle 8"/>
          <p:cNvSpPr/>
          <p:nvPr/>
        </p:nvSpPr>
        <p:spPr>
          <a:xfrm>
            <a:off x="1691067" y="1176380"/>
            <a:ext cx="7164141" cy="707886"/>
          </a:xfrm>
          <a:prstGeom prst="rect">
            <a:avLst/>
          </a:prstGeom>
        </p:spPr>
        <p:txBody>
          <a:bodyPr wrap="none">
            <a:spAutoFit/>
          </a:bodyPr>
          <a:lstStyle/>
          <a:p>
            <a:r>
              <a:rPr lang="en-US" sz="4000" dirty="0">
                <a:solidFill>
                  <a:schemeClr val="tx1">
                    <a:lumMod val="50000"/>
                    <a:lumOff val="50000"/>
                  </a:schemeClr>
                </a:solidFill>
                <a:latin typeface="Arial" pitchFamily="34" charset="0"/>
                <a:cs typeface="Arial" pitchFamily="34" charset="0"/>
              </a:rPr>
              <a:t>simple | practical | competitive</a:t>
            </a:r>
          </a:p>
        </p:txBody>
      </p:sp>
      <p:sp>
        <p:nvSpPr>
          <p:cNvPr id="10" name="Rectangle 9"/>
          <p:cNvSpPr/>
          <p:nvPr/>
        </p:nvSpPr>
        <p:spPr>
          <a:xfrm>
            <a:off x="1143000" y="6096000"/>
            <a:ext cx="6858000" cy="246221"/>
          </a:xfrm>
          <a:prstGeom prst="rect">
            <a:avLst/>
          </a:prstGeom>
          <a:noFill/>
        </p:spPr>
        <p:txBody>
          <a:bodyPr wrap="square">
            <a:spAutoFit/>
          </a:bodyPr>
          <a:lstStyle/>
          <a:p>
            <a:pPr marL="115888" indent="-115888" algn="ctr">
              <a:tabLst>
                <a:tab pos="115888" algn="l"/>
              </a:tabLst>
            </a:pPr>
            <a:r>
              <a:rPr lang="en-US" sz="1000" dirty="0">
                <a:solidFill>
                  <a:sysClr val="windowText" lastClr="000000"/>
                </a:solidFill>
                <a:latin typeface="Arial" pitchFamily="34" charset="0"/>
                <a:cs typeface="Arial" pitchFamily="34" charset="0"/>
              </a:rPr>
              <a:t>Listed products and features may not be available in every state. Provisions of each product may also vary by state. </a:t>
            </a:r>
          </a:p>
        </p:txBody>
      </p:sp>
      <p:pic>
        <p:nvPicPr>
          <p:cNvPr id="11" name="Picture 10" descr="Small CLIC Logo.png"/>
          <p:cNvPicPr>
            <a:picLocks noChangeAspect="1"/>
          </p:cNvPicPr>
          <p:nvPr/>
        </p:nvPicPr>
        <p:blipFill>
          <a:blip r:embed="rId3" cstate="screen"/>
          <a:stretch>
            <a:fillRect/>
          </a:stretch>
        </p:blipFill>
        <p:spPr>
          <a:xfrm>
            <a:off x="213418" y="525467"/>
            <a:ext cx="1401964" cy="1408060"/>
          </a:xfrm>
          <a:prstGeom prst="ellipse">
            <a:avLst/>
          </a:prstGeom>
        </p:spPr>
      </p:pic>
      <p:sp>
        <p:nvSpPr>
          <p:cNvPr id="13" name="Rectangle 12"/>
          <p:cNvSpPr/>
          <p:nvPr/>
        </p:nvSpPr>
        <p:spPr>
          <a:xfrm>
            <a:off x="4553989" y="2697540"/>
            <a:ext cx="4590011" cy="1569660"/>
          </a:xfrm>
          <a:prstGeom prst="rect">
            <a:avLst/>
          </a:prstGeom>
        </p:spPr>
        <p:txBody>
          <a:bodyPr wrap="square">
            <a:spAutoFit/>
          </a:bodyPr>
          <a:lstStyle/>
          <a:p>
            <a:r>
              <a:rPr lang="en-US" sz="2400" dirty="0">
                <a:solidFill>
                  <a:schemeClr val="tx1">
                    <a:lumMod val="50000"/>
                    <a:lumOff val="50000"/>
                  </a:schemeClr>
                </a:solidFill>
                <a:latin typeface="Arial" pitchFamily="34" charset="0"/>
                <a:cs typeface="Arial" pitchFamily="34" charset="0"/>
              </a:rPr>
              <a:t>Single Premium Immediate </a:t>
            </a:r>
          </a:p>
          <a:p>
            <a:r>
              <a:rPr lang="en-US" sz="2400" dirty="0">
                <a:solidFill>
                  <a:schemeClr val="tx1">
                    <a:lumMod val="50000"/>
                    <a:lumOff val="50000"/>
                  </a:schemeClr>
                </a:solidFill>
                <a:latin typeface="Arial" pitchFamily="34" charset="0"/>
                <a:cs typeface="Arial" pitchFamily="34" charset="0"/>
              </a:rPr>
              <a:t>Fixed</a:t>
            </a:r>
          </a:p>
          <a:p>
            <a:r>
              <a:rPr lang="en-US" sz="2400" dirty="0">
                <a:solidFill>
                  <a:schemeClr val="tx1">
                    <a:lumMod val="50000"/>
                    <a:lumOff val="50000"/>
                  </a:schemeClr>
                </a:solidFill>
                <a:latin typeface="Arial" pitchFamily="34" charset="0"/>
                <a:cs typeface="Arial" pitchFamily="34" charset="0"/>
              </a:rPr>
              <a:t>Indexed</a:t>
            </a:r>
            <a:br>
              <a:rPr lang="en-US" sz="2400" dirty="0">
                <a:solidFill>
                  <a:schemeClr val="tx1">
                    <a:lumMod val="50000"/>
                    <a:lumOff val="50000"/>
                  </a:schemeClr>
                </a:solidFill>
                <a:latin typeface="Arial" pitchFamily="34" charset="0"/>
                <a:cs typeface="Arial" pitchFamily="34" charset="0"/>
              </a:rPr>
            </a:br>
            <a:endParaRPr lang="en-US" sz="24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4482804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0" y="441650"/>
            <a:ext cx="5517779" cy="4832092"/>
          </a:xfrm>
          <a:prstGeom prst="rect">
            <a:avLst/>
          </a:prstGeom>
          <a:noFill/>
        </p:spPr>
        <p:txBody>
          <a:bodyPr wrap="square">
            <a:spAutoFit/>
          </a:bodyPr>
          <a:lstStyle/>
          <a:p>
            <a:r>
              <a:rPr lang="en-US" sz="2200" dirty="0">
                <a:solidFill>
                  <a:schemeClr val="bg1">
                    <a:lumMod val="50000"/>
                  </a:schemeClr>
                </a:solidFill>
                <a:latin typeface="Avenir LT Std 55 Roman" pitchFamily="34" charset="0"/>
              </a:rPr>
              <a:t>Return of Premium (Term)</a:t>
            </a:r>
          </a:p>
          <a:p>
            <a:r>
              <a:rPr lang="en-US" sz="2200" dirty="0">
                <a:solidFill>
                  <a:srgbClr val="0076BE"/>
                </a:solidFill>
                <a:latin typeface="Avenir LT Std 55 Roman" pitchFamily="34" charset="0"/>
              </a:rPr>
              <a:t>Life </a:t>
            </a:r>
            <a:r>
              <a:rPr lang="en-US" sz="2200" i="1" dirty="0">
                <a:solidFill>
                  <a:srgbClr val="0076BE"/>
                </a:solidFill>
                <a:latin typeface="Avenir LT Std 55 Roman" pitchFamily="34" charset="0"/>
              </a:rPr>
              <a:t>Plus</a:t>
            </a:r>
            <a:r>
              <a:rPr lang="en-US" sz="2200" dirty="0">
                <a:solidFill>
                  <a:srgbClr val="0076BE"/>
                </a:solidFill>
                <a:latin typeface="Avenir LT Std 55 Roman" pitchFamily="34" charset="0"/>
              </a:rPr>
              <a:t> Accelerated Death Benefit Rider </a:t>
            </a:r>
          </a:p>
          <a:p>
            <a:r>
              <a:rPr lang="en-US" sz="2200" dirty="0">
                <a:solidFill>
                  <a:srgbClr val="0076BE"/>
                </a:solidFill>
                <a:latin typeface="Avenir LT Std 55 Roman" pitchFamily="34" charset="0"/>
              </a:rPr>
              <a:t>Capital Transfer (Enhanced NLG)</a:t>
            </a:r>
            <a:br>
              <a:rPr lang="en-US" sz="2200" dirty="0">
                <a:solidFill>
                  <a:srgbClr val="0076BE"/>
                </a:solidFill>
                <a:latin typeface="Avenir LT Std 55 Roman" pitchFamily="34" charset="0"/>
              </a:rPr>
            </a:br>
            <a:r>
              <a:rPr lang="en-US" sz="2200" dirty="0">
                <a:solidFill>
                  <a:schemeClr val="bg1">
                    <a:lumMod val="50000"/>
                  </a:schemeClr>
                </a:solidFill>
                <a:latin typeface="Avenir LT Std 55 Roman" pitchFamily="34" charset="0"/>
              </a:rPr>
              <a:t>(Death Benefit, Accumulation, ROP)</a:t>
            </a:r>
          </a:p>
          <a:p>
            <a:r>
              <a:rPr lang="en-US" sz="2200" dirty="0" err="1">
                <a:solidFill>
                  <a:schemeClr val="bg1">
                    <a:lumMod val="50000"/>
                  </a:schemeClr>
                </a:solidFill>
                <a:latin typeface="Avenir LT Std 55 Roman" pitchFamily="34" charset="0"/>
              </a:rPr>
              <a:t>Overloan</a:t>
            </a:r>
            <a:r>
              <a:rPr lang="en-US" sz="2200" dirty="0">
                <a:solidFill>
                  <a:schemeClr val="bg1">
                    <a:lumMod val="50000"/>
                  </a:schemeClr>
                </a:solidFill>
                <a:latin typeface="Avenir LT Std 55 Roman" pitchFamily="34" charset="0"/>
              </a:rPr>
              <a:t> Protection</a:t>
            </a:r>
          </a:p>
          <a:p>
            <a:r>
              <a:rPr lang="en-US" sz="2200" dirty="0">
                <a:solidFill>
                  <a:schemeClr val="bg1">
                    <a:lumMod val="50000"/>
                  </a:schemeClr>
                </a:solidFill>
                <a:latin typeface="Avenir LT Std 55 Roman" pitchFamily="34" charset="0"/>
              </a:rPr>
              <a:t>Enhanced Cash Value</a:t>
            </a:r>
          </a:p>
          <a:p>
            <a:r>
              <a:rPr lang="en-US" sz="2200" dirty="0">
                <a:solidFill>
                  <a:schemeClr val="bg1">
                    <a:lumMod val="50000"/>
                  </a:schemeClr>
                </a:solidFill>
                <a:latin typeface="Avenir LT Std 55 Roman" pitchFamily="34" charset="0"/>
              </a:rPr>
              <a:t>Supplement Coverage (SCR)</a:t>
            </a:r>
          </a:p>
          <a:p>
            <a:r>
              <a:rPr lang="en-US" sz="2200" dirty="0">
                <a:solidFill>
                  <a:schemeClr val="bg1">
                    <a:lumMod val="50000"/>
                  </a:schemeClr>
                </a:solidFill>
                <a:latin typeface="Avenir LT Std 55 Roman" pitchFamily="34" charset="0"/>
              </a:rPr>
              <a:t>Accidental Death Benefit</a:t>
            </a:r>
          </a:p>
          <a:p>
            <a:r>
              <a:rPr lang="en-US" sz="2200" dirty="0">
                <a:solidFill>
                  <a:schemeClr val="bg1">
                    <a:lumMod val="50000"/>
                  </a:schemeClr>
                </a:solidFill>
                <a:latin typeface="Avenir LT Std 55 Roman" pitchFamily="34" charset="0"/>
              </a:rPr>
              <a:t>Disability Credit/Waiver of Premium</a:t>
            </a:r>
          </a:p>
          <a:p>
            <a:r>
              <a:rPr lang="en-US" sz="2200" dirty="0">
                <a:solidFill>
                  <a:schemeClr val="bg1">
                    <a:lumMod val="50000"/>
                  </a:schemeClr>
                </a:solidFill>
                <a:latin typeface="Avenir LT Std 55 Roman" pitchFamily="34" charset="0"/>
              </a:rPr>
              <a:t>Insured Insurability</a:t>
            </a:r>
          </a:p>
          <a:p>
            <a:r>
              <a:rPr lang="en-US" sz="2200" dirty="0">
                <a:solidFill>
                  <a:schemeClr val="bg1">
                    <a:lumMod val="50000"/>
                  </a:schemeClr>
                </a:solidFill>
                <a:latin typeface="Avenir LT Std 55 Roman" pitchFamily="34" charset="0"/>
              </a:rPr>
              <a:t>Change of Insured</a:t>
            </a:r>
          </a:p>
          <a:p>
            <a:r>
              <a:rPr lang="en-US" sz="2200" dirty="0">
                <a:solidFill>
                  <a:schemeClr val="bg1">
                    <a:lumMod val="50000"/>
                  </a:schemeClr>
                </a:solidFill>
                <a:latin typeface="Avenir LT Std 55 Roman" pitchFamily="34" charset="0"/>
              </a:rPr>
              <a:t>Other Insured Term</a:t>
            </a:r>
          </a:p>
          <a:p>
            <a:r>
              <a:rPr lang="en-US" sz="2200" dirty="0">
                <a:solidFill>
                  <a:schemeClr val="bg1">
                    <a:lumMod val="50000"/>
                  </a:schemeClr>
                </a:solidFill>
                <a:latin typeface="Avenir LT Std 55 Roman" pitchFamily="34" charset="0"/>
              </a:rPr>
              <a:t>Children’s Term</a:t>
            </a:r>
            <a:br>
              <a:rPr lang="en-US" sz="2200" dirty="0">
                <a:solidFill>
                  <a:schemeClr val="bg1">
                    <a:lumMod val="50000"/>
                  </a:schemeClr>
                </a:solidFill>
                <a:latin typeface="Avenir LT Std 55 Roman" pitchFamily="34" charset="0"/>
              </a:rPr>
            </a:br>
            <a:r>
              <a:rPr lang="en-US" sz="2200" dirty="0">
                <a:solidFill>
                  <a:srgbClr val="0076BE"/>
                </a:solidFill>
                <a:latin typeface="Avenir LT Std 55 Roman" pitchFamily="34" charset="0"/>
              </a:rPr>
              <a:t>+ additional rider options</a:t>
            </a:r>
          </a:p>
        </p:txBody>
      </p:sp>
      <p:pic>
        <p:nvPicPr>
          <p:cNvPr id="3" name="Picture 2" descr="73469-050-793BD41B3.png"/>
          <p:cNvPicPr>
            <a:picLocks noChangeAspect="1"/>
          </p:cNvPicPr>
          <p:nvPr/>
        </p:nvPicPr>
        <p:blipFill>
          <a:blip r:embed="rId3" cstate="screen">
            <a:clrChange>
              <a:clrFrom>
                <a:srgbClr val="FFFFFF"/>
              </a:clrFrom>
              <a:clrTo>
                <a:srgbClr val="FFFFFF">
                  <a:alpha val="0"/>
                </a:srgbClr>
              </a:clrTo>
            </a:clrChange>
          </a:blip>
          <a:srcRect/>
          <a:stretch>
            <a:fillRect/>
          </a:stretch>
        </p:blipFill>
        <p:spPr>
          <a:xfrm>
            <a:off x="0" y="3069234"/>
            <a:ext cx="3864520" cy="3255366"/>
          </a:xfrm>
          <a:prstGeom prst="rect">
            <a:avLst/>
          </a:prstGeom>
        </p:spPr>
      </p:pic>
      <p:sp>
        <p:nvSpPr>
          <p:cNvPr id="4" name="Rectangle 3"/>
          <p:cNvSpPr/>
          <p:nvPr/>
        </p:nvSpPr>
        <p:spPr>
          <a:xfrm>
            <a:off x="3048000" y="5638800"/>
            <a:ext cx="6096000" cy="707886"/>
          </a:xfrm>
          <a:prstGeom prst="rect">
            <a:avLst/>
          </a:prstGeom>
          <a:noFill/>
        </p:spPr>
        <p:txBody>
          <a:bodyPr wrap="square">
            <a:spAutoFit/>
          </a:bodyPr>
          <a:lstStyle/>
          <a:p>
            <a:r>
              <a:rPr lang="en-US" sz="1000" dirty="0"/>
              <a:t>Columbus  Life Policy Series: CL 83 0405, CL 83 0405 ID, CL 83-U 0405, CL 83-U 0405 ID, CL 85 0707, CL 85 0707 ID, ICC10 CL 87 1006, CL 87 1006, CL 88 0707, CL 88 0707 ID, CL 89 0806, CL 89 0806 ID, CL 90 0806, CL 90 0806 ID. Columbus Life Rider Series: CLR-135 0101, CLR-136 0608, CLR-137 0101, CLR-137 1208, CLR-143 0101, CLR-143 1208, CLR-179 1208, CLR-179 1308,  CLR-201 1208, CLR-202 1409 and CLR-202 1409 CA.</a:t>
            </a:r>
          </a:p>
        </p:txBody>
      </p:sp>
      <p:pic>
        <p:nvPicPr>
          <p:cNvPr id="5" name="Picture 4" descr="riders.png"/>
          <p:cNvPicPr>
            <a:picLocks noChangeAspect="1"/>
          </p:cNvPicPr>
          <p:nvPr/>
        </p:nvPicPr>
        <p:blipFill>
          <a:blip r:embed="rId4" cstate="screen"/>
          <a:srcRect l="12008" t="13224" r="11942"/>
          <a:stretch>
            <a:fillRect/>
          </a:stretch>
        </p:blipFill>
        <p:spPr>
          <a:xfrm>
            <a:off x="0" y="152400"/>
            <a:ext cx="3685309" cy="2173953"/>
          </a:xfrm>
          <a:prstGeom prst="rect">
            <a:avLst/>
          </a:prstGeom>
        </p:spPr>
      </p:pic>
    </p:spTree>
    <p:extLst>
      <p:ext uri="{BB962C8B-B14F-4D97-AF65-F5344CB8AC3E}">
        <p14:creationId xmlns:p14="http://schemas.microsoft.com/office/powerpoint/2010/main" val="2352020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449050"/>
            <a:ext cx="8229600" cy="1077218"/>
          </a:xfrm>
          <a:prstGeom prst="rect">
            <a:avLst/>
          </a:prstGeom>
          <a:noFill/>
        </p:spPr>
        <p:txBody>
          <a:bodyPr wrap="square" rtlCol="0">
            <a:spAutoFit/>
          </a:bodyPr>
          <a:lstStyle/>
          <a:p>
            <a:r>
              <a:rPr lang="en-US" sz="3200" dirty="0">
                <a:solidFill>
                  <a:srgbClr val="0076BE"/>
                </a:solidFill>
                <a:latin typeface="Arial" pitchFamily="34" charset="0"/>
                <a:cs typeface="Arial" pitchFamily="34" charset="0"/>
              </a:rPr>
              <a:t>Index Strategy and Strong Income Potential of our Indexed Explorer </a:t>
            </a:r>
            <a:r>
              <a:rPr lang="en-US" sz="3200" i="1" dirty="0">
                <a:solidFill>
                  <a:srgbClr val="0076BE"/>
                </a:solidFill>
                <a:latin typeface="Arial" pitchFamily="34" charset="0"/>
                <a:cs typeface="Arial" pitchFamily="34" charset="0"/>
              </a:rPr>
              <a:t>Plus</a:t>
            </a:r>
            <a:r>
              <a:rPr lang="en-US" sz="2400" i="1" dirty="0">
                <a:solidFill>
                  <a:srgbClr val="0076BE"/>
                </a:solidFill>
                <a:latin typeface="Arial" pitchFamily="34" charset="0"/>
                <a:cs typeface="Arial" pitchFamily="34" charset="0"/>
              </a:rPr>
              <a:t>®</a:t>
            </a:r>
            <a:endParaRPr lang="en-US" sz="3200" i="1" dirty="0">
              <a:solidFill>
                <a:srgbClr val="0076BE"/>
              </a:solidFill>
              <a:latin typeface="Arial" pitchFamily="34" charset="0"/>
              <a:cs typeface="Arial" pitchFamily="34" charset="0"/>
            </a:endParaRPr>
          </a:p>
        </p:txBody>
      </p:sp>
      <p:sp>
        <p:nvSpPr>
          <p:cNvPr id="3" name="TextBox 2"/>
          <p:cNvSpPr txBox="1"/>
          <p:nvPr/>
        </p:nvSpPr>
        <p:spPr>
          <a:xfrm>
            <a:off x="685800" y="4673025"/>
            <a:ext cx="9372600" cy="584775"/>
          </a:xfrm>
          <a:prstGeom prst="rect">
            <a:avLst/>
          </a:prstGeom>
          <a:noFill/>
        </p:spPr>
        <p:txBody>
          <a:bodyPr wrap="square" rtlCol="0">
            <a:spAutoFit/>
          </a:bodyPr>
          <a:lstStyle/>
          <a:p>
            <a:r>
              <a:rPr lang="en-US" sz="3200" dirty="0">
                <a:solidFill>
                  <a:srgbClr val="0076BE"/>
                </a:solidFill>
                <a:latin typeface="Arial" pitchFamily="34" charset="0"/>
                <a:cs typeface="Arial" pitchFamily="34" charset="0"/>
              </a:rPr>
              <a:t>Flexible Living Benefits of </a:t>
            </a:r>
            <a:r>
              <a:rPr lang="en-US" sz="3200" dirty="0" err="1">
                <a:solidFill>
                  <a:srgbClr val="0076BE"/>
                </a:solidFill>
                <a:latin typeface="Arial" pitchFamily="34" charset="0"/>
                <a:cs typeface="Arial" pitchFamily="34" charset="0"/>
              </a:rPr>
              <a:t>Life</a:t>
            </a:r>
            <a:r>
              <a:rPr lang="en-US" sz="3200" i="1" dirty="0" err="1">
                <a:solidFill>
                  <a:srgbClr val="0076BE"/>
                </a:solidFill>
                <a:latin typeface="Arial" pitchFamily="34" charset="0"/>
                <a:cs typeface="Arial" pitchFamily="34" charset="0"/>
              </a:rPr>
              <a:t>Plus</a:t>
            </a:r>
            <a:r>
              <a:rPr lang="en-US" sz="2800" i="1" dirty="0">
                <a:solidFill>
                  <a:srgbClr val="0076BE"/>
                </a:solidFill>
                <a:latin typeface="Arial" pitchFamily="34" charset="0"/>
                <a:cs typeface="Arial" pitchFamily="34" charset="0"/>
              </a:rPr>
              <a:t>®</a:t>
            </a:r>
            <a:r>
              <a:rPr lang="en-US" sz="2800" dirty="0">
                <a:solidFill>
                  <a:srgbClr val="0076BE"/>
                </a:solidFill>
                <a:latin typeface="Arial" pitchFamily="34" charset="0"/>
                <a:cs typeface="Arial" pitchFamily="34" charset="0"/>
              </a:rPr>
              <a:t> </a:t>
            </a:r>
            <a:r>
              <a:rPr lang="en-US" sz="3200" dirty="0">
                <a:solidFill>
                  <a:srgbClr val="0076BE"/>
                </a:solidFill>
                <a:latin typeface="Arial" pitchFamily="34" charset="0"/>
                <a:cs typeface="Arial" pitchFamily="34" charset="0"/>
              </a:rPr>
              <a:t>Rider</a:t>
            </a:r>
          </a:p>
        </p:txBody>
      </p:sp>
      <p:sp>
        <p:nvSpPr>
          <p:cNvPr id="4" name="TextBox 3"/>
          <p:cNvSpPr txBox="1"/>
          <p:nvPr/>
        </p:nvSpPr>
        <p:spPr>
          <a:xfrm>
            <a:off x="685800" y="2691825"/>
            <a:ext cx="9372600" cy="584775"/>
          </a:xfrm>
          <a:prstGeom prst="rect">
            <a:avLst/>
          </a:prstGeom>
          <a:noFill/>
        </p:spPr>
        <p:txBody>
          <a:bodyPr wrap="square" rtlCol="0">
            <a:spAutoFit/>
          </a:bodyPr>
          <a:lstStyle/>
          <a:p>
            <a:r>
              <a:rPr lang="en-US" sz="3200" dirty="0">
                <a:solidFill>
                  <a:srgbClr val="0076BE"/>
                </a:solidFill>
                <a:latin typeface="Arial" pitchFamily="34" charset="0"/>
                <a:cs typeface="Arial" pitchFamily="34" charset="0"/>
              </a:rPr>
              <a:t>Competitive Guaranteed Universal Life</a:t>
            </a:r>
          </a:p>
        </p:txBody>
      </p:sp>
      <p:sp>
        <p:nvSpPr>
          <p:cNvPr id="5" name="TextBox 4"/>
          <p:cNvSpPr txBox="1"/>
          <p:nvPr/>
        </p:nvSpPr>
        <p:spPr>
          <a:xfrm>
            <a:off x="685800" y="5358825"/>
            <a:ext cx="9372600" cy="584775"/>
          </a:xfrm>
          <a:prstGeom prst="rect">
            <a:avLst/>
          </a:prstGeom>
          <a:noFill/>
        </p:spPr>
        <p:txBody>
          <a:bodyPr wrap="square" rtlCol="0">
            <a:spAutoFit/>
          </a:bodyPr>
          <a:lstStyle/>
          <a:p>
            <a:r>
              <a:rPr lang="en-US" sz="3200" dirty="0">
                <a:solidFill>
                  <a:srgbClr val="0076BE"/>
                </a:solidFill>
                <a:latin typeface="Arial" pitchFamily="34" charset="0"/>
                <a:cs typeface="Arial" pitchFamily="34" charset="0"/>
              </a:rPr>
              <a:t>Capital Transfer Program</a:t>
            </a:r>
          </a:p>
        </p:txBody>
      </p:sp>
      <p:sp>
        <p:nvSpPr>
          <p:cNvPr id="6" name="TextBox 5"/>
          <p:cNvSpPr txBox="1"/>
          <p:nvPr/>
        </p:nvSpPr>
        <p:spPr>
          <a:xfrm>
            <a:off x="685800" y="3418582"/>
            <a:ext cx="9372600" cy="1077218"/>
          </a:xfrm>
          <a:prstGeom prst="rect">
            <a:avLst/>
          </a:prstGeom>
          <a:noFill/>
        </p:spPr>
        <p:txBody>
          <a:bodyPr wrap="square" rtlCol="0">
            <a:spAutoFit/>
          </a:bodyPr>
          <a:lstStyle/>
          <a:p>
            <a:r>
              <a:rPr lang="en-US" sz="3200" dirty="0">
                <a:solidFill>
                  <a:srgbClr val="0076BE"/>
                </a:solidFill>
                <a:latin typeface="Arial" pitchFamily="34" charset="0"/>
                <a:cs typeface="Arial" pitchFamily="34" charset="0"/>
              </a:rPr>
              <a:t>Advantage Fixed Indexed Annuities Goldman Sachs Strategy and Income Potential </a:t>
            </a:r>
          </a:p>
        </p:txBody>
      </p:sp>
      <p:sp>
        <p:nvSpPr>
          <p:cNvPr id="8" name="Isosceles Triangle 7"/>
          <p:cNvSpPr/>
          <p:nvPr/>
        </p:nvSpPr>
        <p:spPr>
          <a:xfrm rot="5400000">
            <a:off x="103963" y="1553560"/>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Isosceles Triangle 8"/>
          <p:cNvSpPr/>
          <p:nvPr/>
        </p:nvSpPr>
        <p:spPr>
          <a:xfrm rot="5400000">
            <a:off x="124637" y="4764378"/>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Isosceles Triangle 9"/>
          <p:cNvSpPr/>
          <p:nvPr/>
        </p:nvSpPr>
        <p:spPr>
          <a:xfrm rot="5400000">
            <a:off x="124637" y="2808003"/>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Isosceles Triangle 10"/>
          <p:cNvSpPr/>
          <p:nvPr/>
        </p:nvSpPr>
        <p:spPr>
          <a:xfrm rot="5400000">
            <a:off x="124637" y="5475003"/>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Isosceles Triangle 11"/>
          <p:cNvSpPr/>
          <p:nvPr/>
        </p:nvSpPr>
        <p:spPr>
          <a:xfrm rot="5400000">
            <a:off x="124637" y="3541422"/>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itle 1"/>
          <p:cNvSpPr txBox="1">
            <a:spLocks/>
          </p:cNvSpPr>
          <p:nvPr/>
        </p:nvSpPr>
        <p:spPr>
          <a:xfrm>
            <a:off x="0" y="152400"/>
            <a:ext cx="9144000" cy="1143000"/>
          </a:xfrm>
          <a:prstGeom prst="rect">
            <a:avLst/>
          </a:prstGeom>
        </p:spPr>
        <p:txBody>
          <a:bodyPr>
            <a:noAutofit/>
          </a:bodyPr>
          <a:lstStyle/>
          <a:p>
            <a:pPr algn="ctr">
              <a:spcBef>
                <a:spcPct val="0"/>
              </a:spcBef>
              <a:buFontTx/>
              <a:buNone/>
              <a:defRPr/>
            </a:pPr>
            <a:r>
              <a:rPr lang="en-US" sz="4800" b="1" dirty="0">
                <a:solidFill>
                  <a:srgbClr val="0076BE"/>
                </a:solidFill>
                <a:latin typeface="Arial" pitchFamily="34" charset="0"/>
                <a:cs typeface="Arial" pitchFamily="34" charset="0"/>
              </a:rPr>
              <a:t>5 Differentiators</a:t>
            </a:r>
          </a:p>
        </p:txBody>
      </p:sp>
      <p:cxnSp>
        <p:nvCxnSpPr>
          <p:cNvPr id="14" name="Straight Connector 13"/>
          <p:cNvCxnSpPr/>
          <p:nvPr/>
        </p:nvCxnSpPr>
        <p:spPr>
          <a:xfrm>
            <a:off x="228600" y="10668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81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1.bp.blogspot.com/-yi9_JNWNjlE/T1PvWnbYVcI/AAAAAAAAA64/MhaQI8_P0PI/s1600/single_engine.jpg"/>
          <p:cNvPicPr>
            <a:picLocks noChangeAspect="1" noChangeArrowheads="1"/>
          </p:cNvPicPr>
          <p:nvPr/>
        </p:nvPicPr>
        <p:blipFill>
          <a:blip r:embed="rId3" cstate="screen">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351692" y="178132"/>
            <a:ext cx="8792308" cy="6123777"/>
          </a:xfrm>
          <a:prstGeom prst="rect">
            <a:avLst/>
          </a:prstGeom>
          <a:noFill/>
        </p:spPr>
      </p:pic>
      <p:sp>
        <p:nvSpPr>
          <p:cNvPr id="3" name="Rectangle 2"/>
          <p:cNvSpPr/>
          <p:nvPr/>
        </p:nvSpPr>
        <p:spPr>
          <a:xfrm>
            <a:off x="0" y="2017476"/>
            <a:ext cx="9144000" cy="2273969"/>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4" name="Group 3"/>
          <p:cNvGrpSpPr/>
          <p:nvPr/>
        </p:nvGrpSpPr>
        <p:grpSpPr>
          <a:xfrm>
            <a:off x="1750873" y="2112386"/>
            <a:ext cx="5869126" cy="1999536"/>
            <a:chOff x="1750873" y="2112386"/>
            <a:chExt cx="5869126" cy="1999536"/>
          </a:xfrm>
        </p:grpSpPr>
        <p:sp>
          <p:nvSpPr>
            <p:cNvPr id="5" name="Rectangle 4"/>
            <p:cNvSpPr/>
            <p:nvPr/>
          </p:nvSpPr>
          <p:spPr>
            <a:xfrm>
              <a:off x="1750873" y="2543714"/>
              <a:ext cx="5869126" cy="1015663"/>
            </a:xfrm>
            <a:prstGeom prst="rect">
              <a:avLst/>
            </a:prstGeom>
          </p:spPr>
          <p:txBody>
            <a:bodyPr wrap="square">
              <a:spAutoFit/>
            </a:bodyPr>
            <a:lstStyle/>
            <a:p>
              <a:r>
                <a:rPr lang="en-US" sz="6000" b="1" dirty="0">
                  <a:solidFill>
                    <a:srgbClr val="0070C0"/>
                  </a:solidFill>
                  <a:effectLst>
                    <a:glow rad="228600">
                      <a:schemeClr val="bg1">
                        <a:alpha val="40000"/>
                      </a:schemeClr>
                    </a:glow>
                    <a:outerShdw blurRad="330200" algn="ctr" rotWithShape="0">
                      <a:schemeClr val="bg1"/>
                    </a:outerShdw>
                  </a:effectLst>
                  <a:latin typeface="Arial" pitchFamily="34" charset="0"/>
                  <a:cs typeface="Arial" pitchFamily="34" charset="0"/>
                </a:rPr>
                <a:t>simple</a:t>
              </a:r>
              <a:r>
                <a:rPr lang="en-US" sz="6000" dirty="0">
                  <a:solidFill>
                    <a:schemeClr val="tx1">
                      <a:lumMod val="75000"/>
                      <a:lumOff val="25000"/>
                    </a:schemeClr>
                  </a:solidFill>
                  <a:effectLst>
                    <a:glow rad="228600">
                      <a:schemeClr val="bg1">
                        <a:alpha val="40000"/>
                      </a:schemeClr>
                    </a:glow>
                    <a:outerShdw blurRad="330200" algn="ctr" rotWithShape="0">
                      <a:schemeClr val="bg1"/>
                    </a:outerShdw>
                  </a:effectLst>
                  <a:latin typeface="Arial" pitchFamily="34" charset="0"/>
                  <a:cs typeface="Arial" pitchFamily="34" charset="0"/>
                </a:rPr>
                <a:t> effective</a:t>
              </a:r>
            </a:p>
          </p:txBody>
        </p:sp>
        <p:sp>
          <p:nvSpPr>
            <p:cNvPr id="6" name="Rectangle 5"/>
            <p:cNvSpPr/>
            <p:nvPr/>
          </p:nvSpPr>
          <p:spPr>
            <a:xfrm>
              <a:off x="2952870" y="3280925"/>
              <a:ext cx="4557786" cy="830997"/>
            </a:xfrm>
            <a:prstGeom prst="rect">
              <a:avLst/>
            </a:prstGeom>
          </p:spPr>
          <p:txBody>
            <a:bodyPr wrap="none">
              <a:spAutoFit/>
            </a:bodyPr>
            <a:lstStyle/>
            <a:p>
              <a:r>
                <a:rPr lang="en-US" sz="4800" dirty="0">
                  <a:solidFill>
                    <a:schemeClr val="tx1">
                      <a:lumMod val="75000"/>
                      <a:lumOff val="25000"/>
                    </a:schemeClr>
                  </a:solidFill>
                  <a:effectLst>
                    <a:glow rad="228600">
                      <a:schemeClr val="bg1">
                        <a:alpha val="40000"/>
                      </a:schemeClr>
                    </a:glow>
                    <a:outerShdw blurRad="330200" algn="ctr" rotWithShape="0">
                      <a:schemeClr val="bg1"/>
                    </a:outerShdw>
                  </a:effectLst>
                  <a:latin typeface="Arial" pitchFamily="34" charset="0"/>
                  <a:cs typeface="Arial" pitchFamily="34" charset="0"/>
                </a:rPr>
                <a:t>product design.</a:t>
              </a:r>
              <a:endParaRPr lang="en-US" sz="4800" dirty="0">
                <a:latin typeface="Arial" pitchFamily="34" charset="0"/>
                <a:cs typeface="Arial" pitchFamily="34" charset="0"/>
              </a:endParaRPr>
            </a:p>
          </p:txBody>
        </p:sp>
        <p:sp>
          <p:nvSpPr>
            <p:cNvPr id="7" name="TextBox 6"/>
            <p:cNvSpPr txBox="1"/>
            <p:nvPr/>
          </p:nvSpPr>
          <p:spPr>
            <a:xfrm>
              <a:off x="1787250" y="2112386"/>
              <a:ext cx="3962402" cy="707886"/>
            </a:xfrm>
            <a:prstGeom prst="rect">
              <a:avLst/>
            </a:prstGeom>
            <a:noFill/>
          </p:spPr>
          <p:txBody>
            <a:bodyPr wrap="square" rtlCol="0">
              <a:spAutoFit/>
            </a:bodyPr>
            <a:lstStyle/>
            <a:p>
              <a:r>
                <a:rPr lang="en-US" sz="4000" i="1" dirty="0">
                  <a:solidFill>
                    <a:schemeClr val="tx1">
                      <a:lumMod val="75000"/>
                      <a:lumOff val="25000"/>
                    </a:schemeClr>
                  </a:solidFill>
                  <a:latin typeface="Arial" pitchFamily="34" charset="0"/>
                  <a:cs typeface="Arial" pitchFamily="34" charset="0"/>
                </a:rPr>
                <a:t>a dedication to</a:t>
              </a:r>
            </a:p>
          </p:txBody>
        </p:sp>
      </p:grpSp>
    </p:spTree>
    <p:extLst>
      <p:ext uri="{BB962C8B-B14F-4D97-AF65-F5344CB8AC3E}">
        <p14:creationId xmlns:p14="http://schemas.microsoft.com/office/powerpoint/2010/main" val="19482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BOES: Your Team, Your Resources</a:t>
            </a:r>
          </a:p>
        </p:txBody>
      </p:sp>
      <p:sp>
        <p:nvSpPr>
          <p:cNvPr id="4" name="Title 3"/>
          <p:cNvSpPr>
            <a:spLocks noGrp="1"/>
          </p:cNvSpPr>
          <p:nvPr>
            <p:ph type="title"/>
          </p:nvPr>
        </p:nvSpPr>
        <p:spPr/>
        <p:txBody>
          <a:bodyPr/>
          <a:lstStyle/>
          <a:p>
            <a:r>
              <a:rPr lang="en-US" dirty="0"/>
              <a:t>Advanced Solutions</a:t>
            </a:r>
          </a:p>
        </p:txBody>
      </p:sp>
      <p:sp>
        <p:nvSpPr>
          <p:cNvPr id="24" name="TextBox 3"/>
          <p:cNvSpPr txBox="1">
            <a:spLocks noChangeArrowheads="1"/>
          </p:cNvSpPr>
          <p:nvPr/>
        </p:nvSpPr>
        <p:spPr bwMode="auto">
          <a:xfrm>
            <a:off x="6172200" y="2438400"/>
            <a:ext cx="25146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algn="ctr" eaLnBrk="1" hangingPunct="1">
              <a:lnSpc>
                <a:spcPct val="120000"/>
              </a:lnSpc>
              <a:spcBef>
                <a:spcPct val="0"/>
              </a:spcBef>
              <a:buClrTx/>
              <a:buFontTx/>
              <a:buNone/>
            </a:pPr>
            <a:r>
              <a:rPr lang="en-US" altLang="en-US" sz="1800" dirty="0">
                <a:solidFill>
                  <a:schemeClr val="bg1"/>
                </a:solidFill>
                <a:latin typeface="Arial" panose="020B0604020202020204" pitchFamily="34" charset="0"/>
                <a:ea typeface="MS PGothic" panose="020B0600070205080204" pitchFamily="34" charset="-128"/>
                <a:cs typeface="Arial" panose="020B0604020202020204" pitchFamily="34" charset="0"/>
              </a:rPr>
              <a:t>For more than 60 years, The Principal has focused on serving the needs, challenges and opportunities faced </a:t>
            </a:r>
            <a:br>
              <a:rPr lang="en-US" altLang="en-US" sz="1800" dirty="0">
                <a:solidFill>
                  <a:schemeClr val="bg1"/>
                </a:solidFill>
                <a:latin typeface="Arial" panose="020B0604020202020204" pitchFamily="34" charset="0"/>
                <a:ea typeface="MS PGothic" panose="020B0600070205080204" pitchFamily="34" charset="-128"/>
                <a:cs typeface="Arial" panose="020B0604020202020204" pitchFamily="34" charset="0"/>
              </a:rPr>
            </a:br>
            <a:r>
              <a:rPr lang="en-US" altLang="en-US" sz="1800" dirty="0">
                <a:solidFill>
                  <a:schemeClr val="bg1"/>
                </a:solidFill>
                <a:latin typeface="Arial" panose="020B0604020202020204" pitchFamily="34" charset="0"/>
                <a:ea typeface="MS PGothic" panose="020B0600070205080204" pitchFamily="34" charset="-128"/>
                <a:cs typeface="Arial" panose="020B0604020202020204" pitchFamily="34" charset="0"/>
              </a:rPr>
              <a:t>by business owners and executives.</a:t>
            </a:r>
          </a:p>
        </p:txBody>
      </p:sp>
      <p:sp>
        <p:nvSpPr>
          <p:cNvPr id="25" name="Rounded Rectangle 20"/>
          <p:cNvSpPr>
            <a:spLocks noChangeArrowheads="1"/>
          </p:cNvSpPr>
          <p:nvPr/>
        </p:nvSpPr>
        <p:spPr bwMode="auto">
          <a:xfrm>
            <a:off x="6705600" y="2174422"/>
            <a:ext cx="2209800" cy="3388178"/>
          </a:xfrm>
          <a:prstGeom prst="roundRect">
            <a:avLst>
              <a:gd name="adj" fmla="val 16667"/>
            </a:avLst>
          </a:prstGeom>
          <a:solidFill>
            <a:schemeClr val="bg2"/>
          </a:solidFill>
          <a:ln w="9525">
            <a:solidFill>
              <a:schemeClr val="tx1"/>
            </a:solidFill>
            <a:round/>
            <a:headEnd/>
            <a:tailEnd/>
          </a:ln>
        </p:spPr>
        <p:txBody>
          <a:bodyPr/>
          <a:lstStyle>
            <a:lvl1pPr>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eaLnBrk="1" hangingPunct="1">
              <a:spcBef>
                <a:spcPct val="0"/>
              </a:spcBef>
              <a:buClrTx/>
              <a:buFontTx/>
              <a:buNone/>
            </a:pPr>
            <a:endParaRPr lang="en-US" altLang="en-US" sz="240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sp>
        <p:nvSpPr>
          <p:cNvPr id="26" name="Rectangle 53"/>
          <p:cNvSpPr txBox="1">
            <a:spLocks noChangeArrowheads="1"/>
          </p:cNvSpPr>
          <p:nvPr/>
        </p:nvSpPr>
        <p:spPr>
          <a:xfrm>
            <a:off x="0" y="2667000"/>
            <a:ext cx="3429000" cy="2743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lang="en-US" sz="1600" b="1" dirty="0">
                <a:solidFill>
                  <a:schemeClr val="bg2"/>
                </a:solidFill>
                <a:ea typeface="ＭＳ Ｐゴシック" charset="0"/>
                <a:cs typeface="Arial"/>
              </a:rPr>
              <a:t>Our purpose:</a:t>
            </a:r>
            <a:endParaRPr lang="en-US" sz="1600" dirty="0">
              <a:solidFill>
                <a:schemeClr val="bg2"/>
              </a:solidFill>
              <a:ea typeface="ＭＳ Ｐゴシック" charset="0"/>
              <a:cs typeface="Arial"/>
            </a:endParaRPr>
          </a:p>
          <a:p>
            <a:pPr marL="0" indent="0" algn="ctr" fontAlgn="auto">
              <a:lnSpc>
                <a:spcPct val="107000"/>
              </a:lnSpc>
              <a:spcBef>
                <a:spcPts val="0"/>
              </a:spcBef>
              <a:spcAft>
                <a:spcPts val="600"/>
              </a:spcAft>
              <a:buFontTx/>
              <a:buNone/>
              <a:defRPr/>
            </a:pPr>
            <a:r>
              <a:rPr lang="en-US" sz="1600" dirty="0">
                <a:solidFill>
                  <a:srgbClr val="8C8D8E"/>
                </a:solidFill>
                <a:ea typeface="ＭＳ Ｐゴシック" charset="0"/>
                <a:cs typeface="Arial"/>
              </a:rPr>
              <a:t>Experienced sales support</a:t>
            </a:r>
          </a:p>
          <a:p>
            <a:pPr marL="0" indent="0" algn="ctr" fontAlgn="auto">
              <a:lnSpc>
                <a:spcPct val="107000"/>
              </a:lnSpc>
              <a:spcBef>
                <a:spcPts val="0"/>
              </a:spcBef>
              <a:spcAft>
                <a:spcPts val="1800"/>
              </a:spcAft>
              <a:buFontTx/>
              <a:buNone/>
              <a:defRPr/>
            </a:pPr>
            <a:r>
              <a:rPr lang="en-US" sz="1600" spc="-34" dirty="0">
                <a:solidFill>
                  <a:srgbClr val="8C8D8E"/>
                </a:solidFill>
                <a:cs typeface="Arial"/>
              </a:rPr>
              <a:t>Personalize</a:t>
            </a:r>
            <a:r>
              <a:rPr lang="en-US" sz="1600" dirty="0">
                <a:solidFill>
                  <a:srgbClr val="8C8D8E"/>
                </a:solidFill>
                <a:cs typeface="Arial"/>
              </a:rPr>
              <a:t>d</a:t>
            </a:r>
            <a:r>
              <a:rPr lang="en-US" sz="1600" spc="-127" dirty="0">
                <a:solidFill>
                  <a:srgbClr val="8C8D8E"/>
                </a:solidFill>
                <a:cs typeface="Arial"/>
              </a:rPr>
              <a:t> </a:t>
            </a:r>
            <a:r>
              <a:rPr lang="en-US" sz="1600" spc="-34" dirty="0">
                <a:solidFill>
                  <a:srgbClr val="8C8D8E"/>
                </a:solidFill>
                <a:cs typeface="Arial"/>
              </a:rPr>
              <a:t>consulting</a:t>
            </a:r>
          </a:p>
          <a:p>
            <a:pPr marL="0" indent="0" algn="ctr" fontAlgn="auto">
              <a:spcBef>
                <a:spcPts val="0"/>
              </a:spcBef>
              <a:spcAft>
                <a:spcPts val="0"/>
              </a:spcAft>
              <a:buFontTx/>
              <a:buNone/>
              <a:defRPr/>
            </a:pPr>
            <a:r>
              <a:rPr lang="en-US" sz="1600" b="1" spc="-34" dirty="0">
                <a:solidFill>
                  <a:schemeClr val="bg2"/>
                </a:solidFill>
                <a:cs typeface="Arial"/>
              </a:rPr>
              <a:t>Ou</a:t>
            </a:r>
            <a:r>
              <a:rPr lang="en-US" sz="1600" b="1" dirty="0">
                <a:solidFill>
                  <a:schemeClr val="bg2"/>
                </a:solidFill>
                <a:cs typeface="Arial"/>
              </a:rPr>
              <a:t>r</a:t>
            </a:r>
            <a:r>
              <a:rPr lang="en-US" sz="1600" b="1" spc="-68" dirty="0">
                <a:solidFill>
                  <a:schemeClr val="bg2"/>
                </a:solidFill>
                <a:cs typeface="Arial"/>
              </a:rPr>
              <a:t> </a:t>
            </a:r>
            <a:r>
              <a:rPr lang="en-US" sz="1600" b="1" spc="-34" dirty="0">
                <a:solidFill>
                  <a:schemeClr val="bg2"/>
                </a:solidFill>
                <a:cs typeface="Arial"/>
              </a:rPr>
              <a:t>people:</a:t>
            </a:r>
            <a:endParaRPr lang="en-US" sz="1600" dirty="0">
              <a:solidFill>
                <a:schemeClr val="bg2"/>
              </a:solidFill>
              <a:cs typeface="Arial"/>
            </a:endParaRPr>
          </a:p>
          <a:p>
            <a:pPr marL="0" indent="0" algn="ctr" fontAlgn="auto">
              <a:spcBef>
                <a:spcPts val="0"/>
              </a:spcBef>
              <a:spcAft>
                <a:spcPts val="600"/>
              </a:spcAft>
              <a:buFontTx/>
              <a:buNone/>
              <a:defRPr/>
            </a:pPr>
            <a:r>
              <a:rPr lang="en-US" sz="1600" spc="-34" dirty="0">
                <a:solidFill>
                  <a:srgbClr val="8C8D8E"/>
                </a:solidFill>
                <a:cs typeface="Arial"/>
              </a:rPr>
              <a:t>Attorneys</a:t>
            </a:r>
          </a:p>
          <a:p>
            <a:pPr marL="0" indent="0" algn="ctr" fontAlgn="auto">
              <a:spcBef>
                <a:spcPts val="0"/>
              </a:spcBef>
              <a:spcAft>
                <a:spcPts val="600"/>
              </a:spcAft>
              <a:buFontTx/>
              <a:buNone/>
              <a:defRPr/>
            </a:pPr>
            <a:r>
              <a:rPr lang="en-US" sz="1600" spc="-34" dirty="0">
                <a:solidFill>
                  <a:srgbClr val="8C8D8E"/>
                </a:solidFill>
                <a:cs typeface="Arial"/>
              </a:rPr>
              <a:t>C</a:t>
            </a:r>
            <a:r>
              <a:rPr lang="en-US" sz="1600" spc="-132" dirty="0">
                <a:solidFill>
                  <a:srgbClr val="8C8D8E"/>
                </a:solidFill>
                <a:cs typeface="Arial"/>
              </a:rPr>
              <a:t>P</a:t>
            </a:r>
            <a:r>
              <a:rPr lang="en-US" sz="1600" spc="-34" dirty="0">
                <a:solidFill>
                  <a:srgbClr val="8C8D8E"/>
                </a:solidFill>
                <a:cs typeface="Arial"/>
              </a:rPr>
              <a:t>As</a:t>
            </a:r>
            <a:r>
              <a:rPr lang="en-US" sz="1600" dirty="0">
                <a:solidFill>
                  <a:srgbClr val="8C8D8E"/>
                </a:solidFill>
                <a:cs typeface="Arial"/>
              </a:rPr>
              <a:t>,</a:t>
            </a:r>
            <a:r>
              <a:rPr lang="en-US" sz="1600" spc="-68" dirty="0">
                <a:solidFill>
                  <a:srgbClr val="8C8D8E"/>
                </a:solidFill>
                <a:cs typeface="Arial"/>
              </a:rPr>
              <a:t> </a:t>
            </a:r>
            <a:r>
              <a:rPr lang="en-US" sz="1600" spc="-34" dirty="0">
                <a:solidFill>
                  <a:srgbClr val="8C8D8E"/>
                </a:solidFill>
                <a:cs typeface="Arial"/>
              </a:rPr>
              <a:t>MBAs</a:t>
            </a:r>
            <a:endParaRPr lang="en-US" sz="1600" dirty="0">
              <a:solidFill>
                <a:srgbClr val="8C8D8E"/>
              </a:solidFill>
              <a:cs typeface="Arial"/>
            </a:endParaRPr>
          </a:p>
          <a:p>
            <a:pPr marL="0" indent="0" algn="ctr" fontAlgn="auto">
              <a:spcBef>
                <a:spcPts val="0"/>
              </a:spcBef>
              <a:spcAft>
                <a:spcPts val="600"/>
              </a:spcAft>
              <a:buFontTx/>
              <a:buNone/>
              <a:defRPr/>
            </a:pPr>
            <a:r>
              <a:rPr lang="en-US" sz="1600" dirty="0">
                <a:solidFill>
                  <a:srgbClr val="8C8D8E"/>
                </a:solidFill>
                <a:ea typeface="ＭＳ Ｐゴシック" charset="0"/>
                <a:cs typeface="Arial"/>
              </a:rPr>
              <a:t>BOES Wholesalers </a:t>
            </a:r>
          </a:p>
          <a:p>
            <a:pPr marL="0" indent="0" algn="ctr" fontAlgn="auto">
              <a:spcBef>
                <a:spcPts val="0"/>
              </a:spcBef>
              <a:spcAft>
                <a:spcPts val="600"/>
              </a:spcAft>
              <a:buFontTx/>
              <a:buNone/>
              <a:defRPr/>
            </a:pPr>
            <a:r>
              <a:rPr lang="en-US" sz="1600" dirty="0">
                <a:solidFill>
                  <a:srgbClr val="8C8D8E"/>
                </a:solidFill>
                <a:ea typeface="ＭＳ Ｐゴシック" charset="0"/>
                <a:cs typeface="Arial"/>
              </a:rPr>
              <a:t>Case design specialists</a:t>
            </a:r>
          </a:p>
        </p:txBody>
      </p:sp>
      <p:sp>
        <p:nvSpPr>
          <p:cNvPr id="27" name="TextBox 14"/>
          <p:cNvSpPr txBox="1">
            <a:spLocks noChangeArrowheads="1"/>
          </p:cNvSpPr>
          <p:nvPr/>
        </p:nvSpPr>
        <p:spPr bwMode="auto">
          <a:xfrm>
            <a:off x="6781800" y="2207305"/>
            <a:ext cx="2133600" cy="31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indent="-1714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eaLnBrk="1" hangingPunct="1">
              <a:lnSpc>
                <a:spcPct val="110000"/>
              </a:lnSpc>
              <a:spcBef>
                <a:spcPct val="0"/>
              </a:spcBef>
              <a:buClr>
                <a:schemeClr val="bg1"/>
              </a:buClr>
            </a:pPr>
            <a:r>
              <a:rPr lang="en-US" altLang="en-US" sz="1400" dirty="0">
                <a:solidFill>
                  <a:schemeClr val="bg1"/>
                </a:solidFill>
                <a:latin typeface="+mn-lt"/>
                <a:ea typeface="MS PGothic" panose="020B0600070205080204" pitchFamily="34" charset="-128"/>
                <a:cs typeface="Arial" panose="020B0604020202020204" pitchFamily="34" charset="0"/>
              </a:rPr>
              <a:t>Over 200 years experience</a:t>
            </a:r>
          </a:p>
          <a:p>
            <a:pPr eaLnBrk="1" hangingPunct="1">
              <a:lnSpc>
                <a:spcPct val="110000"/>
              </a:lnSpc>
              <a:spcBef>
                <a:spcPct val="0"/>
              </a:spcBef>
              <a:buClr>
                <a:schemeClr val="bg1"/>
              </a:buClr>
            </a:pPr>
            <a:r>
              <a:rPr lang="en-US" altLang="en-US" sz="1400" dirty="0">
                <a:solidFill>
                  <a:schemeClr val="bg1"/>
                </a:solidFill>
                <a:latin typeface="+mn-lt"/>
                <a:ea typeface="MS PGothic" panose="020B0600070205080204" pitchFamily="34" charset="-128"/>
                <a:cs typeface="Arial" panose="020B0604020202020204" pitchFamily="34" charset="0"/>
              </a:rPr>
              <a:t>Credentials employed: </a:t>
            </a:r>
            <a:br>
              <a:rPr lang="en-US" altLang="en-US" sz="1400" dirty="0">
                <a:solidFill>
                  <a:schemeClr val="bg1"/>
                </a:solidFill>
                <a:latin typeface="+mn-lt"/>
                <a:ea typeface="MS PGothic" panose="020B0600070205080204" pitchFamily="34" charset="-128"/>
                <a:cs typeface="Arial" panose="020B0604020202020204" pitchFamily="34" charset="0"/>
              </a:rPr>
            </a:br>
            <a:r>
              <a:rPr lang="en-US" altLang="en-US" sz="1400" dirty="0">
                <a:solidFill>
                  <a:schemeClr val="bg1"/>
                </a:solidFill>
                <a:latin typeface="+mn-lt"/>
                <a:ea typeface="MS PGothic" panose="020B0600070205080204" pitchFamily="34" charset="-128"/>
                <a:cs typeface="Arial" panose="020B0604020202020204" pitchFamily="34" charset="0"/>
              </a:rPr>
              <a:t>JD*, CPA*, CLU, </a:t>
            </a:r>
            <a:br>
              <a:rPr lang="en-US" altLang="en-US" sz="1400" dirty="0">
                <a:solidFill>
                  <a:schemeClr val="bg1"/>
                </a:solidFill>
                <a:latin typeface="+mn-lt"/>
                <a:ea typeface="MS PGothic" panose="020B0600070205080204" pitchFamily="34" charset="-128"/>
                <a:cs typeface="Arial" panose="020B0604020202020204" pitchFamily="34" charset="0"/>
              </a:rPr>
            </a:br>
            <a:r>
              <a:rPr lang="en-US" altLang="en-US" sz="1400" dirty="0">
                <a:solidFill>
                  <a:schemeClr val="bg1"/>
                </a:solidFill>
                <a:latin typeface="+mn-lt"/>
                <a:ea typeface="MS PGothic" panose="020B0600070205080204" pitchFamily="34" charset="-128"/>
                <a:cs typeface="Arial" panose="020B0604020202020204" pitchFamily="34" charset="0"/>
              </a:rPr>
              <a:t>ChFC, CFP</a:t>
            </a:r>
            <a:r>
              <a:rPr lang="en-US" altLang="en-US" sz="1400" baseline="30000" dirty="0">
                <a:solidFill>
                  <a:schemeClr val="bg1"/>
                </a:solidFill>
                <a:latin typeface="+mn-lt"/>
                <a:ea typeface="MS PGothic" panose="020B0600070205080204" pitchFamily="34" charset="-128"/>
                <a:cs typeface="Arial" panose="020B0604020202020204" pitchFamily="34" charset="0"/>
              </a:rPr>
              <a:t>®</a:t>
            </a:r>
            <a:r>
              <a:rPr lang="en-US" altLang="en-US" sz="1400" dirty="0">
                <a:solidFill>
                  <a:schemeClr val="bg1"/>
                </a:solidFill>
                <a:latin typeface="+mn-lt"/>
                <a:ea typeface="MS PGothic" panose="020B0600070205080204" pitchFamily="34" charset="-128"/>
                <a:cs typeface="Arial" panose="020B0604020202020204" pitchFamily="34" charset="0"/>
              </a:rPr>
              <a:t>, MBA</a:t>
            </a:r>
          </a:p>
          <a:p>
            <a:pPr eaLnBrk="1" hangingPunct="1">
              <a:lnSpc>
                <a:spcPct val="110000"/>
              </a:lnSpc>
              <a:spcBef>
                <a:spcPct val="0"/>
              </a:spcBef>
              <a:buClr>
                <a:schemeClr val="bg1"/>
              </a:buClr>
            </a:pPr>
            <a:r>
              <a:rPr lang="en-US" altLang="en-US" sz="1400" dirty="0">
                <a:solidFill>
                  <a:schemeClr val="bg1"/>
                </a:solidFill>
                <a:latin typeface="+mn-lt"/>
                <a:ea typeface="MS PGothic" panose="020B0600070205080204" pitchFamily="34" charset="-128"/>
                <a:cs typeface="Arial" panose="020B0604020202020204" pitchFamily="34" charset="0"/>
              </a:rPr>
              <a:t>Expertise in:</a:t>
            </a:r>
          </a:p>
          <a:p>
            <a:pPr lvl="1" eaLnBrk="1" hangingPunct="1">
              <a:lnSpc>
                <a:spcPct val="110000"/>
              </a:lnSpc>
              <a:spcBef>
                <a:spcPct val="0"/>
              </a:spcBef>
              <a:buClr>
                <a:schemeClr val="bg1"/>
              </a:buClr>
              <a:buFont typeface="Lucida Grande"/>
              <a:buChar char="–"/>
            </a:pPr>
            <a:r>
              <a:rPr lang="en-US" altLang="en-US" sz="1400" dirty="0">
                <a:solidFill>
                  <a:schemeClr val="bg1"/>
                </a:solidFill>
                <a:latin typeface="+mn-lt"/>
                <a:ea typeface="MS PGothic" panose="020B0600070205080204" pitchFamily="34" charset="-128"/>
                <a:cs typeface="Arial" panose="020B0604020202020204" pitchFamily="34" charset="0"/>
              </a:rPr>
              <a:t>Executive benefits</a:t>
            </a:r>
          </a:p>
          <a:p>
            <a:pPr lvl="1" eaLnBrk="1" hangingPunct="1">
              <a:lnSpc>
                <a:spcPct val="110000"/>
              </a:lnSpc>
              <a:spcBef>
                <a:spcPct val="0"/>
              </a:spcBef>
              <a:buClr>
                <a:schemeClr val="bg1"/>
              </a:buClr>
              <a:buFont typeface="Lucida Grande"/>
              <a:buChar char="–"/>
            </a:pPr>
            <a:r>
              <a:rPr lang="en-US" altLang="en-US" sz="1400" dirty="0">
                <a:solidFill>
                  <a:schemeClr val="bg1"/>
                </a:solidFill>
                <a:latin typeface="+mn-lt"/>
                <a:ea typeface="MS PGothic" panose="020B0600070205080204" pitchFamily="34" charset="-128"/>
                <a:cs typeface="Arial" panose="020B0604020202020204" pitchFamily="34" charset="0"/>
              </a:rPr>
              <a:t>Exit/succession </a:t>
            </a:r>
            <a:br>
              <a:rPr lang="en-US" altLang="en-US" sz="1400" dirty="0">
                <a:solidFill>
                  <a:schemeClr val="bg1"/>
                </a:solidFill>
                <a:latin typeface="+mn-lt"/>
                <a:ea typeface="MS PGothic" panose="020B0600070205080204" pitchFamily="34" charset="-128"/>
                <a:cs typeface="Arial" panose="020B0604020202020204" pitchFamily="34" charset="0"/>
              </a:rPr>
            </a:br>
            <a:r>
              <a:rPr lang="en-US" altLang="en-US" sz="1400" dirty="0">
                <a:solidFill>
                  <a:schemeClr val="bg1"/>
                </a:solidFill>
                <a:latin typeface="+mn-lt"/>
                <a:ea typeface="MS PGothic" panose="020B0600070205080204" pitchFamily="34" charset="-128"/>
                <a:cs typeface="Arial" panose="020B0604020202020204" pitchFamily="34" charset="0"/>
              </a:rPr>
              <a:t>strategies</a:t>
            </a:r>
          </a:p>
          <a:p>
            <a:pPr lvl="1" eaLnBrk="1" hangingPunct="1">
              <a:lnSpc>
                <a:spcPct val="110000"/>
              </a:lnSpc>
              <a:spcBef>
                <a:spcPct val="0"/>
              </a:spcBef>
              <a:buClr>
                <a:schemeClr val="bg1"/>
              </a:buClr>
              <a:buFont typeface="Lucida Grande"/>
              <a:buChar char="–"/>
            </a:pPr>
            <a:r>
              <a:rPr lang="en-US" altLang="en-US" sz="1400" dirty="0">
                <a:solidFill>
                  <a:schemeClr val="bg1"/>
                </a:solidFill>
                <a:latin typeface="+mn-lt"/>
                <a:ea typeface="MS PGothic" panose="020B0600070205080204" pitchFamily="34" charset="-128"/>
                <a:cs typeface="Arial" panose="020B0604020202020204" pitchFamily="34" charset="0"/>
              </a:rPr>
              <a:t>Estate planning</a:t>
            </a:r>
          </a:p>
          <a:p>
            <a:pPr lvl="1" eaLnBrk="1" hangingPunct="1">
              <a:lnSpc>
                <a:spcPct val="110000"/>
              </a:lnSpc>
              <a:spcBef>
                <a:spcPct val="0"/>
              </a:spcBef>
              <a:buClr>
                <a:schemeClr val="bg1"/>
              </a:buClr>
              <a:buFont typeface="Lucida Grande"/>
              <a:buChar char="–"/>
            </a:pPr>
            <a:r>
              <a:rPr lang="en-US" altLang="en-US" sz="1400" dirty="0">
                <a:solidFill>
                  <a:schemeClr val="bg1"/>
                </a:solidFill>
                <a:latin typeface="+mn-lt"/>
                <a:ea typeface="MS PGothic" panose="020B0600070205080204" pitchFamily="34" charset="-128"/>
                <a:cs typeface="Arial" panose="020B0604020202020204" pitchFamily="34" charset="0"/>
              </a:rPr>
              <a:t>Financing options &amp; product fit</a:t>
            </a:r>
          </a:p>
        </p:txBody>
      </p:sp>
      <p:sp>
        <p:nvSpPr>
          <p:cNvPr id="28" name="object 32"/>
          <p:cNvSpPr txBox="1">
            <a:spLocks noChangeArrowheads="1"/>
          </p:cNvSpPr>
          <p:nvPr/>
        </p:nvSpPr>
        <p:spPr bwMode="auto">
          <a:xfrm>
            <a:off x="990600" y="5918200"/>
            <a:ext cx="6934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algn="ctr" eaLnBrk="1" hangingPunct="1">
              <a:spcBef>
                <a:spcPct val="0"/>
              </a:spcBef>
              <a:buClrTx/>
              <a:buFontTx/>
              <a:buNone/>
            </a:pPr>
            <a:r>
              <a:rPr lang="en-US" altLang="en-US" sz="800" dirty="0">
                <a:solidFill>
                  <a:srgbClr val="4F5859"/>
                </a:solidFill>
                <a:latin typeface="Arial" panose="020B0604020202020204" pitchFamily="34" charset="0"/>
                <a:ea typeface="MS PGothic" panose="020B0600070205080204" pitchFamily="34" charset="-128"/>
                <a:cs typeface="Arial" panose="020B0604020202020204" pitchFamily="34" charset="0"/>
              </a:rPr>
              <a:t>*JD is an educational degree and holder does not provide legal services on behalf of the companies of the Principal Financial Group</a:t>
            </a:r>
            <a:r>
              <a:rPr lang="en-US" altLang="en-US" sz="800" baseline="31000" dirty="0">
                <a:solidFill>
                  <a:srgbClr val="4F5859"/>
                </a:solidFill>
                <a:latin typeface="Arial" panose="020B0604020202020204" pitchFamily="34" charset="0"/>
                <a:ea typeface="MS PGothic" panose="020B0600070205080204" pitchFamily="34" charset="-128"/>
                <a:cs typeface="Arial" panose="020B0604020202020204" pitchFamily="34" charset="0"/>
              </a:rPr>
              <a:t>®</a:t>
            </a:r>
            <a:r>
              <a:rPr lang="en-US" altLang="en-US" sz="800" dirty="0">
                <a:solidFill>
                  <a:srgbClr val="4F5859"/>
                </a:solidFill>
                <a:latin typeface="Arial" panose="020B0604020202020204" pitchFamily="34" charset="0"/>
                <a:ea typeface="MS PGothic" panose="020B0600070205080204" pitchFamily="34" charset="-128"/>
                <a:cs typeface="Arial" panose="020B0604020202020204" pitchFamily="34" charset="0"/>
              </a:rPr>
              <a:t>.</a:t>
            </a:r>
            <a:endParaRPr lang="en-US" altLang="en-US" sz="80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spcBef>
                <a:spcPts val="338"/>
              </a:spcBef>
              <a:buClrTx/>
              <a:buFontTx/>
              <a:buNone/>
            </a:pPr>
            <a:r>
              <a:rPr lang="en-US" altLang="en-US" sz="800" dirty="0">
                <a:solidFill>
                  <a:srgbClr val="4F5859"/>
                </a:solidFill>
                <a:latin typeface="Arial" panose="020B0604020202020204" pitchFamily="34" charset="0"/>
                <a:ea typeface="MS PGothic" panose="020B0600070205080204" pitchFamily="34" charset="-128"/>
                <a:cs typeface="Arial" panose="020B0604020202020204" pitchFamily="34" charset="0"/>
              </a:rPr>
              <a:t>*CPA does not provide tax or accounting services on behalf of the companies of the Principal Financial Group</a:t>
            </a:r>
            <a:r>
              <a:rPr lang="en-US" altLang="en-US" sz="800" baseline="31000" dirty="0">
                <a:solidFill>
                  <a:srgbClr val="4F5859"/>
                </a:solidFill>
                <a:latin typeface="Arial" panose="020B0604020202020204" pitchFamily="34" charset="0"/>
                <a:ea typeface="MS PGothic" panose="020B0600070205080204" pitchFamily="34" charset="-128"/>
                <a:cs typeface="Arial" panose="020B0604020202020204" pitchFamily="34" charset="0"/>
              </a:rPr>
              <a:t>®</a:t>
            </a:r>
            <a:r>
              <a:rPr lang="en-US" altLang="en-US" sz="800" dirty="0">
                <a:solidFill>
                  <a:srgbClr val="4F5859"/>
                </a:solidFill>
                <a:latin typeface="Arial" panose="020B0604020202020204" pitchFamily="34" charset="0"/>
                <a:ea typeface="MS PGothic" panose="020B0600070205080204" pitchFamily="34" charset="-128"/>
                <a:cs typeface="Arial" panose="020B0604020202020204" pitchFamily="34" charset="0"/>
              </a:rPr>
              <a:t>.</a:t>
            </a:r>
            <a:endParaRPr lang="en-US" altLang="en-US" sz="80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lnSpc>
                <a:spcPts val="388"/>
              </a:lnSpc>
              <a:spcBef>
                <a:spcPts val="38"/>
              </a:spcBef>
              <a:buClrTx/>
              <a:buFontTx/>
              <a:buNone/>
            </a:pPr>
            <a:endParaRPr lang="en-US" altLang="en-US" sz="800"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29" name="Group 5"/>
          <p:cNvGrpSpPr>
            <a:grpSpLocks/>
          </p:cNvGrpSpPr>
          <p:nvPr/>
        </p:nvGrpSpPr>
        <p:grpSpPr bwMode="auto">
          <a:xfrm>
            <a:off x="457200" y="3276600"/>
            <a:ext cx="2514600" cy="1676400"/>
            <a:chOff x="609600" y="3200400"/>
            <a:chExt cx="2667000" cy="1676400"/>
          </a:xfrm>
        </p:grpSpPr>
        <p:cxnSp>
          <p:nvCxnSpPr>
            <p:cNvPr id="30" name="Straight Connector 2"/>
            <p:cNvCxnSpPr>
              <a:cxnSpLocks noChangeShapeType="1"/>
            </p:cNvCxnSpPr>
            <p:nvPr/>
          </p:nvCxnSpPr>
          <p:spPr bwMode="auto">
            <a:xfrm>
              <a:off x="609600" y="3200400"/>
              <a:ext cx="2667000" cy="0"/>
            </a:xfrm>
            <a:prstGeom prst="line">
              <a:avLst/>
            </a:prstGeom>
            <a:noFill/>
            <a:ln w="9525">
              <a:solidFill>
                <a:srgbClr val="8C8D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16"/>
            <p:cNvCxnSpPr>
              <a:cxnSpLocks noChangeShapeType="1"/>
            </p:cNvCxnSpPr>
            <p:nvPr/>
          </p:nvCxnSpPr>
          <p:spPr bwMode="auto">
            <a:xfrm>
              <a:off x="609600" y="4267200"/>
              <a:ext cx="2667000" cy="0"/>
            </a:xfrm>
            <a:prstGeom prst="line">
              <a:avLst/>
            </a:prstGeom>
            <a:noFill/>
            <a:ln w="9525">
              <a:solidFill>
                <a:srgbClr val="8C8D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17"/>
            <p:cNvCxnSpPr>
              <a:cxnSpLocks noChangeShapeType="1"/>
            </p:cNvCxnSpPr>
            <p:nvPr/>
          </p:nvCxnSpPr>
          <p:spPr bwMode="auto">
            <a:xfrm>
              <a:off x="609600" y="4572000"/>
              <a:ext cx="2667000" cy="0"/>
            </a:xfrm>
            <a:prstGeom prst="line">
              <a:avLst/>
            </a:prstGeom>
            <a:noFill/>
            <a:ln w="9525">
              <a:solidFill>
                <a:srgbClr val="8C8D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18"/>
            <p:cNvCxnSpPr>
              <a:cxnSpLocks noChangeShapeType="1"/>
            </p:cNvCxnSpPr>
            <p:nvPr/>
          </p:nvCxnSpPr>
          <p:spPr bwMode="auto">
            <a:xfrm>
              <a:off x="609600" y="4876800"/>
              <a:ext cx="2667000" cy="0"/>
            </a:xfrm>
            <a:prstGeom prst="line">
              <a:avLst/>
            </a:prstGeom>
            <a:noFill/>
            <a:ln w="9525">
              <a:solidFill>
                <a:srgbClr val="8C8D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4" name="Picture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908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252618">
            <a:off x="5449888" y="3929063"/>
            <a:ext cx="863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03627">
            <a:off x="4062413" y="2779713"/>
            <a:ext cx="8509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562807">
            <a:off x="5148263" y="2938463"/>
            <a:ext cx="495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982893">
            <a:off x="3557588" y="3690938"/>
            <a:ext cx="596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4648200"/>
            <a:ext cx="444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223666">
            <a:off x="4957763" y="4675188"/>
            <a:ext cx="609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391590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76200"/>
            <a:ext cx="9144000" cy="6400800"/>
            <a:chOff x="0" y="-76200"/>
            <a:chExt cx="9144000" cy="6400800"/>
          </a:xfrm>
        </p:grpSpPr>
        <p:pic>
          <p:nvPicPr>
            <p:cNvPr id="18" name="Picture 2"/>
            <p:cNvPicPr>
              <a:picLocks noChangeAspect="1" noChangeArrowheads="1"/>
            </p:cNvPicPr>
            <p:nvPr/>
          </p:nvPicPr>
          <p:blipFill>
            <a:blip r:embed="rId3" cstate="print"/>
            <a:srcRect/>
            <a:stretch>
              <a:fillRect/>
            </a:stretch>
          </p:blipFill>
          <p:spPr bwMode="auto">
            <a:xfrm>
              <a:off x="0" y="-76200"/>
              <a:ext cx="9144000" cy="6400800"/>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srcRect/>
            <a:stretch>
              <a:fillRect/>
            </a:stretch>
          </p:blipFill>
          <p:spPr bwMode="auto">
            <a:xfrm>
              <a:off x="0" y="-76200"/>
              <a:ext cx="3171825" cy="1838325"/>
            </a:xfrm>
            <a:prstGeom prst="rect">
              <a:avLst/>
            </a:prstGeom>
            <a:noFill/>
            <a:ln w="9525">
              <a:noFill/>
              <a:miter lim="800000"/>
              <a:headEnd/>
              <a:tailEnd/>
            </a:ln>
          </p:spPr>
        </p:pic>
      </p:grpSp>
    </p:spTree>
    <p:extLst>
      <p:ext uri="{BB962C8B-B14F-4D97-AF65-F5344CB8AC3E}">
        <p14:creationId xmlns:p14="http://schemas.microsoft.com/office/powerpoint/2010/main" val="3579207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9144001" cy="1676400"/>
            <a:chOff x="-1" y="0"/>
            <a:chExt cx="9144001" cy="1676400"/>
          </a:xfrm>
        </p:grpSpPr>
        <p:grpSp>
          <p:nvGrpSpPr>
            <p:cNvPr id="3" name="Group 5"/>
            <p:cNvGrpSpPr/>
            <p:nvPr/>
          </p:nvGrpSpPr>
          <p:grpSpPr>
            <a:xfrm>
              <a:off x="-1" y="0"/>
              <a:ext cx="9144001" cy="1676400"/>
              <a:chOff x="-1" y="0"/>
              <a:chExt cx="9144001" cy="1676400"/>
            </a:xfrm>
          </p:grpSpPr>
          <p:pic>
            <p:nvPicPr>
              <p:cNvPr id="6" name="Picture 2"/>
              <p:cNvPicPr>
                <a:picLocks noChangeAspect="1" noChangeArrowheads="1"/>
              </p:cNvPicPr>
              <p:nvPr/>
            </p:nvPicPr>
            <p:blipFill>
              <a:blip r:embed="rId3" cstate="print"/>
              <a:srcRect r="3783"/>
              <a:stretch>
                <a:fillRect/>
              </a:stretch>
            </p:blipFill>
            <p:spPr bwMode="auto">
              <a:xfrm>
                <a:off x="-1" y="0"/>
                <a:ext cx="9144001" cy="16764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33676" t="4545" r="15810" b="54545"/>
              <a:stretch>
                <a:fillRect/>
              </a:stretch>
            </p:blipFill>
            <p:spPr bwMode="auto">
              <a:xfrm>
                <a:off x="4343400" y="838200"/>
                <a:ext cx="4800600" cy="685800"/>
              </a:xfrm>
              <a:prstGeom prst="rect">
                <a:avLst/>
              </a:prstGeom>
              <a:noFill/>
              <a:ln w="9525">
                <a:noFill/>
                <a:miter lim="800000"/>
                <a:headEnd/>
                <a:tailEnd/>
              </a:ln>
            </p:spPr>
          </p:pic>
        </p:grpSp>
        <p:sp>
          <p:nvSpPr>
            <p:cNvPr id="4" name="TextBox 3"/>
            <p:cNvSpPr txBox="1"/>
            <p:nvPr/>
          </p:nvSpPr>
          <p:spPr>
            <a:xfrm>
              <a:off x="2286000" y="147935"/>
              <a:ext cx="6781800" cy="923330"/>
            </a:xfrm>
            <a:prstGeom prst="rect">
              <a:avLst/>
            </a:prstGeom>
            <a:noFill/>
          </p:spPr>
          <p:txBody>
            <a:bodyPr wrap="square" rtlCol="0">
              <a:spAutoFit/>
            </a:bodyPr>
            <a:lstStyle/>
            <a:p>
              <a:r>
                <a:rPr lang="en-US" sz="5400" dirty="0">
                  <a:solidFill>
                    <a:schemeClr val="bg1"/>
                  </a:solidFill>
                  <a:latin typeface="Times New Roman" pitchFamily="18" charset="0"/>
                  <a:cs typeface="Times New Roman" pitchFamily="18" charset="0"/>
                </a:rPr>
                <a:t>Indexed Explorer Plus</a:t>
              </a:r>
              <a:r>
                <a:rPr lang="en-US" sz="3200" baseline="72000" dirty="0">
                  <a:solidFill>
                    <a:schemeClr val="bg1"/>
                  </a:solidFill>
                  <a:latin typeface="Times New Roman" pitchFamily="18" charset="0"/>
                  <a:cs typeface="Times New Roman" pitchFamily="18" charset="0"/>
                </a:rPr>
                <a:t>®</a:t>
              </a:r>
            </a:p>
          </p:txBody>
        </p:sp>
        <p:sp>
          <p:nvSpPr>
            <p:cNvPr id="5" name="TextBox 4"/>
            <p:cNvSpPr txBox="1"/>
            <p:nvPr/>
          </p:nvSpPr>
          <p:spPr>
            <a:xfrm>
              <a:off x="6019800" y="909935"/>
              <a:ext cx="2819400" cy="461665"/>
            </a:xfrm>
            <a:prstGeom prst="rect">
              <a:avLst/>
            </a:prstGeom>
            <a:noFill/>
          </p:spPr>
          <p:txBody>
            <a:bodyPr wrap="square" rtlCol="0">
              <a:spAutoFit/>
            </a:bodyPr>
            <a:lstStyle/>
            <a:p>
              <a:r>
                <a:rPr lang="en-US" sz="2400" dirty="0">
                  <a:solidFill>
                    <a:schemeClr val="bg1"/>
                  </a:solidFill>
                  <a:latin typeface="Times New Roman" pitchFamily="18" charset="0"/>
                  <a:cs typeface="Times New Roman" pitchFamily="18" charset="0"/>
                </a:rPr>
                <a:t>UNIVERSAL LIFE</a:t>
              </a:r>
            </a:p>
          </p:txBody>
        </p:sp>
      </p:grpSp>
      <p:graphicFrame>
        <p:nvGraphicFramePr>
          <p:cNvPr id="22" name="Content Placeholder 8"/>
          <p:cNvGraphicFramePr>
            <a:graphicFrameLocks/>
          </p:cNvGraphicFramePr>
          <p:nvPr/>
        </p:nvGraphicFramePr>
        <p:xfrm>
          <a:off x="304800" y="1981200"/>
          <a:ext cx="8534400" cy="3591585"/>
        </p:xfrm>
        <a:graphic>
          <a:graphicData uri="http://schemas.openxmlformats.org/drawingml/2006/table">
            <a:tbl>
              <a:tblPr/>
              <a:tblGrid>
                <a:gridCol w="8534400">
                  <a:extLst>
                    <a:ext uri="{9D8B030D-6E8A-4147-A177-3AD203B41FA5}">
                      <a16:colId xmlns:a16="http://schemas.microsoft.com/office/drawing/2014/main" val="20000"/>
                    </a:ext>
                  </a:extLst>
                </a:gridCol>
              </a:tblGrid>
              <a:tr h="3990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90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90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90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9065">
                <a:tc>
                  <a:txBody>
                    <a:bodyPr/>
                    <a:lstStyle/>
                    <a:p>
                      <a:pPr marL="0" marR="0">
                        <a:lnSpc>
                          <a:spcPct val="115000"/>
                        </a:lnSpc>
                        <a:spcBef>
                          <a:spcPts val="0"/>
                        </a:spcBef>
                        <a:spcAft>
                          <a:spcPts val="0"/>
                        </a:spcAft>
                      </a:pPr>
                      <a:endParaRPr lang="en-US" sz="140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90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90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90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90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3" name="Rectangle 3"/>
          <p:cNvSpPr>
            <a:spLocks noChangeArrowheads="1"/>
          </p:cNvSpPr>
          <p:nvPr/>
        </p:nvSpPr>
        <p:spPr bwMode="auto">
          <a:xfrm>
            <a:off x="7028622" y="4658380"/>
            <a:ext cx="1810578" cy="919066"/>
          </a:xfrm>
          <a:prstGeom prst="rect">
            <a:avLst/>
          </a:prstGeom>
          <a:solidFill>
            <a:srgbClr val="6D587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endParaRPr>
          </a:p>
          <a:p>
            <a:pPr algn="ctr"/>
            <a:r>
              <a:rPr lang="en-US" sz="1400" b="1" dirty="0">
                <a:solidFill>
                  <a:schemeClr val="bg1"/>
                </a:solidFill>
              </a:rPr>
              <a:t>Earn up to the Threshold Rate</a:t>
            </a:r>
          </a:p>
        </p:txBody>
      </p:sp>
      <p:sp>
        <p:nvSpPr>
          <p:cNvPr id="24" name="Rectangle 6"/>
          <p:cNvSpPr>
            <a:spLocks noChangeArrowheads="1"/>
          </p:cNvSpPr>
          <p:nvPr/>
        </p:nvSpPr>
        <p:spPr bwMode="auto">
          <a:xfrm>
            <a:off x="2385392" y="4124980"/>
            <a:ext cx="1805608" cy="1449614"/>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endParaRPr>
          </a:p>
          <a:p>
            <a:pPr algn="ctr"/>
            <a:endParaRPr lang="en-US" sz="1400" b="1" dirty="0">
              <a:solidFill>
                <a:schemeClr val="bg1"/>
              </a:solidFill>
            </a:endParaRPr>
          </a:p>
          <a:p>
            <a:pPr algn="ctr"/>
            <a:endParaRPr lang="en-US" sz="1400" b="1" dirty="0">
              <a:solidFill>
                <a:schemeClr val="bg1"/>
              </a:solidFill>
            </a:endParaRPr>
          </a:p>
          <a:p>
            <a:pPr algn="ctr"/>
            <a:r>
              <a:rPr lang="en-US" sz="1400" b="1" dirty="0">
                <a:solidFill>
                  <a:schemeClr val="bg1"/>
                </a:solidFill>
              </a:rPr>
              <a:t>Earn up to the declared Cap Rate</a:t>
            </a:r>
          </a:p>
        </p:txBody>
      </p:sp>
      <p:sp>
        <p:nvSpPr>
          <p:cNvPr id="25" name="Rectangle 2"/>
          <p:cNvSpPr>
            <a:spLocks noChangeArrowheads="1"/>
          </p:cNvSpPr>
          <p:nvPr/>
        </p:nvSpPr>
        <p:spPr bwMode="auto">
          <a:xfrm>
            <a:off x="4953000" y="4201180"/>
            <a:ext cx="1676400" cy="1371600"/>
          </a:xfrm>
          <a:prstGeom prst="rect">
            <a:avLst/>
          </a:prstGeom>
          <a:solidFill>
            <a:srgbClr val="ED834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b="1" dirty="0">
              <a:solidFill>
                <a:schemeClr val="bg1"/>
              </a:solidFill>
            </a:endParaRPr>
          </a:p>
          <a:p>
            <a:pPr algn="ctr"/>
            <a:r>
              <a:rPr lang="en-US" sz="1400" b="1" dirty="0">
                <a:solidFill>
                  <a:schemeClr val="bg1"/>
                </a:solidFill>
              </a:rPr>
              <a:t>Return once the Participation Rate is applied</a:t>
            </a:r>
          </a:p>
          <a:p>
            <a:pPr algn="ctr"/>
            <a:endParaRPr lang="en-US" sz="1400" b="1" dirty="0">
              <a:solidFill>
                <a:schemeClr val="bg1"/>
              </a:solidFill>
            </a:endParaRPr>
          </a:p>
          <a:p>
            <a:pPr algn="ctr"/>
            <a:endParaRPr lang="en-US" sz="1400" b="1" dirty="0">
              <a:solidFill>
                <a:schemeClr val="bg1"/>
              </a:solidFill>
            </a:endParaRPr>
          </a:p>
        </p:txBody>
      </p:sp>
      <p:sp>
        <p:nvSpPr>
          <p:cNvPr id="26" name="Rectangle 1"/>
          <p:cNvSpPr>
            <a:spLocks noChangeArrowheads="1"/>
          </p:cNvSpPr>
          <p:nvPr/>
        </p:nvSpPr>
        <p:spPr bwMode="auto">
          <a:xfrm>
            <a:off x="304800" y="4998946"/>
            <a:ext cx="1752600" cy="573834"/>
          </a:xfrm>
          <a:prstGeom prst="rect">
            <a:avLst/>
          </a:prstGeom>
          <a:solidFill>
            <a:srgbClr val="0069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US" sz="1400" b="1" dirty="0">
                <a:solidFill>
                  <a:schemeClr val="bg1"/>
                </a:solidFill>
              </a:rPr>
              <a:t>Fixed</a:t>
            </a:r>
          </a:p>
          <a:p>
            <a:pPr algn="ctr"/>
            <a:r>
              <a:rPr lang="en-US" sz="1400" b="1" dirty="0">
                <a:solidFill>
                  <a:schemeClr val="bg1"/>
                </a:solidFill>
              </a:rPr>
              <a:t>4.7%</a:t>
            </a:r>
          </a:p>
        </p:txBody>
      </p:sp>
      <p:sp>
        <p:nvSpPr>
          <p:cNvPr id="27" name="Rectangle 5"/>
          <p:cNvSpPr>
            <a:spLocks noChangeArrowheads="1"/>
          </p:cNvSpPr>
          <p:nvPr/>
        </p:nvSpPr>
        <p:spPr bwMode="auto">
          <a:xfrm>
            <a:off x="7028622" y="4048780"/>
            <a:ext cx="1810578" cy="609600"/>
          </a:xfrm>
          <a:prstGeom prst="rect">
            <a:avLst/>
          </a:prstGeom>
          <a:solidFill>
            <a:srgbClr val="A99BAA"/>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en-US" sz="1400" b="1" dirty="0">
                <a:solidFill>
                  <a:schemeClr val="bg1"/>
                </a:solidFill>
              </a:rPr>
              <a:t>Spread</a:t>
            </a:r>
          </a:p>
        </p:txBody>
      </p:sp>
      <p:sp>
        <p:nvSpPr>
          <p:cNvPr id="28" name="Rectangle 4"/>
          <p:cNvSpPr>
            <a:spLocks noChangeArrowheads="1"/>
          </p:cNvSpPr>
          <p:nvPr/>
        </p:nvSpPr>
        <p:spPr bwMode="auto">
          <a:xfrm>
            <a:off x="2385392" y="3048000"/>
            <a:ext cx="1805608" cy="1076980"/>
          </a:xfrm>
          <a:prstGeom prst="rect">
            <a:avLst/>
          </a:prstGeom>
          <a:solidFill>
            <a:srgbClr val="8EB8A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b="1" dirty="0">
              <a:solidFill>
                <a:schemeClr val="bg1"/>
              </a:solidFill>
            </a:endParaRPr>
          </a:p>
          <a:p>
            <a:pPr algn="ctr"/>
            <a:r>
              <a:rPr lang="en-US" sz="1400" b="1" dirty="0">
                <a:solidFill>
                  <a:schemeClr val="bg1"/>
                </a:solidFill>
              </a:rPr>
              <a:t>Over the declared  Cap Rate</a:t>
            </a:r>
          </a:p>
        </p:txBody>
      </p:sp>
      <p:sp>
        <p:nvSpPr>
          <p:cNvPr id="29" name="TextBox 28"/>
          <p:cNvSpPr txBox="1"/>
          <p:nvPr/>
        </p:nvSpPr>
        <p:spPr>
          <a:xfrm>
            <a:off x="762000" y="5715000"/>
            <a:ext cx="762000" cy="307777"/>
          </a:xfrm>
          <a:prstGeom prst="rect">
            <a:avLst/>
          </a:prstGeom>
          <a:noFill/>
        </p:spPr>
        <p:txBody>
          <a:bodyPr wrap="square" rtlCol="0">
            <a:spAutoFit/>
          </a:bodyPr>
          <a:lstStyle/>
          <a:p>
            <a:pPr algn="ctr"/>
            <a:r>
              <a:rPr lang="en-US" sz="1400" b="1" dirty="0">
                <a:solidFill>
                  <a:srgbClr val="105CD3"/>
                </a:solidFill>
              </a:rPr>
              <a:t>Fixed </a:t>
            </a:r>
          </a:p>
        </p:txBody>
      </p:sp>
      <p:sp>
        <p:nvSpPr>
          <p:cNvPr id="30" name="TextBox 29"/>
          <p:cNvSpPr txBox="1"/>
          <p:nvPr/>
        </p:nvSpPr>
        <p:spPr>
          <a:xfrm>
            <a:off x="2057400" y="5648980"/>
            <a:ext cx="2514600" cy="307777"/>
          </a:xfrm>
          <a:prstGeom prst="rect">
            <a:avLst/>
          </a:prstGeom>
          <a:noFill/>
        </p:spPr>
        <p:txBody>
          <a:bodyPr wrap="square" rtlCol="0">
            <a:spAutoFit/>
          </a:bodyPr>
          <a:lstStyle/>
          <a:p>
            <a:pPr algn="ctr"/>
            <a:r>
              <a:rPr lang="en-US" sz="1400" b="1" dirty="0">
                <a:solidFill>
                  <a:srgbClr val="00B050"/>
                </a:solidFill>
              </a:rPr>
              <a:t>Capped Annual Point-to-Point</a:t>
            </a:r>
          </a:p>
        </p:txBody>
      </p:sp>
      <p:sp>
        <p:nvSpPr>
          <p:cNvPr id="31" name="TextBox 30"/>
          <p:cNvSpPr txBox="1"/>
          <p:nvPr/>
        </p:nvSpPr>
        <p:spPr>
          <a:xfrm>
            <a:off x="6629400" y="5648980"/>
            <a:ext cx="2590800" cy="523220"/>
          </a:xfrm>
          <a:prstGeom prst="rect">
            <a:avLst/>
          </a:prstGeom>
          <a:noFill/>
        </p:spPr>
        <p:txBody>
          <a:bodyPr wrap="square" rtlCol="0">
            <a:spAutoFit/>
          </a:bodyPr>
          <a:lstStyle/>
          <a:p>
            <a:pPr algn="ctr"/>
            <a:r>
              <a:rPr lang="en-US" sz="1400" b="1" dirty="0">
                <a:solidFill>
                  <a:srgbClr val="6D5879"/>
                </a:solidFill>
              </a:rPr>
              <a:t>Uncapped Annual</a:t>
            </a:r>
          </a:p>
          <a:p>
            <a:pPr algn="ctr"/>
            <a:r>
              <a:rPr lang="en-US" sz="1400" b="1" dirty="0">
                <a:solidFill>
                  <a:srgbClr val="6D5879"/>
                </a:solidFill>
              </a:rPr>
              <a:t> Point-to-Point with Spread</a:t>
            </a:r>
          </a:p>
        </p:txBody>
      </p:sp>
      <p:sp>
        <p:nvSpPr>
          <p:cNvPr id="32" name="TextBox 31"/>
          <p:cNvSpPr txBox="1"/>
          <p:nvPr/>
        </p:nvSpPr>
        <p:spPr>
          <a:xfrm>
            <a:off x="4648200" y="5648980"/>
            <a:ext cx="2438400" cy="307777"/>
          </a:xfrm>
          <a:prstGeom prst="rect">
            <a:avLst/>
          </a:prstGeom>
          <a:noFill/>
        </p:spPr>
        <p:txBody>
          <a:bodyPr wrap="square" rtlCol="0">
            <a:spAutoFit/>
          </a:bodyPr>
          <a:lstStyle/>
          <a:p>
            <a:pPr algn="ctr"/>
            <a:r>
              <a:rPr lang="en-US" sz="1400" b="1" dirty="0">
                <a:solidFill>
                  <a:schemeClr val="accent6">
                    <a:lumMod val="75000"/>
                  </a:schemeClr>
                </a:solidFill>
              </a:rPr>
              <a:t>Uncapped Monthly Average</a:t>
            </a:r>
          </a:p>
        </p:txBody>
      </p:sp>
      <p:sp>
        <p:nvSpPr>
          <p:cNvPr id="33" name="Rectangle 3"/>
          <p:cNvSpPr>
            <a:spLocks noChangeArrowheads="1"/>
          </p:cNvSpPr>
          <p:nvPr/>
        </p:nvSpPr>
        <p:spPr bwMode="auto">
          <a:xfrm>
            <a:off x="7028622" y="3058180"/>
            <a:ext cx="1810578" cy="990600"/>
          </a:xfrm>
          <a:prstGeom prst="rect">
            <a:avLst/>
          </a:prstGeom>
          <a:solidFill>
            <a:srgbClr val="6D587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US" sz="1400" b="1" dirty="0">
                <a:solidFill>
                  <a:schemeClr val="bg1"/>
                </a:solidFill>
              </a:rPr>
              <a:t>Return over the Threshold/</a:t>
            </a:r>
          </a:p>
          <a:p>
            <a:pPr algn="ctr"/>
            <a:r>
              <a:rPr lang="en-US" sz="1400" b="1" dirty="0">
                <a:solidFill>
                  <a:schemeClr val="bg1"/>
                </a:solidFill>
              </a:rPr>
              <a:t>Spread Rate</a:t>
            </a:r>
          </a:p>
        </p:txBody>
      </p:sp>
      <p:sp>
        <p:nvSpPr>
          <p:cNvPr id="34" name="Right Arrow 33"/>
          <p:cNvSpPr/>
          <p:nvPr/>
        </p:nvSpPr>
        <p:spPr>
          <a:xfrm rot="16200000">
            <a:off x="7538710" y="1529090"/>
            <a:ext cx="772180" cy="2286000"/>
          </a:xfrm>
          <a:prstGeom prst="rightArrow">
            <a:avLst/>
          </a:prstGeom>
          <a:noFill/>
          <a:ln w="53975">
            <a:solidFill>
              <a:srgbClr val="6D58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6200000">
            <a:off x="5405110" y="2661910"/>
            <a:ext cx="772180" cy="2286000"/>
          </a:xfrm>
          <a:prstGeom prst="rightArrow">
            <a:avLst/>
          </a:prstGeom>
          <a:noFill/>
          <a:ln w="539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I:\Marketing\PGA Training\Stock\Objects\Lock-icon.png"/>
          <p:cNvPicPr>
            <a:picLocks noChangeAspect="1" noChangeArrowheads="1"/>
          </p:cNvPicPr>
          <p:nvPr/>
        </p:nvPicPr>
        <p:blipFill>
          <a:blip r:embed="rId4" cstate="print"/>
          <a:srcRect/>
          <a:stretch>
            <a:fillRect/>
          </a:stretch>
        </p:blipFill>
        <p:spPr bwMode="auto">
          <a:xfrm>
            <a:off x="685800" y="4038600"/>
            <a:ext cx="914400" cy="914400"/>
          </a:xfrm>
          <a:prstGeom prst="rect">
            <a:avLst/>
          </a:prstGeom>
          <a:noFill/>
        </p:spPr>
      </p:pic>
      <p:sp>
        <p:nvSpPr>
          <p:cNvPr id="37" name="Rectangle 36"/>
          <p:cNvSpPr/>
          <p:nvPr/>
        </p:nvSpPr>
        <p:spPr>
          <a:xfrm>
            <a:off x="753494" y="4495800"/>
            <a:ext cx="846706" cy="304800"/>
          </a:xfrm>
          <a:prstGeom prst="rect">
            <a:avLst/>
          </a:prstGeom>
          <a:solidFill>
            <a:srgbClr val="105CD3">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 Year</a:t>
            </a:r>
          </a:p>
        </p:txBody>
      </p:sp>
      <p:pic>
        <p:nvPicPr>
          <p:cNvPr id="38" name="Picture 2" descr="I:\Marketing\PGA Training\Stock\Objects\Lock-icon.png"/>
          <p:cNvPicPr>
            <a:picLocks noChangeAspect="1" noChangeArrowheads="1"/>
          </p:cNvPicPr>
          <p:nvPr/>
        </p:nvPicPr>
        <p:blipFill>
          <a:blip r:embed="rId4" cstate="print"/>
          <a:srcRect/>
          <a:stretch>
            <a:fillRect/>
          </a:stretch>
        </p:blipFill>
        <p:spPr bwMode="auto">
          <a:xfrm>
            <a:off x="2819400" y="2133600"/>
            <a:ext cx="914400" cy="914400"/>
          </a:xfrm>
          <a:prstGeom prst="rect">
            <a:avLst/>
          </a:prstGeom>
          <a:noFill/>
        </p:spPr>
      </p:pic>
      <p:sp>
        <p:nvSpPr>
          <p:cNvPr id="39" name="Rectangle 38"/>
          <p:cNvSpPr/>
          <p:nvPr/>
        </p:nvSpPr>
        <p:spPr>
          <a:xfrm>
            <a:off x="2887094" y="2590800"/>
            <a:ext cx="846706" cy="304800"/>
          </a:xfrm>
          <a:prstGeom prst="rect">
            <a:avLst/>
          </a:prstGeom>
          <a:solidFill>
            <a:srgbClr val="105CD3">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 Year</a:t>
            </a:r>
          </a:p>
        </p:txBody>
      </p:sp>
      <p:pic>
        <p:nvPicPr>
          <p:cNvPr id="40" name="Picture 2" descr="I:\Marketing\PGA Training\Stock\Objects\Lock-icon.png"/>
          <p:cNvPicPr>
            <a:picLocks noChangeAspect="1" noChangeArrowheads="1"/>
          </p:cNvPicPr>
          <p:nvPr/>
        </p:nvPicPr>
        <p:blipFill>
          <a:blip r:embed="rId4" cstate="print"/>
          <a:srcRect/>
          <a:stretch>
            <a:fillRect/>
          </a:stretch>
        </p:blipFill>
        <p:spPr bwMode="auto">
          <a:xfrm>
            <a:off x="7467600" y="2133600"/>
            <a:ext cx="914400" cy="914400"/>
          </a:xfrm>
          <a:prstGeom prst="rect">
            <a:avLst/>
          </a:prstGeom>
          <a:noFill/>
        </p:spPr>
      </p:pic>
      <p:sp>
        <p:nvSpPr>
          <p:cNvPr id="41" name="Rectangle 40"/>
          <p:cNvSpPr/>
          <p:nvPr/>
        </p:nvSpPr>
        <p:spPr>
          <a:xfrm>
            <a:off x="7459094" y="2590800"/>
            <a:ext cx="846706" cy="304800"/>
          </a:xfrm>
          <a:prstGeom prst="rect">
            <a:avLst/>
          </a:prstGeom>
          <a:solidFill>
            <a:srgbClr val="105CD3">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 Year</a:t>
            </a:r>
          </a:p>
        </p:txBody>
      </p:sp>
      <p:pic>
        <p:nvPicPr>
          <p:cNvPr id="42" name="Picture 2" descr="I:\Marketing\PGA Training\Stock\Objects\Lock-icon.png"/>
          <p:cNvPicPr>
            <a:picLocks noChangeAspect="1" noChangeArrowheads="1"/>
          </p:cNvPicPr>
          <p:nvPr/>
        </p:nvPicPr>
        <p:blipFill>
          <a:blip r:embed="rId4" cstate="print"/>
          <a:srcRect/>
          <a:stretch>
            <a:fillRect/>
          </a:stretch>
        </p:blipFill>
        <p:spPr bwMode="auto">
          <a:xfrm>
            <a:off x="5334000" y="3276600"/>
            <a:ext cx="914400" cy="914400"/>
          </a:xfrm>
          <a:prstGeom prst="rect">
            <a:avLst/>
          </a:prstGeom>
          <a:noFill/>
        </p:spPr>
      </p:pic>
      <p:sp>
        <p:nvSpPr>
          <p:cNvPr id="43" name="Rectangle 42"/>
          <p:cNvSpPr/>
          <p:nvPr/>
        </p:nvSpPr>
        <p:spPr>
          <a:xfrm>
            <a:off x="5401694" y="3733800"/>
            <a:ext cx="846706" cy="304800"/>
          </a:xfrm>
          <a:prstGeom prst="rect">
            <a:avLst/>
          </a:prstGeom>
          <a:solidFill>
            <a:srgbClr val="105CD3">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 Year</a:t>
            </a:r>
          </a:p>
        </p:txBody>
      </p:sp>
    </p:spTree>
    <p:extLst>
      <p:ext uri="{BB962C8B-B14F-4D97-AF65-F5344CB8AC3E}">
        <p14:creationId xmlns:p14="http://schemas.microsoft.com/office/powerpoint/2010/main" val="159157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par>
                                <p:cTn id="34" presetID="1"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down)">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33" grpId="0" animBg="1"/>
      <p:bldP spid="34" grpId="0" animBg="1"/>
      <p:bldP spid="35" grpId="0" animBg="1"/>
      <p:bldP spid="37" grpId="0" animBg="1"/>
      <p:bldP spid="39" grpId="0" animBg="1"/>
      <p:bldP spid="41" grpId="0" animBg="1"/>
      <p:bldP spid="4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rot="10800000">
            <a:off x="0" y="-457201"/>
            <a:ext cx="9144000" cy="6858000"/>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3999" cy="6400800"/>
          </a:xfrm>
          <a:prstGeom prst="rect">
            <a:avLst/>
          </a:prstGeom>
        </p:spPr>
      </p:pic>
      <p:sp>
        <p:nvSpPr>
          <p:cNvPr id="28" name="TextBox 27"/>
          <p:cNvSpPr txBox="1"/>
          <p:nvPr/>
        </p:nvSpPr>
        <p:spPr>
          <a:xfrm>
            <a:off x="0" y="381000"/>
            <a:ext cx="9144000" cy="1844351"/>
          </a:xfrm>
          <a:prstGeom prst="rect">
            <a:avLst/>
          </a:prstGeom>
        </p:spPr>
        <p:txBody>
          <a:bodyPr/>
          <a:lstStyle/>
          <a:p>
            <a:pPr algn="ctr">
              <a:lnSpc>
                <a:spcPct val="85000"/>
              </a:lnSpc>
              <a:spcBef>
                <a:spcPct val="0"/>
              </a:spcBef>
              <a:defRPr/>
            </a:pPr>
            <a:r>
              <a:rPr lang="en-US" sz="3200" b="1" dirty="0">
                <a:solidFill>
                  <a:srgbClr val="0076BE"/>
                </a:solidFill>
                <a:latin typeface="Arial" pitchFamily="34" charset="0"/>
                <a:cs typeface="Arial" pitchFamily="34" charset="0"/>
              </a:rPr>
              <a:t>Uncapped Annual Point-to-Point with Spread</a:t>
            </a:r>
          </a:p>
        </p:txBody>
      </p:sp>
      <p:graphicFrame>
        <p:nvGraphicFramePr>
          <p:cNvPr id="57" name="Content Placeholder 8"/>
          <p:cNvGraphicFramePr>
            <a:graphicFrameLocks/>
          </p:cNvGraphicFramePr>
          <p:nvPr/>
        </p:nvGraphicFramePr>
        <p:xfrm>
          <a:off x="1524000" y="2590800"/>
          <a:ext cx="7315200" cy="3272115"/>
        </p:xfrm>
        <a:graphic>
          <a:graphicData uri="http://schemas.openxmlformats.org/drawingml/2006/table">
            <a:tbl>
              <a:tblPr/>
              <a:tblGrid>
                <a:gridCol w="7315200">
                  <a:extLst>
                    <a:ext uri="{9D8B030D-6E8A-4147-A177-3AD203B41FA5}">
                      <a16:colId xmlns:a16="http://schemas.microsoft.com/office/drawing/2014/main" val="20000"/>
                    </a:ext>
                  </a:extLst>
                </a:gridCol>
              </a:tblGrid>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7465">
                <a:tc>
                  <a:txBody>
                    <a:bodyPr/>
                    <a:lstStyle/>
                    <a:p>
                      <a:pPr marL="0" marR="0">
                        <a:lnSpc>
                          <a:spcPct val="115000"/>
                        </a:lnSpc>
                        <a:spcBef>
                          <a:spcPts val="0"/>
                        </a:spcBef>
                        <a:spcAft>
                          <a:spcPts val="0"/>
                        </a:spcAft>
                      </a:pPr>
                      <a:endParaRPr lang="en-US" sz="140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58" name="Rectangle 5"/>
          <p:cNvSpPr>
            <a:spLocks noChangeArrowheads="1"/>
          </p:cNvSpPr>
          <p:nvPr/>
        </p:nvSpPr>
        <p:spPr bwMode="auto">
          <a:xfrm>
            <a:off x="7239000" y="2895600"/>
            <a:ext cx="1600200" cy="220980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59" name="Rectangle 3"/>
          <p:cNvSpPr>
            <a:spLocks noChangeArrowheads="1"/>
          </p:cNvSpPr>
          <p:nvPr/>
        </p:nvSpPr>
        <p:spPr bwMode="auto">
          <a:xfrm>
            <a:off x="7239000" y="5105400"/>
            <a:ext cx="1600200" cy="762000"/>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60" name="Rectangle 3"/>
          <p:cNvSpPr>
            <a:spLocks noChangeArrowheads="1"/>
          </p:cNvSpPr>
          <p:nvPr/>
        </p:nvSpPr>
        <p:spPr bwMode="auto">
          <a:xfrm>
            <a:off x="3352800" y="4800600"/>
            <a:ext cx="1600200" cy="1071466"/>
          </a:xfrm>
          <a:prstGeom prst="rect">
            <a:avLst/>
          </a:prstGeom>
          <a:solidFill>
            <a:srgbClr val="6D5879"/>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61" name="Rectangle 5"/>
          <p:cNvSpPr>
            <a:spLocks noChangeArrowheads="1"/>
          </p:cNvSpPr>
          <p:nvPr/>
        </p:nvSpPr>
        <p:spPr bwMode="auto">
          <a:xfrm>
            <a:off x="3352800" y="4038600"/>
            <a:ext cx="1600200" cy="762000"/>
          </a:xfrm>
          <a:prstGeom prst="rect">
            <a:avLst/>
          </a:prstGeom>
          <a:solidFill>
            <a:srgbClr val="A99BAA"/>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62" name="Rectangle 3"/>
          <p:cNvSpPr>
            <a:spLocks noChangeArrowheads="1"/>
          </p:cNvSpPr>
          <p:nvPr/>
        </p:nvSpPr>
        <p:spPr bwMode="auto">
          <a:xfrm>
            <a:off x="3352800" y="2895600"/>
            <a:ext cx="1600200" cy="1143000"/>
          </a:xfrm>
          <a:prstGeom prst="rect">
            <a:avLst/>
          </a:prstGeom>
          <a:solidFill>
            <a:srgbClr val="6D587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63" name="TextBox 62"/>
          <p:cNvSpPr txBox="1"/>
          <p:nvPr/>
        </p:nvSpPr>
        <p:spPr>
          <a:xfrm>
            <a:off x="838200" y="5421868"/>
            <a:ext cx="685800" cy="338554"/>
          </a:xfrm>
          <a:prstGeom prst="rect">
            <a:avLst/>
          </a:prstGeom>
          <a:noFill/>
        </p:spPr>
        <p:txBody>
          <a:bodyPr wrap="square" rtlCol="0">
            <a:spAutoFit/>
          </a:bodyPr>
          <a:lstStyle/>
          <a:p>
            <a:r>
              <a:rPr lang="en-US" sz="1600" dirty="0">
                <a:latin typeface="Arial" pitchFamily="34" charset="0"/>
                <a:cs typeface="Arial" pitchFamily="34" charset="0"/>
              </a:rPr>
              <a:t>2%</a:t>
            </a:r>
          </a:p>
        </p:txBody>
      </p:sp>
      <p:sp>
        <p:nvSpPr>
          <p:cNvPr id="64" name="TextBox 63"/>
          <p:cNvSpPr txBox="1"/>
          <p:nvPr/>
        </p:nvSpPr>
        <p:spPr>
          <a:xfrm>
            <a:off x="838200" y="5117068"/>
            <a:ext cx="685800" cy="338554"/>
          </a:xfrm>
          <a:prstGeom prst="rect">
            <a:avLst/>
          </a:prstGeom>
          <a:noFill/>
        </p:spPr>
        <p:txBody>
          <a:bodyPr wrap="square" rtlCol="0">
            <a:spAutoFit/>
          </a:bodyPr>
          <a:lstStyle/>
          <a:p>
            <a:r>
              <a:rPr lang="en-US" sz="1600" dirty="0">
                <a:latin typeface="Arial" pitchFamily="34" charset="0"/>
                <a:cs typeface="Arial" pitchFamily="34" charset="0"/>
              </a:rPr>
              <a:t>4%</a:t>
            </a:r>
          </a:p>
        </p:txBody>
      </p:sp>
      <p:sp>
        <p:nvSpPr>
          <p:cNvPr id="65" name="TextBox 64"/>
          <p:cNvSpPr txBox="1"/>
          <p:nvPr/>
        </p:nvSpPr>
        <p:spPr>
          <a:xfrm>
            <a:off x="838200" y="4812268"/>
            <a:ext cx="685800" cy="338554"/>
          </a:xfrm>
          <a:prstGeom prst="rect">
            <a:avLst/>
          </a:prstGeom>
          <a:noFill/>
        </p:spPr>
        <p:txBody>
          <a:bodyPr wrap="square" rtlCol="0">
            <a:spAutoFit/>
          </a:bodyPr>
          <a:lstStyle/>
          <a:p>
            <a:r>
              <a:rPr lang="en-US" sz="1600" dirty="0">
                <a:latin typeface="Arial" pitchFamily="34" charset="0"/>
                <a:cs typeface="Arial" pitchFamily="34" charset="0"/>
              </a:rPr>
              <a:t>6%</a:t>
            </a:r>
          </a:p>
        </p:txBody>
      </p:sp>
      <p:sp>
        <p:nvSpPr>
          <p:cNvPr id="66" name="TextBox 65"/>
          <p:cNvSpPr txBox="1"/>
          <p:nvPr/>
        </p:nvSpPr>
        <p:spPr>
          <a:xfrm>
            <a:off x="838200" y="4507468"/>
            <a:ext cx="685800" cy="338554"/>
          </a:xfrm>
          <a:prstGeom prst="rect">
            <a:avLst/>
          </a:prstGeom>
          <a:noFill/>
        </p:spPr>
        <p:txBody>
          <a:bodyPr wrap="square" rtlCol="0">
            <a:spAutoFit/>
          </a:bodyPr>
          <a:lstStyle/>
          <a:p>
            <a:r>
              <a:rPr lang="en-US" sz="1600" dirty="0">
                <a:latin typeface="Arial" pitchFamily="34" charset="0"/>
                <a:cs typeface="Arial" pitchFamily="34" charset="0"/>
              </a:rPr>
              <a:t>8%</a:t>
            </a:r>
          </a:p>
        </p:txBody>
      </p:sp>
      <p:sp>
        <p:nvSpPr>
          <p:cNvPr id="67" name="TextBox 66"/>
          <p:cNvSpPr txBox="1"/>
          <p:nvPr/>
        </p:nvSpPr>
        <p:spPr>
          <a:xfrm>
            <a:off x="762000" y="4191000"/>
            <a:ext cx="685800" cy="338554"/>
          </a:xfrm>
          <a:prstGeom prst="rect">
            <a:avLst/>
          </a:prstGeom>
          <a:noFill/>
        </p:spPr>
        <p:txBody>
          <a:bodyPr wrap="square" rtlCol="0">
            <a:spAutoFit/>
          </a:bodyPr>
          <a:lstStyle/>
          <a:p>
            <a:r>
              <a:rPr lang="en-US" sz="1600" dirty="0">
                <a:latin typeface="Arial" pitchFamily="34" charset="0"/>
                <a:cs typeface="Arial" pitchFamily="34" charset="0"/>
              </a:rPr>
              <a:t>10%</a:t>
            </a:r>
          </a:p>
        </p:txBody>
      </p:sp>
      <p:sp>
        <p:nvSpPr>
          <p:cNvPr id="68" name="TextBox 67"/>
          <p:cNvSpPr txBox="1"/>
          <p:nvPr/>
        </p:nvSpPr>
        <p:spPr>
          <a:xfrm>
            <a:off x="762000" y="3886200"/>
            <a:ext cx="685800" cy="338554"/>
          </a:xfrm>
          <a:prstGeom prst="rect">
            <a:avLst/>
          </a:prstGeom>
          <a:noFill/>
        </p:spPr>
        <p:txBody>
          <a:bodyPr wrap="square" rtlCol="0">
            <a:spAutoFit/>
          </a:bodyPr>
          <a:lstStyle/>
          <a:p>
            <a:r>
              <a:rPr lang="en-US" sz="1600" dirty="0">
                <a:latin typeface="Arial" pitchFamily="34" charset="0"/>
                <a:cs typeface="Arial" pitchFamily="34" charset="0"/>
              </a:rPr>
              <a:t>12%</a:t>
            </a:r>
          </a:p>
        </p:txBody>
      </p:sp>
      <p:sp>
        <p:nvSpPr>
          <p:cNvPr id="69" name="Rectangle 3"/>
          <p:cNvSpPr>
            <a:spLocks noChangeArrowheads="1"/>
          </p:cNvSpPr>
          <p:nvPr/>
        </p:nvSpPr>
        <p:spPr bwMode="auto">
          <a:xfrm>
            <a:off x="5410200" y="5105400"/>
            <a:ext cx="1600200" cy="762000"/>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a:p>
            <a:pPr algn="ctr"/>
            <a:r>
              <a:rPr lang="en-US" sz="1200" b="1" dirty="0">
                <a:solidFill>
                  <a:schemeClr val="bg1"/>
                </a:solidFill>
                <a:latin typeface="Arial" pitchFamily="34" charset="0"/>
                <a:cs typeface="Arial" pitchFamily="34" charset="0"/>
              </a:rPr>
              <a:t>Spread</a:t>
            </a:r>
          </a:p>
        </p:txBody>
      </p:sp>
      <p:sp>
        <p:nvSpPr>
          <p:cNvPr id="70" name="Rectangle 5"/>
          <p:cNvSpPr>
            <a:spLocks noChangeArrowheads="1"/>
          </p:cNvSpPr>
          <p:nvPr/>
        </p:nvSpPr>
        <p:spPr bwMode="auto">
          <a:xfrm>
            <a:off x="5410200" y="4343400"/>
            <a:ext cx="1600200" cy="76200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US" sz="1200" b="1" dirty="0">
                <a:solidFill>
                  <a:schemeClr val="bg1"/>
                </a:solidFill>
                <a:latin typeface="Arial" pitchFamily="34" charset="0"/>
                <a:cs typeface="Arial" pitchFamily="34" charset="0"/>
              </a:rPr>
              <a:t>Return over the Spread</a:t>
            </a:r>
          </a:p>
        </p:txBody>
      </p:sp>
      <p:sp>
        <p:nvSpPr>
          <p:cNvPr id="71" name="TextBox 70"/>
          <p:cNvSpPr txBox="1"/>
          <p:nvPr/>
        </p:nvSpPr>
        <p:spPr>
          <a:xfrm>
            <a:off x="381000" y="1610380"/>
            <a:ext cx="6248400" cy="523220"/>
          </a:xfrm>
          <a:prstGeom prst="rect">
            <a:avLst/>
          </a:prstGeom>
          <a:noFill/>
        </p:spPr>
        <p:txBody>
          <a:bodyPr wrap="square" rtlCol="0">
            <a:spAutoFit/>
          </a:bodyPr>
          <a:lstStyle/>
          <a:p>
            <a:r>
              <a:rPr lang="en-US" sz="2800" b="1" dirty="0">
                <a:solidFill>
                  <a:srgbClr val="0070C0"/>
                </a:solidFill>
                <a:latin typeface="Arial" pitchFamily="34" charset="0"/>
                <a:cs typeface="Arial" pitchFamily="34" charset="0"/>
              </a:rPr>
              <a:t>Example 1: S&amp;P has return of 20% </a:t>
            </a:r>
          </a:p>
        </p:txBody>
      </p:sp>
      <p:sp>
        <p:nvSpPr>
          <p:cNvPr id="72" name="TextBox 71"/>
          <p:cNvSpPr txBox="1"/>
          <p:nvPr/>
        </p:nvSpPr>
        <p:spPr>
          <a:xfrm>
            <a:off x="6324600" y="5867400"/>
            <a:ext cx="16764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Company X</a:t>
            </a:r>
          </a:p>
        </p:txBody>
      </p:sp>
      <p:sp>
        <p:nvSpPr>
          <p:cNvPr id="73" name="TextBox 72"/>
          <p:cNvSpPr txBox="1"/>
          <p:nvPr/>
        </p:nvSpPr>
        <p:spPr>
          <a:xfrm>
            <a:off x="1524000" y="5867400"/>
            <a:ext cx="3962400" cy="400110"/>
          </a:xfrm>
          <a:prstGeom prst="rect">
            <a:avLst/>
          </a:prstGeom>
          <a:noFill/>
        </p:spPr>
        <p:txBody>
          <a:bodyPr wrap="square" rtlCol="0">
            <a:spAutoFit/>
          </a:bodyPr>
          <a:lstStyle/>
          <a:p>
            <a:r>
              <a:rPr lang="en-US" sz="2000" b="1" dirty="0">
                <a:solidFill>
                  <a:srgbClr val="6D5879"/>
                </a:solidFill>
                <a:latin typeface="Arial" pitchFamily="34" charset="0"/>
                <a:cs typeface="Arial" pitchFamily="34" charset="0"/>
              </a:rPr>
              <a:t>Enhanced Index Explorer Plus</a:t>
            </a:r>
          </a:p>
        </p:txBody>
      </p:sp>
      <p:sp>
        <p:nvSpPr>
          <p:cNvPr id="74" name="TextBox 73"/>
          <p:cNvSpPr txBox="1"/>
          <p:nvPr/>
        </p:nvSpPr>
        <p:spPr>
          <a:xfrm>
            <a:off x="762000" y="3581400"/>
            <a:ext cx="685800" cy="338554"/>
          </a:xfrm>
          <a:prstGeom prst="rect">
            <a:avLst/>
          </a:prstGeom>
          <a:noFill/>
        </p:spPr>
        <p:txBody>
          <a:bodyPr wrap="square" rtlCol="0">
            <a:spAutoFit/>
          </a:bodyPr>
          <a:lstStyle/>
          <a:p>
            <a:r>
              <a:rPr lang="en-US" sz="1600" dirty="0">
                <a:latin typeface="Arial" pitchFamily="34" charset="0"/>
                <a:cs typeface="Arial" pitchFamily="34" charset="0"/>
              </a:rPr>
              <a:t>14%</a:t>
            </a:r>
          </a:p>
        </p:txBody>
      </p:sp>
      <p:sp>
        <p:nvSpPr>
          <p:cNvPr id="75" name="TextBox 74"/>
          <p:cNvSpPr txBox="1"/>
          <p:nvPr/>
        </p:nvSpPr>
        <p:spPr>
          <a:xfrm>
            <a:off x="762000" y="3276600"/>
            <a:ext cx="685800" cy="338554"/>
          </a:xfrm>
          <a:prstGeom prst="rect">
            <a:avLst/>
          </a:prstGeom>
          <a:noFill/>
        </p:spPr>
        <p:txBody>
          <a:bodyPr wrap="square" rtlCol="0">
            <a:spAutoFit/>
          </a:bodyPr>
          <a:lstStyle/>
          <a:p>
            <a:r>
              <a:rPr lang="en-US" sz="1600" dirty="0">
                <a:latin typeface="Arial" pitchFamily="34" charset="0"/>
                <a:cs typeface="Arial" pitchFamily="34" charset="0"/>
              </a:rPr>
              <a:t>16%</a:t>
            </a:r>
          </a:p>
        </p:txBody>
      </p:sp>
      <p:sp>
        <p:nvSpPr>
          <p:cNvPr id="76" name="TextBox 75"/>
          <p:cNvSpPr txBox="1"/>
          <p:nvPr/>
        </p:nvSpPr>
        <p:spPr>
          <a:xfrm>
            <a:off x="762000" y="2971800"/>
            <a:ext cx="685800" cy="338554"/>
          </a:xfrm>
          <a:prstGeom prst="rect">
            <a:avLst/>
          </a:prstGeom>
          <a:noFill/>
        </p:spPr>
        <p:txBody>
          <a:bodyPr wrap="square" rtlCol="0">
            <a:spAutoFit/>
          </a:bodyPr>
          <a:lstStyle/>
          <a:p>
            <a:r>
              <a:rPr lang="en-US" sz="1600" dirty="0">
                <a:latin typeface="Arial" pitchFamily="34" charset="0"/>
                <a:cs typeface="Arial" pitchFamily="34" charset="0"/>
              </a:rPr>
              <a:t>18%</a:t>
            </a:r>
          </a:p>
        </p:txBody>
      </p:sp>
      <p:sp>
        <p:nvSpPr>
          <p:cNvPr id="77" name="TextBox 76"/>
          <p:cNvSpPr txBox="1"/>
          <p:nvPr/>
        </p:nvSpPr>
        <p:spPr>
          <a:xfrm>
            <a:off x="762000" y="2667000"/>
            <a:ext cx="685800" cy="338554"/>
          </a:xfrm>
          <a:prstGeom prst="rect">
            <a:avLst/>
          </a:prstGeom>
          <a:noFill/>
        </p:spPr>
        <p:txBody>
          <a:bodyPr wrap="square" rtlCol="0">
            <a:spAutoFit/>
          </a:bodyPr>
          <a:lstStyle/>
          <a:p>
            <a:r>
              <a:rPr lang="en-US" sz="1600" dirty="0">
                <a:latin typeface="Arial" pitchFamily="34" charset="0"/>
                <a:cs typeface="Arial" pitchFamily="34" charset="0"/>
              </a:rPr>
              <a:t>20%</a:t>
            </a:r>
          </a:p>
        </p:txBody>
      </p:sp>
      <p:sp>
        <p:nvSpPr>
          <p:cNvPr id="78" name="Rectangle 3"/>
          <p:cNvSpPr>
            <a:spLocks noChangeArrowheads="1"/>
          </p:cNvSpPr>
          <p:nvPr/>
        </p:nvSpPr>
        <p:spPr bwMode="auto">
          <a:xfrm>
            <a:off x="1524000" y="4800600"/>
            <a:ext cx="1600200" cy="1071466"/>
          </a:xfrm>
          <a:prstGeom prst="rect">
            <a:avLst/>
          </a:prstGeom>
          <a:solidFill>
            <a:srgbClr val="6D587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a:p>
            <a:pPr algn="ctr"/>
            <a:r>
              <a:rPr lang="en-US" sz="1200" b="1" dirty="0">
                <a:solidFill>
                  <a:schemeClr val="bg1"/>
                </a:solidFill>
                <a:latin typeface="Arial" pitchFamily="34" charset="0"/>
                <a:cs typeface="Arial" pitchFamily="34" charset="0"/>
              </a:rPr>
              <a:t>Earn up to the Threshold Rate</a:t>
            </a:r>
          </a:p>
        </p:txBody>
      </p:sp>
      <p:sp>
        <p:nvSpPr>
          <p:cNvPr id="79" name="Rectangle 5"/>
          <p:cNvSpPr>
            <a:spLocks noChangeArrowheads="1"/>
          </p:cNvSpPr>
          <p:nvPr/>
        </p:nvSpPr>
        <p:spPr bwMode="auto">
          <a:xfrm>
            <a:off x="1524000" y="4038600"/>
            <a:ext cx="1600200" cy="762000"/>
          </a:xfrm>
          <a:prstGeom prst="rect">
            <a:avLst/>
          </a:prstGeom>
          <a:solidFill>
            <a:srgbClr val="A99BAA"/>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en-US" sz="1200" b="1" dirty="0">
                <a:solidFill>
                  <a:schemeClr val="bg1"/>
                </a:solidFill>
                <a:latin typeface="Arial" pitchFamily="34" charset="0"/>
                <a:cs typeface="Arial" pitchFamily="34" charset="0"/>
              </a:rPr>
              <a:t>Spread </a:t>
            </a:r>
          </a:p>
        </p:txBody>
      </p:sp>
      <p:sp>
        <p:nvSpPr>
          <p:cNvPr id="80" name="Rectangle 3"/>
          <p:cNvSpPr>
            <a:spLocks noChangeArrowheads="1"/>
          </p:cNvSpPr>
          <p:nvPr/>
        </p:nvSpPr>
        <p:spPr bwMode="auto">
          <a:xfrm>
            <a:off x="1524000" y="3058180"/>
            <a:ext cx="1600200" cy="990600"/>
          </a:xfrm>
          <a:prstGeom prst="rect">
            <a:avLst/>
          </a:prstGeom>
          <a:solidFill>
            <a:srgbClr val="6D587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US" sz="1200" b="1" dirty="0">
                <a:solidFill>
                  <a:schemeClr val="bg1"/>
                </a:solidFill>
                <a:latin typeface="Arial" pitchFamily="34" charset="0"/>
                <a:cs typeface="Arial" pitchFamily="34" charset="0"/>
              </a:rPr>
              <a:t>Return over the Threshold/</a:t>
            </a:r>
          </a:p>
          <a:p>
            <a:pPr algn="ctr"/>
            <a:r>
              <a:rPr lang="en-US" sz="1200" b="1" dirty="0">
                <a:solidFill>
                  <a:schemeClr val="bg1"/>
                </a:solidFill>
                <a:latin typeface="Arial" pitchFamily="34" charset="0"/>
                <a:cs typeface="Arial" pitchFamily="34" charset="0"/>
              </a:rPr>
              <a:t>Spread Rate</a:t>
            </a:r>
          </a:p>
        </p:txBody>
      </p:sp>
      <p:sp>
        <p:nvSpPr>
          <p:cNvPr id="81" name="Right Arrow 80"/>
          <p:cNvSpPr/>
          <p:nvPr/>
        </p:nvSpPr>
        <p:spPr>
          <a:xfrm rot="16200000">
            <a:off x="1976110" y="1747510"/>
            <a:ext cx="619780" cy="1981200"/>
          </a:xfrm>
          <a:prstGeom prst="rightArrow">
            <a:avLst/>
          </a:prstGeom>
          <a:noFill/>
          <a:ln w="53975">
            <a:solidFill>
              <a:srgbClr val="6D58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itchFamily="34" charset="0"/>
              <a:cs typeface="Arial" pitchFamily="34" charset="0"/>
            </a:endParaRPr>
          </a:p>
        </p:txBody>
      </p:sp>
      <p:sp>
        <p:nvSpPr>
          <p:cNvPr id="82" name="Right Arrow 81"/>
          <p:cNvSpPr/>
          <p:nvPr/>
        </p:nvSpPr>
        <p:spPr>
          <a:xfrm rot="16200000">
            <a:off x="5938510" y="3042910"/>
            <a:ext cx="619780" cy="1981200"/>
          </a:xfrm>
          <a:prstGeom prst="rightArrow">
            <a:avLst/>
          </a:prstGeom>
          <a:noFill/>
          <a:ln w="539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itchFamily="34" charset="0"/>
              <a:cs typeface="Arial" pitchFamily="34" charset="0"/>
            </a:endParaRPr>
          </a:p>
        </p:txBody>
      </p:sp>
      <p:sp>
        <p:nvSpPr>
          <p:cNvPr id="83" name="TextBox 82"/>
          <p:cNvSpPr txBox="1"/>
          <p:nvPr/>
        </p:nvSpPr>
        <p:spPr>
          <a:xfrm>
            <a:off x="1524000" y="1981200"/>
            <a:ext cx="4373880" cy="400110"/>
          </a:xfrm>
          <a:prstGeom prst="rect">
            <a:avLst/>
          </a:prstGeom>
          <a:noFill/>
        </p:spPr>
        <p:txBody>
          <a:bodyPr wrap="square" rtlCol="0">
            <a:spAutoFit/>
          </a:bodyPr>
          <a:lstStyle/>
          <a:p>
            <a:r>
              <a:rPr lang="en-US" sz="2000" b="1" dirty="0">
                <a:solidFill>
                  <a:srgbClr val="6D5879"/>
                </a:solidFill>
                <a:latin typeface="Arial" pitchFamily="34" charset="0"/>
                <a:cs typeface="Arial" pitchFamily="34" charset="0"/>
              </a:rPr>
              <a:t>Index Explorer Plus Return = 15%</a:t>
            </a:r>
          </a:p>
        </p:txBody>
      </p:sp>
      <p:sp>
        <p:nvSpPr>
          <p:cNvPr id="84" name="TextBox 83"/>
          <p:cNvSpPr txBox="1"/>
          <p:nvPr/>
        </p:nvSpPr>
        <p:spPr>
          <a:xfrm>
            <a:off x="5684520" y="1981200"/>
            <a:ext cx="437388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Company X Return = 15%</a:t>
            </a:r>
          </a:p>
        </p:txBody>
      </p:sp>
      <p:sp>
        <p:nvSpPr>
          <p:cNvPr id="85" name="Rectangle 5"/>
          <p:cNvSpPr>
            <a:spLocks noChangeArrowheads="1"/>
          </p:cNvSpPr>
          <p:nvPr/>
        </p:nvSpPr>
        <p:spPr bwMode="auto">
          <a:xfrm>
            <a:off x="7239000" y="4648200"/>
            <a:ext cx="1600200" cy="45720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86" name="Rectangle 3"/>
          <p:cNvSpPr>
            <a:spLocks noChangeArrowheads="1"/>
          </p:cNvSpPr>
          <p:nvPr/>
        </p:nvSpPr>
        <p:spPr bwMode="auto">
          <a:xfrm>
            <a:off x="7239000" y="5105400"/>
            <a:ext cx="1600200" cy="762000"/>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87" name="TextBox 86"/>
          <p:cNvSpPr txBox="1"/>
          <p:nvPr/>
        </p:nvSpPr>
        <p:spPr>
          <a:xfrm>
            <a:off x="381000" y="1610380"/>
            <a:ext cx="6248400" cy="523220"/>
          </a:xfrm>
          <a:prstGeom prst="rect">
            <a:avLst/>
          </a:prstGeom>
          <a:noFill/>
        </p:spPr>
        <p:txBody>
          <a:bodyPr wrap="square" rtlCol="0">
            <a:spAutoFit/>
          </a:bodyPr>
          <a:lstStyle/>
          <a:p>
            <a:r>
              <a:rPr lang="en-US" sz="2800" b="1" dirty="0">
                <a:solidFill>
                  <a:srgbClr val="0070C0"/>
                </a:solidFill>
                <a:latin typeface="Arial" pitchFamily="34" charset="0"/>
                <a:cs typeface="Arial" pitchFamily="34" charset="0"/>
              </a:rPr>
              <a:t>Example 1: S&amp;P has return of 8% </a:t>
            </a:r>
          </a:p>
        </p:txBody>
      </p:sp>
      <p:sp>
        <p:nvSpPr>
          <p:cNvPr id="88" name="Rectangle 3"/>
          <p:cNvSpPr>
            <a:spLocks noChangeArrowheads="1"/>
          </p:cNvSpPr>
          <p:nvPr/>
        </p:nvSpPr>
        <p:spPr bwMode="auto">
          <a:xfrm>
            <a:off x="3352800" y="4800600"/>
            <a:ext cx="1600200" cy="1071466"/>
          </a:xfrm>
          <a:prstGeom prst="rect">
            <a:avLst/>
          </a:prstGeom>
          <a:solidFill>
            <a:srgbClr val="6D5879"/>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89" name="TextBox 88"/>
          <p:cNvSpPr txBox="1"/>
          <p:nvPr/>
        </p:nvSpPr>
        <p:spPr>
          <a:xfrm>
            <a:off x="1524000" y="1981200"/>
            <a:ext cx="4373880" cy="400110"/>
          </a:xfrm>
          <a:prstGeom prst="rect">
            <a:avLst/>
          </a:prstGeom>
          <a:noFill/>
        </p:spPr>
        <p:txBody>
          <a:bodyPr wrap="square" rtlCol="0">
            <a:spAutoFit/>
          </a:bodyPr>
          <a:lstStyle/>
          <a:p>
            <a:r>
              <a:rPr lang="en-US" sz="2000" b="1" dirty="0">
                <a:solidFill>
                  <a:srgbClr val="6D5879"/>
                </a:solidFill>
                <a:latin typeface="Arial" pitchFamily="34" charset="0"/>
                <a:cs typeface="Arial" pitchFamily="34" charset="0"/>
              </a:rPr>
              <a:t>Index Explorer Plus Return = 7%</a:t>
            </a:r>
          </a:p>
        </p:txBody>
      </p:sp>
      <p:sp>
        <p:nvSpPr>
          <p:cNvPr id="90" name="TextBox 89"/>
          <p:cNvSpPr txBox="1"/>
          <p:nvPr/>
        </p:nvSpPr>
        <p:spPr>
          <a:xfrm>
            <a:off x="5684520" y="1981200"/>
            <a:ext cx="437388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Company X Return = 3%</a:t>
            </a:r>
          </a:p>
        </p:txBody>
      </p:sp>
      <p:sp>
        <p:nvSpPr>
          <p:cNvPr id="91" name="Rectangle 5"/>
          <p:cNvSpPr>
            <a:spLocks noChangeArrowheads="1"/>
          </p:cNvSpPr>
          <p:nvPr/>
        </p:nvSpPr>
        <p:spPr bwMode="auto">
          <a:xfrm>
            <a:off x="3352800" y="4648200"/>
            <a:ext cx="1600200" cy="152400"/>
          </a:xfrm>
          <a:prstGeom prst="rect">
            <a:avLst/>
          </a:prstGeom>
          <a:solidFill>
            <a:srgbClr val="A99BAA"/>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92" name="TextBox 91"/>
          <p:cNvSpPr txBox="1"/>
          <p:nvPr/>
        </p:nvSpPr>
        <p:spPr>
          <a:xfrm>
            <a:off x="381000" y="1610380"/>
            <a:ext cx="6248400" cy="523220"/>
          </a:xfrm>
          <a:prstGeom prst="rect">
            <a:avLst/>
          </a:prstGeom>
          <a:noFill/>
        </p:spPr>
        <p:txBody>
          <a:bodyPr wrap="square" rtlCol="0">
            <a:spAutoFit/>
          </a:bodyPr>
          <a:lstStyle/>
          <a:p>
            <a:r>
              <a:rPr lang="en-US" sz="2800" b="1" dirty="0">
                <a:solidFill>
                  <a:srgbClr val="0070C0"/>
                </a:solidFill>
                <a:latin typeface="Arial" pitchFamily="34" charset="0"/>
                <a:cs typeface="Arial" pitchFamily="34" charset="0"/>
              </a:rPr>
              <a:t>Example 1: S&amp;P has return of 6% </a:t>
            </a:r>
          </a:p>
        </p:txBody>
      </p:sp>
      <p:sp>
        <p:nvSpPr>
          <p:cNvPr id="93" name="Rectangle 3"/>
          <p:cNvSpPr>
            <a:spLocks noChangeArrowheads="1"/>
          </p:cNvSpPr>
          <p:nvPr/>
        </p:nvSpPr>
        <p:spPr bwMode="auto">
          <a:xfrm>
            <a:off x="3352800" y="4953000"/>
            <a:ext cx="1600200" cy="919066"/>
          </a:xfrm>
          <a:prstGeom prst="rect">
            <a:avLst/>
          </a:prstGeom>
          <a:solidFill>
            <a:srgbClr val="6D5879"/>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94" name="Rectangle 3"/>
          <p:cNvSpPr>
            <a:spLocks noChangeArrowheads="1"/>
          </p:cNvSpPr>
          <p:nvPr/>
        </p:nvSpPr>
        <p:spPr bwMode="auto">
          <a:xfrm>
            <a:off x="7239000" y="5105400"/>
            <a:ext cx="1600200" cy="762000"/>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sp>
        <p:nvSpPr>
          <p:cNvPr id="95" name="TextBox 94"/>
          <p:cNvSpPr txBox="1"/>
          <p:nvPr/>
        </p:nvSpPr>
        <p:spPr>
          <a:xfrm>
            <a:off x="1524000" y="1981200"/>
            <a:ext cx="4373880" cy="400110"/>
          </a:xfrm>
          <a:prstGeom prst="rect">
            <a:avLst/>
          </a:prstGeom>
          <a:noFill/>
        </p:spPr>
        <p:txBody>
          <a:bodyPr wrap="square" rtlCol="0">
            <a:spAutoFit/>
          </a:bodyPr>
          <a:lstStyle/>
          <a:p>
            <a:r>
              <a:rPr lang="en-US" sz="2000" b="1" dirty="0">
                <a:solidFill>
                  <a:srgbClr val="6D5879"/>
                </a:solidFill>
                <a:latin typeface="Arial" pitchFamily="34" charset="0"/>
                <a:cs typeface="Arial" pitchFamily="34" charset="0"/>
              </a:rPr>
              <a:t>Index Explorer Plus Return = 6%</a:t>
            </a:r>
          </a:p>
        </p:txBody>
      </p:sp>
      <p:sp>
        <p:nvSpPr>
          <p:cNvPr id="96" name="TextBox 95"/>
          <p:cNvSpPr txBox="1"/>
          <p:nvPr/>
        </p:nvSpPr>
        <p:spPr>
          <a:xfrm>
            <a:off x="5684520" y="1981200"/>
            <a:ext cx="437388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Company X Return = 1%</a:t>
            </a:r>
          </a:p>
        </p:txBody>
      </p:sp>
      <p:sp>
        <p:nvSpPr>
          <p:cNvPr id="97" name="Rectangle 5"/>
          <p:cNvSpPr>
            <a:spLocks noChangeArrowheads="1"/>
          </p:cNvSpPr>
          <p:nvPr/>
        </p:nvSpPr>
        <p:spPr bwMode="auto">
          <a:xfrm>
            <a:off x="7239000" y="4953000"/>
            <a:ext cx="1600200" cy="15240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200" b="1" dirty="0">
              <a:solidFill>
                <a:schemeClr val="bg1"/>
              </a:solidFill>
              <a:latin typeface="Arial" pitchFamily="34" charset="0"/>
              <a:cs typeface="Arial" pitchFamily="34" charset="0"/>
            </a:endParaRPr>
          </a:p>
        </p:txBody>
      </p:sp>
      <p:cxnSp>
        <p:nvCxnSpPr>
          <p:cNvPr id="49" name="Straight Connector 48"/>
          <p:cNvCxnSpPr/>
          <p:nvPr/>
        </p:nvCxnSpPr>
        <p:spPr>
          <a:xfrm>
            <a:off x="228600" y="10668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6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8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7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8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8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62"/>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61"/>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6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59"/>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58"/>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8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8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8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89"/>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9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87"/>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8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90"/>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91"/>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88"/>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85"/>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86"/>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9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9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97"/>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4"/>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95"/>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9" grpId="0" animBg="1"/>
      <p:bldP spid="70" grpId="0" animBg="1"/>
      <p:bldP spid="71" grpId="0"/>
      <p:bldP spid="71" grpId="1"/>
      <p:bldP spid="78" grpId="0" animBg="1"/>
      <p:bldP spid="79" grpId="0" animBg="1"/>
      <p:bldP spid="80" grpId="0" animBg="1"/>
      <p:bldP spid="81" grpId="0" animBg="1"/>
      <p:bldP spid="82" grpId="0" animBg="1"/>
      <p:bldP spid="83" grpId="0"/>
      <p:bldP spid="83" grpId="1"/>
      <p:bldP spid="84" grpId="0"/>
      <p:bldP spid="84" grpId="1"/>
      <p:bldP spid="85" grpId="0" animBg="1"/>
      <p:bldP spid="85" grpId="1" animBg="1"/>
      <p:bldP spid="86" grpId="0" animBg="1"/>
      <p:bldP spid="86" grpId="1" animBg="1"/>
      <p:bldP spid="87" grpId="0"/>
      <p:bldP spid="87" grpId="1"/>
      <p:bldP spid="88" grpId="0" animBg="1"/>
      <p:bldP spid="88" grpId="1" animBg="1"/>
      <p:bldP spid="89" grpId="0"/>
      <p:bldP spid="89" grpId="1"/>
      <p:bldP spid="90" grpId="0"/>
      <p:bldP spid="90" grpId="1"/>
      <p:bldP spid="91" grpId="0" animBg="1"/>
      <p:bldP spid="91" grpId="1" animBg="1"/>
      <p:bldP spid="92" grpId="0"/>
      <p:bldP spid="93" grpId="0" animBg="1"/>
      <p:bldP spid="94" grpId="0" animBg="1"/>
      <p:bldP spid="95" grpId="0"/>
      <p:bldP spid="96" grpId="0"/>
      <p:bldP spid="9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rot="10800000">
            <a:off x="0" y="-457201"/>
            <a:ext cx="9144000" cy="6858000"/>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3999" cy="6400800"/>
          </a:xfrm>
          <a:prstGeom prst="rect">
            <a:avLst/>
          </a:prstGeom>
        </p:spPr>
      </p:pic>
      <p:graphicFrame>
        <p:nvGraphicFramePr>
          <p:cNvPr id="56" name="Content Placeholder 8"/>
          <p:cNvGraphicFramePr>
            <a:graphicFrameLocks/>
          </p:cNvGraphicFramePr>
          <p:nvPr/>
        </p:nvGraphicFramePr>
        <p:xfrm>
          <a:off x="685800" y="2785646"/>
          <a:ext cx="8153400" cy="3272115"/>
        </p:xfrm>
        <a:graphic>
          <a:graphicData uri="http://schemas.openxmlformats.org/drawingml/2006/table">
            <a:tbl>
              <a:tblPr/>
              <a:tblGrid>
                <a:gridCol w="8153400">
                  <a:extLst>
                    <a:ext uri="{9D8B030D-6E8A-4147-A177-3AD203B41FA5}">
                      <a16:colId xmlns:a16="http://schemas.microsoft.com/office/drawing/2014/main" val="20000"/>
                    </a:ext>
                  </a:extLst>
                </a:gridCol>
              </a:tblGrid>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97465">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89835" marR="89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57" name="Rectangle 5"/>
          <p:cNvSpPr>
            <a:spLocks noChangeArrowheads="1"/>
          </p:cNvSpPr>
          <p:nvPr/>
        </p:nvSpPr>
        <p:spPr bwMode="auto">
          <a:xfrm>
            <a:off x="4800600" y="4843046"/>
            <a:ext cx="1143000" cy="45720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58" name="Rectangle 3"/>
          <p:cNvSpPr>
            <a:spLocks noChangeArrowheads="1"/>
          </p:cNvSpPr>
          <p:nvPr/>
        </p:nvSpPr>
        <p:spPr bwMode="auto">
          <a:xfrm>
            <a:off x="4800600" y="5300246"/>
            <a:ext cx="1143000" cy="762000"/>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59" name="TextBox 58"/>
          <p:cNvSpPr txBox="1"/>
          <p:nvPr/>
        </p:nvSpPr>
        <p:spPr>
          <a:xfrm>
            <a:off x="152400" y="5616714"/>
            <a:ext cx="685800" cy="369332"/>
          </a:xfrm>
          <a:prstGeom prst="rect">
            <a:avLst/>
          </a:prstGeom>
          <a:noFill/>
        </p:spPr>
        <p:txBody>
          <a:bodyPr wrap="square" rtlCol="0">
            <a:spAutoFit/>
          </a:bodyPr>
          <a:lstStyle/>
          <a:p>
            <a:r>
              <a:rPr lang="en-US" dirty="0">
                <a:latin typeface="Arial" pitchFamily="34" charset="0"/>
                <a:cs typeface="Arial" pitchFamily="34" charset="0"/>
              </a:rPr>
              <a:t>2%</a:t>
            </a:r>
          </a:p>
        </p:txBody>
      </p:sp>
      <p:sp>
        <p:nvSpPr>
          <p:cNvPr id="60" name="TextBox 59"/>
          <p:cNvSpPr txBox="1"/>
          <p:nvPr/>
        </p:nvSpPr>
        <p:spPr>
          <a:xfrm>
            <a:off x="152400" y="5311914"/>
            <a:ext cx="685800" cy="369332"/>
          </a:xfrm>
          <a:prstGeom prst="rect">
            <a:avLst/>
          </a:prstGeom>
          <a:noFill/>
        </p:spPr>
        <p:txBody>
          <a:bodyPr wrap="square" rtlCol="0">
            <a:spAutoFit/>
          </a:bodyPr>
          <a:lstStyle/>
          <a:p>
            <a:r>
              <a:rPr lang="en-US" dirty="0">
                <a:latin typeface="Arial" pitchFamily="34" charset="0"/>
                <a:cs typeface="Arial" pitchFamily="34" charset="0"/>
              </a:rPr>
              <a:t>4%</a:t>
            </a:r>
          </a:p>
        </p:txBody>
      </p:sp>
      <p:sp>
        <p:nvSpPr>
          <p:cNvPr id="61" name="TextBox 60"/>
          <p:cNvSpPr txBox="1"/>
          <p:nvPr/>
        </p:nvSpPr>
        <p:spPr>
          <a:xfrm>
            <a:off x="152400" y="5007114"/>
            <a:ext cx="685800" cy="369332"/>
          </a:xfrm>
          <a:prstGeom prst="rect">
            <a:avLst/>
          </a:prstGeom>
          <a:noFill/>
        </p:spPr>
        <p:txBody>
          <a:bodyPr wrap="square" rtlCol="0">
            <a:spAutoFit/>
          </a:bodyPr>
          <a:lstStyle/>
          <a:p>
            <a:r>
              <a:rPr lang="en-US" dirty="0">
                <a:latin typeface="Arial" pitchFamily="34" charset="0"/>
                <a:cs typeface="Arial" pitchFamily="34" charset="0"/>
              </a:rPr>
              <a:t>6%</a:t>
            </a:r>
          </a:p>
        </p:txBody>
      </p:sp>
      <p:sp>
        <p:nvSpPr>
          <p:cNvPr id="62" name="TextBox 61"/>
          <p:cNvSpPr txBox="1"/>
          <p:nvPr/>
        </p:nvSpPr>
        <p:spPr>
          <a:xfrm>
            <a:off x="152400" y="4702314"/>
            <a:ext cx="685800" cy="369332"/>
          </a:xfrm>
          <a:prstGeom prst="rect">
            <a:avLst/>
          </a:prstGeom>
          <a:noFill/>
        </p:spPr>
        <p:txBody>
          <a:bodyPr wrap="square" rtlCol="0">
            <a:spAutoFit/>
          </a:bodyPr>
          <a:lstStyle/>
          <a:p>
            <a:r>
              <a:rPr lang="en-US" dirty="0">
                <a:latin typeface="Arial" pitchFamily="34" charset="0"/>
                <a:cs typeface="Arial" pitchFamily="34" charset="0"/>
              </a:rPr>
              <a:t>8%</a:t>
            </a:r>
          </a:p>
        </p:txBody>
      </p:sp>
      <p:sp>
        <p:nvSpPr>
          <p:cNvPr id="63" name="TextBox 62"/>
          <p:cNvSpPr txBox="1"/>
          <p:nvPr/>
        </p:nvSpPr>
        <p:spPr>
          <a:xfrm>
            <a:off x="76200" y="4385846"/>
            <a:ext cx="685800" cy="369332"/>
          </a:xfrm>
          <a:prstGeom prst="rect">
            <a:avLst/>
          </a:prstGeom>
          <a:noFill/>
        </p:spPr>
        <p:txBody>
          <a:bodyPr wrap="square" rtlCol="0">
            <a:spAutoFit/>
          </a:bodyPr>
          <a:lstStyle/>
          <a:p>
            <a:r>
              <a:rPr lang="en-US" dirty="0">
                <a:latin typeface="Arial" pitchFamily="34" charset="0"/>
                <a:cs typeface="Arial" pitchFamily="34" charset="0"/>
              </a:rPr>
              <a:t>10%</a:t>
            </a:r>
          </a:p>
        </p:txBody>
      </p:sp>
      <p:sp>
        <p:nvSpPr>
          <p:cNvPr id="64" name="TextBox 63"/>
          <p:cNvSpPr txBox="1"/>
          <p:nvPr/>
        </p:nvSpPr>
        <p:spPr>
          <a:xfrm>
            <a:off x="76200" y="4081046"/>
            <a:ext cx="685800" cy="369332"/>
          </a:xfrm>
          <a:prstGeom prst="rect">
            <a:avLst/>
          </a:prstGeom>
          <a:noFill/>
        </p:spPr>
        <p:txBody>
          <a:bodyPr wrap="square" rtlCol="0">
            <a:spAutoFit/>
          </a:bodyPr>
          <a:lstStyle/>
          <a:p>
            <a:r>
              <a:rPr lang="en-US" dirty="0">
                <a:latin typeface="Arial" pitchFamily="34" charset="0"/>
                <a:cs typeface="Arial" pitchFamily="34" charset="0"/>
              </a:rPr>
              <a:t>12%</a:t>
            </a:r>
          </a:p>
        </p:txBody>
      </p:sp>
      <p:sp>
        <p:nvSpPr>
          <p:cNvPr id="65" name="TextBox 64"/>
          <p:cNvSpPr txBox="1"/>
          <p:nvPr/>
        </p:nvSpPr>
        <p:spPr>
          <a:xfrm>
            <a:off x="76200" y="3776246"/>
            <a:ext cx="685800" cy="369332"/>
          </a:xfrm>
          <a:prstGeom prst="rect">
            <a:avLst/>
          </a:prstGeom>
          <a:noFill/>
        </p:spPr>
        <p:txBody>
          <a:bodyPr wrap="square" rtlCol="0">
            <a:spAutoFit/>
          </a:bodyPr>
          <a:lstStyle/>
          <a:p>
            <a:r>
              <a:rPr lang="en-US" dirty="0">
                <a:latin typeface="Arial" pitchFamily="34" charset="0"/>
                <a:cs typeface="Arial" pitchFamily="34" charset="0"/>
              </a:rPr>
              <a:t>14%</a:t>
            </a:r>
          </a:p>
        </p:txBody>
      </p:sp>
      <p:sp>
        <p:nvSpPr>
          <p:cNvPr id="66" name="TextBox 65"/>
          <p:cNvSpPr txBox="1"/>
          <p:nvPr/>
        </p:nvSpPr>
        <p:spPr>
          <a:xfrm>
            <a:off x="76200" y="3471446"/>
            <a:ext cx="685800" cy="369332"/>
          </a:xfrm>
          <a:prstGeom prst="rect">
            <a:avLst/>
          </a:prstGeom>
          <a:noFill/>
        </p:spPr>
        <p:txBody>
          <a:bodyPr wrap="square" rtlCol="0">
            <a:spAutoFit/>
          </a:bodyPr>
          <a:lstStyle/>
          <a:p>
            <a:r>
              <a:rPr lang="en-US" dirty="0">
                <a:latin typeface="Arial" pitchFamily="34" charset="0"/>
                <a:cs typeface="Arial" pitchFamily="34" charset="0"/>
              </a:rPr>
              <a:t>16%</a:t>
            </a:r>
          </a:p>
        </p:txBody>
      </p:sp>
      <p:sp>
        <p:nvSpPr>
          <p:cNvPr id="67" name="TextBox 66"/>
          <p:cNvSpPr txBox="1"/>
          <p:nvPr/>
        </p:nvSpPr>
        <p:spPr>
          <a:xfrm>
            <a:off x="76200" y="3166646"/>
            <a:ext cx="685800" cy="369332"/>
          </a:xfrm>
          <a:prstGeom prst="rect">
            <a:avLst/>
          </a:prstGeom>
          <a:noFill/>
        </p:spPr>
        <p:txBody>
          <a:bodyPr wrap="square" rtlCol="0">
            <a:spAutoFit/>
          </a:bodyPr>
          <a:lstStyle/>
          <a:p>
            <a:r>
              <a:rPr lang="en-US" dirty="0">
                <a:latin typeface="Arial" pitchFamily="34" charset="0"/>
                <a:cs typeface="Arial" pitchFamily="34" charset="0"/>
              </a:rPr>
              <a:t>18%</a:t>
            </a:r>
          </a:p>
        </p:txBody>
      </p:sp>
      <p:sp>
        <p:nvSpPr>
          <p:cNvPr id="68" name="TextBox 67"/>
          <p:cNvSpPr txBox="1"/>
          <p:nvPr/>
        </p:nvSpPr>
        <p:spPr>
          <a:xfrm>
            <a:off x="76200" y="2861846"/>
            <a:ext cx="685800" cy="369332"/>
          </a:xfrm>
          <a:prstGeom prst="rect">
            <a:avLst/>
          </a:prstGeom>
          <a:noFill/>
        </p:spPr>
        <p:txBody>
          <a:bodyPr wrap="square" rtlCol="0">
            <a:spAutoFit/>
          </a:bodyPr>
          <a:lstStyle/>
          <a:p>
            <a:r>
              <a:rPr lang="en-US" dirty="0">
                <a:latin typeface="Arial" pitchFamily="34" charset="0"/>
                <a:cs typeface="Arial" pitchFamily="34" charset="0"/>
              </a:rPr>
              <a:t>20%</a:t>
            </a:r>
          </a:p>
        </p:txBody>
      </p:sp>
      <p:sp>
        <p:nvSpPr>
          <p:cNvPr id="69" name="Rectangle 3"/>
          <p:cNvSpPr>
            <a:spLocks noChangeArrowheads="1"/>
          </p:cNvSpPr>
          <p:nvPr/>
        </p:nvSpPr>
        <p:spPr bwMode="auto">
          <a:xfrm>
            <a:off x="3505200" y="4995446"/>
            <a:ext cx="1143000" cy="1071466"/>
          </a:xfrm>
          <a:prstGeom prst="rect">
            <a:avLst/>
          </a:prstGeom>
          <a:solidFill>
            <a:srgbClr val="6D5879"/>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72" name="Rectangle 5"/>
          <p:cNvSpPr>
            <a:spLocks noChangeArrowheads="1"/>
          </p:cNvSpPr>
          <p:nvPr/>
        </p:nvSpPr>
        <p:spPr bwMode="auto">
          <a:xfrm>
            <a:off x="3505200" y="4843046"/>
            <a:ext cx="1143000" cy="152400"/>
          </a:xfrm>
          <a:prstGeom prst="rect">
            <a:avLst/>
          </a:prstGeom>
          <a:solidFill>
            <a:srgbClr val="A99BAA"/>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73" name="Rectangle 3"/>
          <p:cNvSpPr>
            <a:spLocks noChangeArrowheads="1"/>
          </p:cNvSpPr>
          <p:nvPr/>
        </p:nvSpPr>
        <p:spPr bwMode="auto">
          <a:xfrm>
            <a:off x="685800" y="4995446"/>
            <a:ext cx="1143000" cy="1071466"/>
          </a:xfrm>
          <a:prstGeom prst="rect">
            <a:avLst/>
          </a:prstGeom>
          <a:solidFill>
            <a:srgbClr val="6D5879"/>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74" name="Rectangle 5"/>
          <p:cNvSpPr>
            <a:spLocks noChangeArrowheads="1"/>
          </p:cNvSpPr>
          <p:nvPr/>
        </p:nvSpPr>
        <p:spPr bwMode="auto">
          <a:xfrm>
            <a:off x="685800" y="4233446"/>
            <a:ext cx="1143000" cy="762000"/>
          </a:xfrm>
          <a:prstGeom prst="rect">
            <a:avLst/>
          </a:prstGeom>
          <a:solidFill>
            <a:srgbClr val="A99BAA"/>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75" name="Rectangle 3"/>
          <p:cNvSpPr>
            <a:spLocks noChangeArrowheads="1"/>
          </p:cNvSpPr>
          <p:nvPr/>
        </p:nvSpPr>
        <p:spPr bwMode="auto">
          <a:xfrm>
            <a:off x="685800" y="3090446"/>
            <a:ext cx="1143000" cy="1143000"/>
          </a:xfrm>
          <a:prstGeom prst="rect">
            <a:avLst/>
          </a:prstGeom>
          <a:solidFill>
            <a:srgbClr val="6D587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76" name="Rectangle 5"/>
          <p:cNvSpPr>
            <a:spLocks noChangeArrowheads="1"/>
          </p:cNvSpPr>
          <p:nvPr/>
        </p:nvSpPr>
        <p:spPr bwMode="auto">
          <a:xfrm>
            <a:off x="1981200" y="3090446"/>
            <a:ext cx="1143000" cy="220980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77" name="Rectangle 3"/>
          <p:cNvSpPr>
            <a:spLocks noChangeArrowheads="1"/>
          </p:cNvSpPr>
          <p:nvPr/>
        </p:nvSpPr>
        <p:spPr bwMode="auto">
          <a:xfrm>
            <a:off x="1981200" y="5300246"/>
            <a:ext cx="1143000" cy="762000"/>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78" name="Rectangle 3"/>
          <p:cNvSpPr>
            <a:spLocks noChangeArrowheads="1"/>
          </p:cNvSpPr>
          <p:nvPr/>
        </p:nvSpPr>
        <p:spPr bwMode="auto">
          <a:xfrm>
            <a:off x="6400800" y="5147846"/>
            <a:ext cx="1143000" cy="919066"/>
          </a:xfrm>
          <a:prstGeom prst="rect">
            <a:avLst/>
          </a:prstGeom>
          <a:solidFill>
            <a:srgbClr val="6D5879"/>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79" name="Rectangle 3"/>
          <p:cNvSpPr>
            <a:spLocks noChangeArrowheads="1"/>
          </p:cNvSpPr>
          <p:nvPr/>
        </p:nvSpPr>
        <p:spPr bwMode="auto">
          <a:xfrm>
            <a:off x="7696200" y="5300246"/>
            <a:ext cx="1143000" cy="762000"/>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sp>
        <p:nvSpPr>
          <p:cNvPr id="80" name="Rectangle 5"/>
          <p:cNvSpPr>
            <a:spLocks noChangeArrowheads="1"/>
          </p:cNvSpPr>
          <p:nvPr/>
        </p:nvSpPr>
        <p:spPr bwMode="auto">
          <a:xfrm>
            <a:off x="7696200" y="5147846"/>
            <a:ext cx="1143000" cy="15240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sz="1400" b="1" dirty="0">
              <a:solidFill>
                <a:schemeClr val="bg1"/>
              </a:solidFill>
              <a:latin typeface="Arial" pitchFamily="34" charset="0"/>
              <a:cs typeface="Arial" pitchFamily="34" charset="0"/>
            </a:endParaRPr>
          </a:p>
        </p:txBody>
      </p:sp>
      <p:graphicFrame>
        <p:nvGraphicFramePr>
          <p:cNvPr id="37" name="Table 36"/>
          <p:cNvGraphicFramePr>
            <a:graphicFrameLocks noGrp="1"/>
          </p:cNvGraphicFramePr>
          <p:nvPr/>
        </p:nvGraphicFramePr>
        <p:xfrm>
          <a:off x="685801" y="1097280"/>
          <a:ext cx="8153400" cy="1645920"/>
        </p:xfrm>
        <a:graphic>
          <a:graphicData uri="http://schemas.openxmlformats.org/drawingml/2006/table">
            <a:tbl>
              <a:tblPr firstRow="1" bandRow="1">
                <a:tableStyleId>{5C22544A-7EE6-4342-B048-85BDC9FD1C3A}</a:tableStyleId>
              </a:tblPr>
              <a:tblGrid>
                <a:gridCol w="2505448">
                  <a:extLst>
                    <a:ext uri="{9D8B030D-6E8A-4147-A177-3AD203B41FA5}">
                      <a16:colId xmlns:a16="http://schemas.microsoft.com/office/drawing/2014/main" val="20000"/>
                    </a:ext>
                  </a:extLst>
                </a:gridCol>
                <a:gridCol w="2510200">
                  <a:extLst>
                    <a:ext uri="{9D8B030D-6E8A-4147-A177-3AD203B41FA5}">
                      <a16:colId xmlns:a16="http://schemas.microsoft.com/office/drawing/2014/main" val="20001"/>
                    </a:ext>
                  </a:extLst>
                </a:gridCol>
                <a:gridCol w="3137752">
                  <a:extLst>
                    <a:ext uri="{9D8B030D-6E8A-4147-A177-3AD203B41FA5}">
                      <a16:colId xmlns:a16="http://schemas.microsoft.com/office/drawing/2014/main" val="20002"/>
                    </a:ext>
                  </a:extLst>
                </a:gridCol>
              </a:tblGrid>
              <a:tr h="444726">
                <a:tc>
                  <a:txBody>
                    <a:bodyPr/>
                    <a:lstStyle/>
                    <a:p>
                      <a:pPr algn="ctr"/>
                      <a:r>
                        <a:rPr lang="en-US" sz="1800" dirty="0">
                          <a:latin typeface="Arial" pitchFamily="34" charset="0"/>
                          <a:cs typeface="Arial" pitchFamily="34" charset="0"/>
                        </a:rPr>
                        <a:t>S&amp;P 500 Return</a:t>
                      </a:r>
                    </a:p>
                  </a:txBody>
                  <a:tcPr anchor="ctr">
                    <a:solidFill>
                      <a:srgbClr val="0070C0"/>
                    </a:solidFill>
                  </a:tcPr>
                </a:tc>
                <a:tc>
                  <a:txBody>
                    <a:bodyPr/>
                    <a:lstStyle/>
                    <a:p>
                      <a:pPr algn="ctr"/>
                      <a:r>
                        <a:rPr lang="en-US" sz="1800" dirty="0">
                          <a:latin typeface="Arial" pitchFamily="34" charset="0"/>
                          <a:cs typeface="Arial" pitchFamily="34" charset="0"/>
                        </a:rPr>
                        <a:t>Indexed Explorer Plus</a:t>
                      </a:r>
                    </a:p>
                  </a:txBody>
                  <a:tcPr anchor="ctr">
                    <a:solidFill>
                      <a:srgbClr val="6D5879"/>
                    </a:solidFill>
                  </a:tcPr>
                </a:tc>
                <a:tc>
                  <a:txBody>
                    <a:bodyPr/>
                    <a:lstStyle/>
                    <a:p>
                      <a:pPr algn="ctr"/>
                      <a:r>
                        <a:rPr lang="en-US" sz="1800" dirty="0">
                          <a:latin typeface="Arial" pitchFamily="34" charset="0"/>
                          <a:cs typeface="Arial" pitchFamily="34" charset="0"/>
                        </a:rPr>
                        <a:t>Company X</a:t>
                      </a:r>
                    </a:p>
                  </a:txBody>
                  <a:tcPr anchor="ctr">
                    <a:solidFill>
                      <a:srgbClr val="FF0000"/>
                    </a:solidFill>
                  </a:tcPr>
                </a:tc>
                <a:extLst>
                  <a:ext uri="{0D108BD9-81ED-4DB2-BD59-A6C34878D82A}">
                    <a16:rowId xmlns:a16="http://schemas.microsoft.com/office/drawing/2014/main" val="10000"/>
                  </a:ext>
                </a:extLst>
              </a:tr>
              <a:tr h="319118">
                <a:tc>
                  <a:txBody>
                    <a:bodyPr/>
                    <a:lstStyle/>
                    <a:p>
                      <a:pPr algn="ctr"/>
                      <a:r>
                        <a:rPr lang="en-US" sz="1600" dirty="0">
                          <a:solidFill>
                            <a:schemeClr val="tx1"/>
                          </a:solidFill>
                          <a:latin typeface="Arial" pitchFamily="34" charset="0"/>
                          <a:cs typeface="Arial" pitchFamily="34" charset="0"/>
                        </a:rPr>
                        <a:t>20%</a:t>
                      </a:r>
                    </a:p>
                  </a:txBody>
                  <a:tcPr anchor="ctr"/>
                </a:tc>
                <a:tc>
                  <a:txBody>
                    <a:bodyPr/>
                    <a:lstStyle/>
                    <a:p>
                      <a:pPr algn="ctr"/>
                      <a:r>
                        <a:rPr lang="en-US" sz="1600" b="0" dirty="0">
                          <a:solidFill>
                            <a:schemeClr val="tx1"/>
                          </a:solidFill>
                          <a:latin typeface="Arial" pitchFamily="34" charset="0"/>
                          <a:cs typeface="Arial" pitchFamily="34" charset="0"/>
                        </a:rPr>
                        <a:t>15%</a:t>
                      </a:r>
                    </a:p>
                  </a:txBody>
                  <a:tcPr anchor="ctr"/>
                </a:tc>
                <a:tc>
                  <a:txBody>
                    <a:bodyPr/>
                    <a:lstStyle/>
                    <a:p>
                      <a:pPr algn="ctr"/>
                      <a:r>
                        <a:rPr lang="en-US" sz="1600" dirty="0">
                          <a:solidFill>
                            <a:schemeClr val="tx1"/>
                          </a:solidFill>
                          <a:latin typeface="Arial" pitchFamily="34" charset="0"/>
                          <a:cs typeface="Arial" pitchFamily="34" charset="0"/>
                        </a:rPr>
                        <a:t>15%</a:t>
                      </a:r>
                    </a:p>
                  </a:txBody>
                  <a:tcPr anchor="ctr"/>
                </a:tc>
                <a:extLst>
                  <a:ext uri="{0D108BD9-81ED-4DB2-BD59-A6C34878D82A}">
                    <a16:rowId xmlns:a16="http://schemas.microsoft.com/office/drawing/2014/main" val="10001"/>
                  </a:ext>
                </a:extLst>
              </a:tr>
              <a:tr h="319118">
                <a:tc>
                  <a:txBody>
                    <a:bodyPr/>
                    <a:lstStyle/>
                    <a:p>
                      <a:pPr algn="ctr"/>
                      <a:r>
                        <a:rPr lang="en-US" sz="1600" dirty="0">
                          <a:solidFill>
                            <a:schemeClr val="tx1"/>
                          </a:solidFill>
                          <a:latin typeface="Arial" pitchFamily="34" charset="0"/>
                          <a:cs typeface="Arial" pitchFamily="34" charset="0"/>
                        </a:rPr>
                        <a:t>8%</a:t>
                      </a:r>
                    </a:p>
                  </a:txBody>
                  <a:tcPr anchor="ctr"/>
                </a:tc>
                <a:tc>
                  <a:txBody>
                    <a:bodyPr/>
                    <a:lstStyle/>
                    <a:p>
                      <a:pPr algn="ctr"/>
                      <a:r>
                        <a:rPr lang="en-US" sz="1600" dirty="0">
                          <a:solidFill>
                            <a:schemeClr val="tx1"/>
                          </a:solidFill>
                          <a:latin typeface="Arial" pitchFamily="34" charset="0"/>
                          <a:cs typeface="Arial" pitchFamily="34" charset="0"/>
                        </a:rPr>
                        <a:t>7%</a:t>
                      </a:r>
                    </a:p>
                  </a:txBody>
                  <a:tcPr anchor="ctr"/>
                </a:tc>
                <a:tc>
                  <a:txBody>
                    <a:bodyPr/>
                    <a:lstStyle/>
                    <a:p>
                      <a:pPr algn="ctr"/>
                      <a:r>
                        <a:rPr lang="en-US" sz="1600" b="0" dirty="0">
                          <a:solidFill>
                            <a:schemeClr val="tx1"/>
                          </a:solidFill>
                          <a:latin typeface="Arial" pitchFamily="34" charset="0"/>
                          <a:cs typeface="Arial" pitchFamily="34" charset="0"/>
                        </a:rPr>
                        <a:t>3%</a:t>
                      </a:r>
                    </a:p>
                  </a:txBody>
                  <a:tcPr anchor="ctr"/>
                </a:tc>
                <a:extLst>
                  <a:ext uri="{0D108BD9-81ED-4DB2-BD59-A6C34878D82A}">
                    <a16:rowId xmlns:a16="http://schemas.microsoft.com/office/drawing/2014/main" val="10002"/>
                  </a:ext>
                </a:extLst>
              </a:tr>
              <a:tr h="319118">
                <a:tc>
                  <a:txBody>
                    <a:bodyPr/>
                    <a:lstStyle/>
                    <a:p>
                      <a:pPr algn="ctr"/>
                      <a:r>
                        <a:rPr lang="en-US" sz="1600" dirty="0">
                          <a:solidFill>
                            <a:schemeClr val="tx1"/>
                          </a:solidFill>
                          <a:latin typeface="Arial" pitchFamily="34" charset="0"/>
                          <a:cs typeface="Arial" pitchFamily="34" charset="0"/>
                        </a:rPr>
                        <a:t>6%</a:t>
                      </a:r>
                    </a:p>
                  </a:txBody>
                  <a:tcPr anchor="ctr"/>
                </a:tc>
                <a:tc>
                  <a:txBody>
                    <a:bodyPr/>
                    <a:lstStyle/>
                    <a:p>
                      <a:pPr algn="ctr"/>
                      <a:r>
                        <a:rPr lang="en-US" sz="1600" b="0" dirty="0">
                          <a:solidFill>
                            <a:schemeClr val="tx1"/>
                          </a:solidFill>
                          <a:latin typeface="Arial" pitchFamily="34" charset="0"/>
                          <a:cs typeface="Arial" pitchFamily="34" charset="0"/>
                        </a:rPr>
                        <a:t>6%</a:t>
                      </a:r>
                    </a:p>
                  </a:txBody>
                  <a:tcPr anchor="ctr"/>
                </a:tc>
                <a:tc>
                  <a:txBody>
                    <a:bodyPr/>
                    <a:lstStyle/>
                    <a:p>
                      <a:pPr algn="ctr"/>
                      <a:r>
                        <a:rPr lang="en-US" sz="1600" dirty="0">
                          <a:solidFill>
                            <a:schemeClr val="tx1"/>
                          </a:solidFill>
                          <a:latin typeface="Arial" pitchFamily="34" charset="0"/>
                          <a:cs typeface="Arial" pitchFamily="34" charset="0"/>
                        </a:rPr>
                        <a:t>1%</a:t>
                      </a:r>
                    </a:p>
                  </a:txBody>
                  <a:tcPr anchor="ctr"/>
                </a:tc>
                <a:extLst>
                  <a:ext uri="{0D108BD9-81ED-4DB2-BD59-A6C34878D82A}">
                    <a16:rowId xmlns:a16="http://schemas.microsoft.com/office/drawing/2014/main" val="10003"/>
                  </a:ext>
                </a:extLst>
              </a:tr>
            </a:tbl>
          </a:graphicData>
        </a:graphic>
      </p:graphicFrame>
      <p:sp>
        <p:nvSpPr>
          <p:cNvPr id="38" name="TextBox 37"/>
          <p:cNvSpPr txBox="1"/>
          <p:nvPr/>
        </p:nvSpPr>
        <p:spPr>
          <a:xfrm>
            <a:off x="1066800" y="6062246"/>
            <a:ext cx="2057400" cy="338554"/>
          </a:xfrm>
          <a:prstGeom prst="rect">
            <a:avLst/>
          </a:prstGeom>
          <a:noFill/>
        </p:spPr>
        <p:txBody>
          <a:bodyPr wrap="square" rtlCol="0">
            <a:spAutoFit/>
          </a:bodyPr>
          <a:lstStyle/>
          <a:p>
            <a:pPr algn="ctr"/>
            <a:r>
              <a:rPr lang="en-US" sz="1600" b="1" dirty="0">
                <a:latin typeface="Arial" pitchFamily="34" charset="0"/>
                <a:cs typeface="Arial" pitchFamily="34" charset="0"/>
              </a:rPr>
              <a:t>20% S&amp;P Return</a:t>
            </a:r>
          </a:p>
        </p:txBody>
      </p:sp>
      <p:sp>
        <p:nvSpPr>
          <p:cNvPr id="39" name="TextBox 38"/>
          <p:cNvSpPr txBox="1"/>
          <p:nvPr/>
        </p:nvSpPr>
        <p:spPr>
          <a:xfrm>
            <a:off x="3886200" y="6062246"/>
            <a:ext cx="1752600" cy="338554"/>
          </a:xfrm>
          <a:prstGeom prst="rect">
            <a:avLst/>
          </a:prstGeom>
          <a:noFill/>
        </p:spPr>
        <p:txBody>
          <a:bodyPr wrap="square" rtlCol="0">
            <a:spAutoFit/>
          </a:bodyPr>
          <a:lstStyle/>
          <a:p>
            <a:pPr algn="ctr"/>
            <a:r>
              <a:rPr lang="en-US" sz="1600" b="1" dirty="0">
                <a:latin typeface="Arial" pitchFamily="34" charset="0"/>
                <a:cs typeface="Arial" pitchFamily="34" charset="0"/>
              </a:rPr>
              <a:t>8% S&amp;P Return</a:t>
            </a:r>
          </a:p>
        </p:txBody>
      </p:sp>
      <p:sp>
        <p:nvSpPr>
          <p:cNvPr id="40" name="TextBox 39"/>
          <p:cNvSpPr txBox="1"/>
          <p:nvPr/>
        </p:nvSpPr>
        <p:spPr>
          <a:xfrm>
            <a:off x="6705600" y="6062246"/>
            <a:ext cx="1752600" cy="338554"/>
          </a:xfrm>
          <a:prstGeom prst="rect">
            <a:avLst/>
          </a:prstGeom>
          <a:noFill/>
        </p:spPr>
        <p:txBody>
          <a:bodyPr wrap="square" rtlCol="0">
            <a:spAutoFit/>
          </a:bodyPr>
          <a:lstStyle/>
          <a:p>
            <a:pPr algn="ctr"/>
            <a:r>
              <a:rPr lang="en-US" sz="1600" b="1" dirty="0">
                <a:latin typeface="Arial" pitchFamily="34" charset="0"/>
                <a:cs typeface="Arial" pitchFamily="34" charset="0"/>
              </a:rPr>
              <a:t>6% S&amp;P Return</a:t>
            </a:r>
          </a:p>
        </p:txBody>
      </p:sp>
      <p:sp>
        <p:nvSpPr>
          <p:cNvPr id="32" name="TextBox 31"/>
          <p:cNvSpPr txBox="1"/>
          <p:nvPr/>
        </p:nvSpPr>
        <p:spPr>
          <a:xfrm>
            <a:off x="0" y="228600"/>
            <a:ext cx="9144000" cy="1844351"/>
          </a:xfrm>
          <a:prstGeom prst="rect">
            <a:avLst/>
          </a:prstGeom>
        </p:spPr>
        <p:txBody>
          <a:bodyPr/>
          <a:lstStyle/>
          <a:p>
            <a:pPr algn="ctr">
              <a:lnSpc>
                <a:spcPct val="85000"/>
              </a:lnSpc>
              <a:spcBef>
                <a:spcPct val="0"/>
              </a:spcBef>
              <a:defRPr/>
            </a:pPr>
            <a:r>
              <a:rPr lang="en-US" sz="3200" b="1" dirty="0">
                <a:solidFill>
                  <a:srgbClr val="0076BE"/>
                </a:solidFill>
                <a:latin typeface="Arial" pitchFamily="34" charset="0"/>
                <a:cs typeface="Arial" pitchFamily="34" charset="0"/>
              </a:rPr>
              <a:t>Uncapped Annual Point-to-Point with Spread</a:t>
            </a:r>
          </a:p>
        </p:txBody>
      </p:sp>
      <p:cxnSp>
        <p:nvCxnSpPr>
          <p:cNvPr id="34" name="Straight Connector 33"/>
          <p:cNvCxnSpPr/>
          <p:nvPr/>
        </p:nvCxnSpPr>
        <p:spPr>
          <a:xfrm>
            <a:off x="228600" y="9144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015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srcRect/>
          <a:stretch>
            <a:fillRect/>
          </a:stretch>
        </p:blipFill>
        <p:spPr bwMode="auto">
          <a:xfrm>
            <a:off x="-297180" y="0"/>
            <a:ext cx="9738361" cy="6858000"/>
          </a:xfrm>
          <a:prstGeom prst="rect">
            <a:avLst/>
          </a:prstGeom>
          <a:noFill/>
          <a:ln w="9525">
            <a:noFill/>
            <a:miter lim="800000"/>
            <a:headEnd/>
            <a:tailEnd/>
          </a:ln>
        </p:spPr>
      </p:pic>
      <p:sp>
        <p:nvSpPr>
          <p:cNvPr id="20" name="Rectangle 19"/>
          <p:cNvSpPr/>
          <p:nvPr/>
        </p:nvSpPr>
        <p:spPr>
          <a:xfrm>
            <a:off x="0" y="5943600"/>
            <a:ext cx="9144000" cy="923330"/>
          </a:xfrm>
          <a:prstGeom prst="rect">
            <a:avLst/>
          </a:prstGeom>
        </p:spPr>
        <p:txBody>
          <a:bodyPr wrap="square">
            <a:spAutoFit/>
          </a:bodyPr>
          <a:lstStyle/>
          <a:p>
            <a:r>
              <a:rPr lang="en-US" sz="900" dirty="0">
                <a:latin typeface="Arial" pitchFamily="34" charset="0"/>
                <a:cs typeface="Arial" pitchFamily="34" charset="0"/>
              </a:rPr>
              <a:t>Source (as of 7/25/2016): Wink’s </a:t>
            </a:r>
            <a:r>
              <a:rPr lang="en-US" sz="900" dirty="0" err="1">
                <a:latin typeface="Arial" pitchFamily="34" charset="0"/>
                <a:cs typeface="Arial" pitchFamily="34" charset="0"/>
              </a:rPr>
              <a:t>LifeSpecs</a:t>
            </a:r>
            <a:r>
              <a:rPr lang="en-US" sz="900" dirty="0">
                <a:latin typeface="Arial" pitchFamily="34" charset="0"/>
                <a:cs typeface="Arial" pitchFamily="34" charset="0"/>
              </a:rPr>
              <a:t> tool, www.looktowink.com.</a:t>
            </a:r>
          </a:p>
          <a:p>
            <a:r>
              <a:rPr lang="en-US" sz="900" dirty="0">
                <a:latin typeface="Arial" pitchFamily="34" charset="0"/>
                <a:cs typeface="Arial" pitchFamily="34" charset="0"/>
              </a:rPr>
              <a:t>1 Because this indexed account includes a spread, the client would receive index interest credits from the first dollar, up to a defined Threshold Rate, and then a defined Index Spread Rate, is applied. There are no index interest credits earned within the Spread. The Threshold Rate and Index Spread Rate are set in advance. Competitor information is obtained from sources believed to be reliable; including other carriers’ illustration software, but its accuracy or completeness is not guaranteed. This data is for informational purposes and is not intended as a solicitation or recommendation of any insurance product. Premium rates and underwriting classes may vary by company. Calculations are based on internal research and evaluation.</a:t>
            </a:r>
          </a:p>
        </p:txBody>
      </p:sp>
      <p:grpSp>
        <p:nvGrpSpPr>
          <p:cNvPr id="21" name="Group 19"/>
          <p:cNvGrpSpPr/>
          <p:nvPr/>
        </p:nvGrpSpPr>
        <p:grpSpPr>
          <a:xfrm>
            <a:off x="223838" y="381000"/>
            <a:ext cx="8696325" cy="1295400"/>
            <a:chOff x="223838" y="381000"/>
            <a:chExt cx="8696325" cy="1295400"/>
          </a:xfrm>
        </p:grpSpPr>
        <p:pic>
          <p:nvPicPr>
            <p:cNvPr id="22" name="Picture 4"/>
            <p:cNvPicPr>
              <a:picLocks noChangeAspect="1" noChangeArrowheads="1"/>
            </p:cNvPicPr>
            <p:nvPr/>
          </p:nvPicPr>
          <p:blipFill>
            <a:blip r:embed="rId4" cstate="print"/>
            <a:srcRect/>
            <a:stretch>
              <a:fillRect/>
            </a:stretch>
          </p:blipFill>
          <p:spPr bwMode="auto">
            <a:xfrm>
              <a:off x="223838" y="381000"/>
              <a:ext cx="8696325" cy="1295400"/>
            </a:xfrm>
            <a:prstGeom prst="rect">
              <a:avLst/>
            </a:prstGeom>
            <a:noFill/>
            <a:ln w="9525">
              <a:noFill/>
              <a:miter lim="800000"/>
              <a:headEnd/>
              <a:tailEnd/>
            </a:ln>
          </p:spPr>
        </p:pic>
        <p:sp>
          <p:nvSpPr>
            <p:cNvPr id="23" name="TextBox 22"/>
            <p:cNvSpPr txBox="1"/>
            <p:nvPr/>
          </p:nvSpPr>
          <p:spPr>
            <a:xfrm>
              <a:off x="685800" y="833735"/>
              <a:ext cx="7848600" cy="461665"/>
            </a:xfrm>
            <a:prstGeom prst="rect">
              <a:avLst/>
            </a:prstGeom>
            <a:noFill/>
          </p:spPr>
          <p:txBody>
            <a:bodyPr wrap="square" rtlCol="0">
              <a:spAutoFit/>
            </a:bodyPr>
            <a:lstStyle/>
            <a:p>
              <a:pPr algn="ctr"/>
              <a:r>
                <a:rPr lang="en-US" sz="2400" b="1" dirty="0">
                  <a:solidFill>
                    <a:srgbClr val="0070C0"/>
                  </a:solidFill>
                  <a:latin typeface="Arial" pitchFamily="34" charset="0"/>
                  <a:cs typeface="Arial" pitchFamily="34" charset="0"/>
                </a:rPr>
                <a:t>126 Indexed Life Products</a:t>
              </a:r>
            </a:p>
          </p:txBody>
        </p:sp>
      </p:grpSp>
      <p:grpSp>
        <p:nvGrpSpPr>
          <p:cNvPr id="24" name="Group 21"/>
          <p:cNvGrpSpPr/>
          <p:nvPr/>
        </p:nvGrpSpPr>
        <p:grpSpPr>
          <a:xfrm>
            <a:off x="938213" y="1828800"/>
            <a:ext cx="7267575" cy="1285875"/>
            <a:chOff x="938213" y="1828800"/>
            <a:chExt cx="7267575" cy="1285875"/>
          </a:xfrm>
        </p:grpSpPr>
        <p:pic>
          <p:nvPicPr>
            <p:cNvPr id="25" name="Picture 5"/>
            <p:cNvPicPr>
              <a:picLocks noChangeAspect="1" noChangeArrowheads="1"/>
            </p:cNvPicPr>
            <p:nvPr/>
          </p:nvPicPr>
          <p:blipFill>
            <a:blip r:embed="rId5" cstate="print"/>
            <a:srcRect/>
            <a:stretch>
              <a:fillRect/>
            </a:stretch>
          </p:blipFill>
          <p:spPr bwMode="auto">
            <a:xfrm>
              <a:off x="938213" y="1828800"/>
              <a:ext cx="7267575" cy="1285875"/>
            </a:xfrm>
            <a:prstGeom prst="rect">
              <a:avLst/>
            </a:prstGeom>
            <a:noFill/>
            <a:ln w="9525">
              <a:noFill/>
              <a:miter lim="800000"/>
              <a:headEnd/>
              <a:tailEnd/>
            </a:ln>
          </p:spPr>
        </p:pic>
        <p:sp>
          <p:nvSpPr>
            <p:cNvPr id="26" name="TextBox 25"/>
            <p:cNvSpPr txBox="1"/>
            <p:nvPr/>
          </p:nvSpPr>
          <p:spPr>
            <a:xfrm>
              <a:off x="1143000" y="1988403"/>
              <a:ext cx="6858000" cy="830997"/>
            </a:xfrm>
            <a:prstGeom prst="rect">
              <a:avLst/>
            </a:prstGeom>
            <a:noFill/>
          </p:spPr>
          <p:txBody>
            <a:bodyPr wrap="square" rtlCol="0">
              <a:spAutoFit/>
            </a:bodyPr>
            <a:lstStyle/>
            <a:p>
              <a:pPr algn="ctr"/>
              <a:r>
                <a:rPr lang="en-US" sz="2400" b="1" dirty="0">
                  <a:solidFill>
                    <a:srgbClr val="0070C0"/>
                  </a:solidFill>
                  <a:latin typeface="Arial" pitchFamily="34" charset="0"/>
                  <a:cs typeface="Arial" pitchFamily="34" charset="0"/>
                </a:rPr>
                <a:t>47 Offer Annual Point-to-Point Strategies </a:t>
              </a:r>
            </a:p>
            <a:p>
              <a:pPr algn="ctr"/>
              <a:r>
                <a:rPr lang="en-US" sz="2400" b="1" dirty="0">
                  <a:solidFill>
                    <a:srgbClr val="0070C0"/>
                  </a:solidFill>
                  <a:latin typeface="Arial" pitchFamily="34" charset="0"/>
                  <a:cs typeface="Arial" pitchFamily="34" charset="0"/>
                </a:rPr>
                <a:t>with at least 100% Participation </a:t>
              </a:r>
            </a:p>
          </p:txBody>
        </p:sp>
      </p:grpSp>
      <p:grpSp>
        <p:nvGrpSpPr>
          <p:cNvPr id="27" name="Group 22"/>
          <p:cNvGrpSpPr/>
          <p:nvPr/>
        </p:nvGrpSpPr>
        <p:grpSpPr>
          <a:xfrm>
            <a:off x="1704975" y="3124200"/>
            <a:ext cx="5734050" cy="1314450"/>
            <a:chOff x="1704975" y="3124200"/>
            <a:chExt cx="5734050" cy="1314450"/>
          </a:xfrm>
        </p:grpSpPr>
        <p:pic>
          <p:nvPicPr>
            <p:cNvPr id="28" name="Picture 6"/>
            <p:cNvPicPr>
              <a:picLocks noChangeAspect="1" noChangeArrowheads="1"/>
            </p:cNvPicPr>
            <p:nvPr/>
          </p:nvPicPr>
          <p:blipFill>
            <a:blip r:embed="rId6" cstate="print"/>
            <a:srcRect/>
            <a:stretch>
              <a:fillRect/>
            </a:stretch>
          </p:blipFill>
          <p:spPr bwMode="auto">
            <a:xfrm>
              <a:off x="1704975" y="3124200"/>
              <a:ext cx="5734050" cy="1314450"/>
            </a:xfrm>
            <a:prstGeom prst="rect">
              <a:avLst/>
            </a:prstGeom>
            <a:noFill/>
            <a:ln w="9525">
              <a:noFill/>
              <a:miter lim="800000"/>
              <a:headEnd/>
              <a:tailEnd/>
            </a:ln>
          </p:spPr>
        </p:pic>
        <p:sp>
          <p:nvSpPr>
            <p:cNvPr id="29" name="TextBox 28"/>
            <p:cNvSpPr txBox="1"/>
            <p:nvPr/>
          </p:nvSpPr>
          <p:spPr>
            <a:xfrm>
              <a:off x="2209800" y="3484602"/>
              <a:ext cx="4876800" cy="461665"/>
            </a:xfrm>
            <a:prstGeom prst="rect">
              <a:avLst/>
            </a:prstGeom>
            <a:noFill/>
          </p:spPr>
          <p:txBody>
            <a:bodyPr wrap="square" rtlCol="0">
              <a:spAutoFit/>
            </a:bodyPr>
            <a:lstStyle/>
            <a:p>
              <a:pPr algn="ctr"/>
              <a:r>
                <a:rPr lang="en-US" sz="2400" b="1" dirty="0">
                  <a:solidFill>
                    <a:srgbClr val="0070C0"/>
                  </a:solidFill>
                  <a:latin typeface="Arial" pitchFamily="34" charset="0"/>
                  <a:cs typeface="Arial" pitchFamily="34" charset="0"/>
                </a:rPr>
                <a:t>8 Are Uncapped</a:t>
              </a:r>
            </a:p>
          </p:txBody>
        </p:sp>
      </p:grpSp>
      <p:grpSp>
        <p:nvGrpSpPr>
          <p:cNvPr id="30" name="Group 23"/>
          <p:cNvGrpSpPr/>
          <p:nvPr/>
        </p:nvGrpSpPr>
        <p:grpSpPr>
          <a:xfrm>
            <a:off x="2471738" y="4495800"/>
            <a:ext cx="4200525" cy="1352550"/>
            <a:chOff x="2471738" y="4495800"/>
            <a:chExt cx="4200525" cy="1352550"/>
          </a:xfrm>
        </p:grpSpPr>
        <p:pic>
          <p:nvPicPr>
            <p:cNvPr id="31" name="Picture 7"/>
            <p:cNvPicPr>
              <a:picLocks noChangeAspect="1" noChangeArrowheads="1"/>
            </p:cNvPicPr>
            <p:nvPr/>
          </p:nvPicPr>
          <p:blipFill>
            <a:blip r:embed="rId7" cstate="print"/>
            <a:srcRect/>
            <a:stretch>
              <a:fillRect/>
            </a:stretch>
          </p:blipFill>
          <p:spPr bwMode="auto">
            <a:xfrm>
              <a:off x="2471738" y="4495800"/>
              <a:ext cx="4200525" cy="1352550"/>
            </a:xfrm>
            <a:prstGeom prst="rect">
              <a:avLst/>
            </a:prstGeom>
            <a:noFill/>
            <a:ln w="9525">
              <a:noFill/>
              <a:miter lim="800000"/>
              <a:headEnd/>
              <a:tailEnd/>
            </a:ln>
          </p:spPr>
        </p:pic>
        <p:sp>
          <p:nvSpPr>
            <p:cNvPr id="32" name="TextBox 31"/>
            <p:cNvSpPr txBox="1"/>
            <p:nvPr/>
          </p:nvSpPr>
          <p:spPr>
            <a:xfrm>
              <a:off x="2971800" y="4731603"/>
              <a:ext cx="3352800" cy="830997"/>
            </a:xfrm>
            <a:prstGeom prst="rect">
              <a:avLst/>
            </a:prstGeom>
            <a:noFill/>
          </p:spPr>
          <p:txBody>
            <a:bodyPr wrap="square" rtlCol="0">
              <a:spAutoFit/>
            </a:bodyPr>
            <a:lstStyle/>
            <a:p>
              <a:pPr algn="ctr"/>
              <a:r>
                <a:rPr lang="en-US" sz="2400" b="1" dirty="0">
                  <a:solidFill>
                    <a:srgbClr val="0070C0"/>
                  </a:solidFill>
                  <a:latin typeface="Arial" pitchFamily="34" charset="0"/>
                  <a:cs typeface="Arial" pitchFamily="34" charset="0"/>
                </a:rPr>
                <a:t>1 Has Gains from the First Dollar</a:t>
              </a:r>
            </a:p>
          </p:txBody>
        </p:sp>
      </p:grpSp>
      <p:sp>
        <p:nvSpPr>
          <p:cNvPr id="33" name="Rectangle 32"/>
          <p:cNvSpPr/>
          <p:nvPr/>
        </p:nvSpPr>
        <p:spPr>
          <a:xfrm>
            <a:off x="5410200" y="5131713"/>
            <a:ext cx="263214" cy="430887"/>
          </a:xfrm>
          <a:prstGeom prst="rect">
            <a:avLst/>
          </a:prstGeom>
        </p:spPr>
        <p:txBody>
          <a:bodyPr wrap="none">
            <a:spAutoFit/>
          </a:bodyPr>
          <a:lstStyle/>
          <a:p>
            <a:r>
              <a:rPr lang="en-US" sz="1050" b="1" dirty="0">
                <a:solidFill>
                  <a:srgbClr val="0070C0"/>
                </a:solidFill>
                <a:latin typeface="Arial" pitchFamily="34" charset="0"/>
                <a:cs typeface="Arial" pitchFamily="34" charset="0"/>
              </a:rPr>
              <a:t>1</a:t>
            </a:r>
          </a:p>
          <a:p>
            <a:endParaRPr lang="en-US" sz="1050" dirty="0">
              <a:latin typeface="Arial" pitchFamily="34" charset="0"/>
              <a:cs typeface="Arial" pitchFamily="34" charset="0"/>
            </a:endParaRPr>
          </a:p>
        </p:txBody>
      </p:sp>
      <p:pic>
        <p:nvPicPr>
          <p:cNvPr id="34" name="Picture 33" descr="CLIC4.png"/>
          <p:cNvPicPr>
            <a:picLocks noChangeAspect="1"/>
          </p:cNvPicPr>
          <p:nvPr/>
        </p:nvPicPr>
        <p:blipFill>
          <a:blip r:embed="rId8" cstate="print"/>
          <a:stretch>
            <a:fillRect/>
          </a:stretch>
        </p:blipFill>
        <p:spPr>
          <a:xfrm>
            <a:off x="1447800" y="0"/>
            <a:ext cx="6248400" cy="6248400"/>
          </a:xfrm>
          <a:prstGeom prst="rect">
            <a:avLst/>
          </a:prstGeom>
        </p:spPr>
      </p:pic>
    </p:spTree>
    <p:extLst>
      <p:ext uri="{BB962C8B-B14F-4D97-AF65-F5344CB8AC3E}">
        <p14:creationId xmlns:p14="http://schemas.microsoft.com/office/powerpoint/2010/main" val="414845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l="41583" t="15633" r="22177" b="11249"/>
          <a:stretch>
            <a:fillRect/>
          </a:stretch>
        </p:blipFill>
        <p:spPr bwMode="auto">
          <a:xfrm>
            <a:off x="0" y="-25095"/>
            <a:ext cx="9143999" cy="6044895"/>
          </a:xfrm>
          <a:prstGeom prst="rect">
            <a:avLst/>
          </a:prstGeom>
          <a:noFill/>
          <a:ln w="9525">
            <a:noFill/>
            <a:miter lim="800000"/>
            <a:headEnd/>
            <a:tailEnd/>
          </a:ln>
        </p:spPr>
      </p:pic>
    </p:spTree>
    <p:extLst>
      <p:ext uri="{BB962C8B-B14F-4D97-AF65-F5344CB8AC3E}">
        <p14:creationId xmlns:p14="http://schemas.microsoft.com/office/powerpoint/2010/main" val="22016394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0800000">
            <a:off x="0" y="-457201"/>
            <a:ext cx="9144000" cy="6858000"/>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7" name="Picture 6"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3999" cy="6400800"/>
          </a:xfrm>
          <a:prstGeom prst="rect">
            <a:avLst/>
          </a:prstGeom>
        </p:spPr>
      </p:pic>
      <p:sp>
        <p:nvSpPr>
          <p:cNvPr id="3" name="Content Placeholder 2"/>
          <p:cNvSpPr>
            <a:spLocks noGrp="1"/>
          </p:cNvSpPr>
          <p:nvPr>
            <p:ph idx="1"/>
          </p:nvPr>
        </p:nvSpPr>
        <p:spPr>
          <a:xfrm>
            <a:off x="152400" y="1265237"/>
            <a:ext cx="8991600" cy="5059363"/>
          </a:xfrm>
        </p:spPr>
        <p:txBody>
          <a:bodyPr>
            <a:normAutofit fontScale="85000" lnSpcReduction="20000"/>
          </a:bodyPr>
          <a:lstStyle/>
          <a:p>
            <a:pPr marL="0">
              <a:buNone/>
            </a:pPr>
            <a:r>
              <a:rPr lang="en-US" sz="4300" b="1" dirty="0">
                <a:solidFill>
                  <a:srgbClr val="105C9E"/>
                </a:solidFill>
                <a:latin typeface="Arial" pitchFamily="34" charset="0"/>
                <a:cs typeface="Arial" pitchFamily="34" charset="0"/>
              </a:rPr>
              <a:t>Standard Loans</a:t>
            </a:r>
          </a:p>
          <a:p>
            <a:pPr lvl="1"/>
            <a:r>
              <a:rPr lang="en-US" sz="3500" b="1" dirty="0">
                <a:latin typeface="Arial" pitchFamily="34" charset="0"/>
                <a:cs typeface="Arial" pitchFamily="34" charset="0"/>
              </a:rPr>
              <a:t>Loans funds are taken from the fixed account. If funds are not sufficient, funds are transferred from indexed accounts to the fixed account.</a:t>
            </a:r>
          </a:p>
          <a:p>
            <a:pPr marL="0">
              <a:buNone/>
            </a:pPr>
            <a:r>
              <a:rPr lang="en-US" sz="4400" b="1" dirty="0">
                <a:solidFill>
                  <a:srgbClr val="105C9E"/>
                </a:solidFill>
                <a:latin typeface="Arial" pitchFamily="34" charset="0"/>
                <a:cs typeface="Arial" pitchFamily="34" charset="0"/>
              </a:rPr>
              <a:t>Participating Index Loan</a:t>
            </a:r>
          </a:p>
          <a:p>
            <a:pPr lvl="1"/>
            <a:r>
              <a:rPr lang="en-US" sz="3500" b="1" dirty="0">
                <a:latin typeface="Arial" pitchFamily="34" charset="0"/>
                <a:cs typeface="Arial" pitchFamily="34" charset="0"/>
              </a:rPr>
              <a:t>Loans are taken from the indexed accounts. There is no transfer of funds from the indexed to fixed accounts</a:t>
            </a:r>
          </a:p>
          <a:p>
            <a:pPr lvl="1"/>
            <a:endParaRPr lang="en-US" dirty="0">
              <a:latin typeface="Arial" pitchFamily="34" charset="0"/>
              <a:cs typeface="Arial" pitchFamily="34" charset="0"/>
            </a:endParaRPr>
          </a:p>
          <a:p>
            <a:pPr marL="0" lvl="1" indent="0" defTabSz="1371600">
              <a:buNone/>
            </a:pPr>
            <a:r>
              <a:rPr lang="en-US" i="1" dirty="0">
                <a:latin typeface="Arial" pitchFamily="34" charset="0"/>
                <a:cs typeface="Arial" pitchFamily="34" charset="0"/>
              </a:rPr>
              <a:t>Participating Index Loan option can allow funds to continue to grow at their respective rate!</a:t>
            </a:r>
          </a:p>
          <a:p>
            <a:pPr marL="0" lvl="1" indent="0" defTabSz="1371600">
              <a:buNone/>
            </a:pPr>
            <a:endParaRPr lang="en-US" i="1" dirty="0">
              <a:latin typeface="Arial" pitchFamily="34" charset="0"/>
              <a:cs typeface="Arial" pitchFamily="34" charset="0"/>
            </a:endParaRPr>
          </a:p>
          <a:p>
            <a:pPr marL="0" lvl="1" indent="0" defTabSz="1371600">
              <a:buNone/>
            </a:pPr>
            <a:r>
              <a:rPr lang="en-US" i="1" dirty="0">
                <a:latin typeface="Arial" pitchFamily="34" charset="0"/>
                <a:cs typeface="Arial" pitchFamily="34" charset="0"/>
              </a:rPr>
              <a:t>Once a Standard Loan is selected can’t choose Participating Index Loan </a:t>
            </a:r>
          </a:p>
        </p:txBody>
      </p:sp>
      <p:sp>
        <p:nvSpPr>
          <p:cNvPr id="8" name="TextBox 7"/>
          <p:cNvSpPr txBox="1"/>
          <p:nvPr/>
        </p:nvSpPr>
        <p:spPr>
          <a:xfrm>
            <a:off x="2057400" y="6109156"/>
            <a:ext cx="7467600" cy="215444"/>
          </a:xfrm>
          <a:prstGeom prst="rect">
            <a:avLst/>
          </a:prstGeom>
          <a:noFill/>
        </p:spPr>
        <p:txBody>
          <a:bodyPr wrap="square" rtlCol="0">
            <a:spAutoFit/>
          </a:bodyPr>
          <a:lstStyle/>
          <a:p>
            <a:r>
              <a:rPr lang="en-US" sz="800" dirty="0">
                <a:latin typeface="Arial" pitchFamily="34" charset="0"/>
                <a:cs typeface="Arial" pitchFamily="34" charset="0"/>
              </a:rPr>
              <a:t>Any loans or withdrawals will reduce the death benefit and will be subject to loan interest.</a:t>
            </a:r>
          </a:p>
        </p:txBody>
      </p:sp>
      <p:sp>
        <p:nvSpPr>
          <p:cNvPr id="9" name="TextBox 8"/>
          <p:cNvSpPr txBox="1"/>
          <p:nvPr/>
        </p:nvSpPr>
        <p:spPr>
          <a:xfrm>
            <a:off x="0" y="381000"/>
            <a:ext cx="9144000" cy="1844351"/>
          </a:xfrm>
          <a:prstGeom prst="rect">
            <a:avLst/>
          </a:prstGeom>
        </p:spPr>
        <p:txBody>
          <a:bodyPr/>
          <a:lstStyle/>
          <a:p>
            <a:pPr algn="ctr">
              <a:lnSpc>
                <a:spcPct val="85000"/>
              </a:lnSpc>
              <a:spcBef>
                <a:spcPct val="0"/>
              </a:spcBef>
              <a:defRPr/>
            </a:pPr>
            <a:r>
              <a:rPr lang="en-US" sz="4800" b="1" dirty="0">
                <a:solidFill>
                  <a:srgbClr val="0076BE"/>
                </a:solidFill>
                <a:latin typeface="Arial" pitchFamily="34" charset="0"/>
                <a:cs typeface="Arial" pitchFamily="34" charset="0"/>
              </a:rPr>
              <a:t>Income Potential</a:t>
            </a:r>
          </a:p>
        </p:txBody>
      </p:sp>
      <p:cxnSp>
        <p:nvCxnSpPr>
          <p:cNvPr id="11" name="Straight Connector 10"/>
          <p:cNvCxnSpPr/>
          <p:nvPr/>
        </p:nvCxnSpPr>
        <p:spPr>
          <a:xfrm>
            <a:off x="228600" y="10668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3386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Z:\mktshare\Advanced Markets\Graphics\145908819.jpg"/>
          <p:cNvPicPr/>
          <p:nvPr/>
        </p:nvPicPr>
        <p:blipFill>
          <a:blip r:embed="rId3" cstate="print">
            <a:lum bright="39000" contrast="-31000"/>
          </a:blip>
          <a:srcRect/>
          <a:stretch>
            <a:fillRect/>
          </a:stretch>
        </p:blipFill>
        <p:spPr bwMode="auto">
          <a:xfrm>
            <a:off x="0" y="0"/>
            <a:ext cx="9144000" cy="4043484"/>
          </a:xfrm>
          <a:prstGeom prst="rect">
            <a:avLst/>
          </a:prstGeom>
          <a:noFill/>
        </p:spPr>
      </p:pic>
      <p:graphicFrame>
        <p:nvGraphicFramePr>
          <p:cNvPr id="14" name="Table 13"/>
          <p:cNvGraphicFramePr>
            <a:graphicFrameLocks noGrp="1"/>
          </p:cNvGraphicFramePr>
          <p:nvPr>
            <p:extLst/>
          </p:nvPr>
        </p:nvGraphicFramePr>
        <p:xfrm>
          <a:off x="152401" y="2519484"/>
          <a:ext cx="8839200" cy="2912037"/>
        </p:xfrm>
        <a:graphic>
          <a:graphicData uri="http://schemas.openxmlformats.org/drawingml/2006/table">
            <a:tbl>
              <a:tblPr firstRow="1" bandRow="1">
                <a:effectLst>
                  <a:outerShdw blurRad="355600" dist="203200" dir="13500000" algn="br" rotWithShape="0">
                    <a:prstClr val="black">
                      <a:alpha val="70000"/>
                    </a:prstClr>
                  </a:outerShdw>
                </a:effectLst>
                <a:tableStyleId>{5C22544A-7EE6-4342-B048-85BDC9FD1C3A}</a:tableStyleId>
              </a:tblPr>
              <a:tblGrid>
                <a:gridCol w="4038599">
                  <a:extLst>
                    <a:ext uri="{9D8B030D-6E8A-4147-A177-3AD203B41FA5}">
                      <a16:colId xmlns:a16="http://schemas.microsoft.com/office/drawing/2014/main" val="20000"/>
                    </a:ext>
                  </a:extLst>
                </a:gridCol>
                <a:gridCol w="2078687">
                  <a:extLst>
                    <a:ext uri="{9D8B030D-6E8A-4147-A177-3AD203B41FA5}">
                      <a16:colId xmlns:a16="http://schemas.microsoft.com/office/drawing/2014/main" val="20001"/>
                    </a:ext>
                  </a:extLst>
                </a:gridCol>
                <a:gridCol w="2721914">
                  <a:extLst>
                    <a:ext uri="{9D8B030D-6E8A-4147-A177-3AD203B41FA5}">
                      <a16:colId xmlns:a16="http://schemas.microsoft.com/office/drawing/2014/main" val="20002"/>
                    </a:ext>
                  </a:extLst>
                </a:gridCol>
              </a:tblGrid>
              <a:tr h="581824">
                <a:tc>
                  <a:txBody>
                    <a:bodyPr/>
                    <a:lstStyle/>
                    <a:p>
                      <a:pPr algn="ctr"/>
                      <a:r>
                        <a:rPr lang="en-US" sz="1900" b="1" dirty="0">
                          <a:solidFill>
                            <a:schemeClr val="bg1"/>
                          </a:solidFill>
                          <a:latin typeface="+mn-lt"/>
                        </a:rPr>
                        <a:t>Company</a:t>
                      </a:r>
                    </a:p>
                  </a:txBody>
                  <a:tcPr marL="142240" marR="142240" marT="71120" marB="71120">
                    <a:solidFill>
                      <a:schemeClr val="accent1"/>
                    </a:solidFill>
                  </a:tcPr>
                </a:tc>
                <a:tc>
                  <a:txBody>
                    <a:bodyPr/>
                    <a:lstStyle/>
                    <a:p>
                      <a:pPr algn="ctr"/>
                      <a:r>
                        <a:rPr lang="en-US" sz="1900" b="1" dirty="0">
                          <a:solidFill>
                            <a:schemeClr val="bg1"/>
                          </a:solidFill>
                          <a:latin typeface="+mn-lt"/>
                        </a:rPr>
                        <a:t>Age 65 cash surrender value</a:t>
                      </a:r>
                    </a:p>
                  </a:txBody>
                  <a:tcPr marL="142240" marR="142240" marT="71120" marB="71120">
                    <a:solidFill>
                      <a:schemeClr val="accent1"/>
                    </a:solidFill>
                  </a:tcPr>
                </a:tc>
                <a:tc>
                  <a:txBody>
                    <a:bodyPr/>
                    <a:lstStyle/>
                    <a:p>
                      <a:pPr algn="ctr"/>
                      <a:r>
                        <a:rPr lang="en-US" sz="1900" b="1" dirty="0">
                          <a:solidFill>
                            <a:schemeClr val="bg1"/>
                          </a:solidFill>
                          <a:latin typeface="+mn-lt"/>
                        </a:rPr>
                        <a:t>Illustrated income stream**</a:t>
                      </a:r>
                    </a:p>
                  </a:txBody>
                  <a:tcPr marL="142240" marR="142240" marT="71120" marB="71120">
                    <a:solidFill>
                      <a:schemeClr val="accent1"/>
                    </a:solidFill>
                  </a:tcPr>
                </a:tc>
                <a:extLst>
                  <a:ext uri="{0D108BD9-81ED-4DB2-BD59-A6C34878D82A}">
                    <a16:rowId xmlns:a16="http://schemas.microsoft.com/office/drawing/2014/main" val="10000"/>
                  </a:ext>
                </a:extLst>
              </a:tr>
              <a:tr h="348275">
                <a:tc>
                  <a:txBody>
                    <a:bodyPr/>
                    <a:lstStyle/>
                    <a:p>
                      <a:pPr algn="ctr"/>
                      <a:r>
                        <a:rPr lang="en-US" sz="1900" b="0" dirty="0">
                          <a:latin typeface="+mn-lt"/>
                        </a:rPr>
                        <a:t>Columbus</a:t>
                      </a:r>
                      <a:r>
                        <a:rPr lang="en-US" sz="1900" b="0" baseline="0" dirty="0">
                          <a:latin typeface="+mn-lt"/>
                        </a:rPr>
                        <a:t> Life*</a:t>
                      </a:r>
                      <a:endParaRPr lang="en-US" sz="1900" b="0" dirty="0">
                        <a:latin typeface="+mn-lt"/>
                      </a:endParaRPr>
                    </a:p>
                  </a:txBody>
                  <a:tcPr marL="142240" marR="142240" marT="71120" marB="71120"/>
                </a:tc>
                <a:tc>
                  <a:txBody>
                    <a:bodyPr/>
                    <a:lstStyle/>
                    <a:p>
                      <a:pPr algn="ctr"/>
                      <a:r>
                        <a:rPr lang="en-US" sz="1900" b="0" dirty="0">
                          <a:latin typeface="+mn-lt"/>
                        </a:rPr>
                        <a:t>$971,573</a:t>
                      </a:r>
                    </a:p>
                  </a:txBody>
                  <a:tcPr marL="142240" marR="142240" marT="71120" marB="71120"/>
                </a:tc>
                <a:tc>
                  <a:txBody>
                    <a:bodyPr/>
                    <a:lstStyle/>
                    <a:p>
                      <a:pPr algn="ctr"/>
                      <a:r>
                        <a:rPr lang="en-US" sz="1900" b="0" dirty="0">
                          <a:latin typeface="+mn-lt"/>
                        </a:rPr>
                        <a:t>$95,945</a:t>
                      </a:r>
                    </a:p>
                  </a:txBody>
                  <a:tcPr marL="142240" marR="142240" marT="71120" marB="71120"/>
                </a:tc>
                <a:extLst>
                  <a:ext uri="{0D108BD9-81ED-4DB2-BD59-A6C34878D82A}">
                    <a16:rowId xmlns:a16="http://schemas.microsoft.com/office/drawing/2014/main" val="10001"/>
                  </a:ext>
                </a:extLst>
              </a:tr>
              <a:tr h="348275">
                <a:tc>
                  <a:txBody>
                    <a:bodyPr/>
                    <a:lstStyle/>
                    <a:p>
                      <a:pPr algn="ctr"/>
                      <a:r>
                        <a:rPr lang="en-US" sz="1900" b="0" dirty="0">
                          <a:latin typeface="+mn-lt"/>
                        </a:rPr>
                        <a:t>Allianz</a:t>
                      </a:r>
                    </a:p>
                  </a:txBody>
                  <a:tcPr marL="142240" marR="142240" marT="71120" marB="71120"/>
                </a:tc>
                <a:tc>
                  <a:txBody>
                    <a:bodyPr/>
                    <a:lstStyle/>
                    <a:p>
                      <a:pPr algn="ctr"/>
                      <a:r>
                        <a:rPr lang="en-US" sz="1900" b="0" dirty="0">
                          <a:latin typeface="+mn-lt"/>
                        </a:rPr>
                        <a:t>$967,649</a:t>
                      </a:r>
                    </a:p>
                  </a:txBody>
                  <a:tcPr marL="142240" marR="142240" marT="71120" marB="71120"/>
                </a:tc>
                <a:tc>
                  <a:txBody>
                    <a:bodyPr/>
                    <a:lstStyle/>
                    <a:p>
                      <a:pPr algn="ctr"/>
                      <a:r>
                        <a:rPr lang="en-US" sz="1900" b="0" dirty="0">
                          <a:latin typeface="+mn-lt"/>
                        </a:rPr>
                        <a:t>$91,244</a:t>
                      </a:r>
                    </a:p>
                  </a:txBody>
                  <a:tcPr marL="142240" marR="142240" marT="71120" marB="71120"/>
                </a:tc>
                <a:extLst>
                  <a:ext uri="{0D108BD9-81ED-4DB2-BD59-A6C34878D82A}">
                    <a16:rowId xmlns:a16="http://schemas.microsoft.com/office/drawing/2014/main" val="10002"/>
                  </a:ext>
                </a:extLst>
              </a:tr>
              <a:tr h="348275">
                <a:tc>
                  <a:txBody>
                    <a:bodyPr/>
                    <a:lstStyle/>
                    <a:p>
                      <a:pPr algn="ctr"/>
                      <a:r>
                        <a:rPr lang="en-US" sz="1900" b="0" dirty="0">
                          <a:latin typeface="+mn-lt"/>
                        </a:rPr>
                        <a:t>Minnesota Life</a:t>
                      </a:r>
                    </a:p>
                  </a:txBody>
                  <a:tcPr marL="142240" marR="142240" marT="71120" marB="71120"/>
                </a:tc>
                <a:tc>
                  <a:txBody>
                    <a:bodyPr/>
                    <a:lstStyle/>
                    <a:p>
                      <a:pPr algn="ctr"/>
                      <a:r>
                        <a:rPr lang="en-US" sz="1900" b="0" dirty="0">
                          <a:latin typeface="+mn-lt"/>
                        </a:rPr>
                        <a:t>$954,924</a:t>
                      </a:r>
                    </a:p>
                  </a:txBody>
                  <a:tcPr marL="142240" marR="142240" marT="71120" marB="71120"/>
                </a:tc>
                <a:tc>
                  <a:txBody>
                    <a:bodyPr/>
                    <a:lstStyle/>
                    <a:p>
                      <a:pPr algn="ctr"/>
                      <a:r>
                        <a:rPr lang="en-US" sz="1900" b="0" dirty="0">
                          <a:latin typeface="+mn-lt"/>
                        </a:rPr>
                        <a:t>$92,615</a:t>
                      </a:r>
                    </a:p>
                  </a:txBody>
                  <a:tcPr marL="142240" marR="142240" marT="71120" marB="71120"/>
                </a:tc>
                <a:extLst>
                  <a:ext uri="{0D108BD9-81ED-4DB2-BD59-A6C34878D82A}">
                    <a16:rowId xmlns:a16="http://schemas.microsoft.com/office/drawing/2014/main" val="10003"/>
                  </a:ext>
                </a:extLst>
              </a:tr>
              <a:tr h="348275">
                <a:tc>
                  <a:txBody>
                    <a:bodyPr/>
                    <a:lstStyle/>
                    <a:p>
                      <a:pPr algn="ctr"/>
                      <a:r>
                        <a:rPr lang="en-US" sz="1900" b="0" dirty="0">
                          <a:latin typeface="+mn-lt"/>
                        </a:rPr>
                        <a:t>AXA</a:t>
                      </a:r>
                    </a:p>
                  </a:txBody>
                  <a:tcPr marL="142240" marR="142240" marT="71120" marB="71120"/>
                </a:tc>
                <a:tc>
                  <a:txBody>
                    <a:bodyPr/>
                    <a:lstStyle/>
                    <a:p>
                      <a:pPr algn="ctr"/>
                      <a:r>
                        <a:rPr lang="en-US" sz="1900" b="0" dirty="0">
                          <a:latin typeface="+mn-lt"/>
                        </a:rPr>
                        <a:t>$934,293</a:t>
                      </a:r>
                    </a:p>
                  </a:txBody>
                  <a:tcPr marL="142240" marR="142240" marT="71120" marB="71120"/>
                </a:tc>
                <a:tc>
                  <a:txBody>
                    <a:bodyPr/>
                    <a:lstStyle/>
                    <a:p>
                      <a:pPr algn="ctr"/>
                      <a:r>
                        <a:rPr lang="en-US" sz="1900" b="0" dirty="0">
                          <a:latin typeface="+mn-lt"/>
                        </a:rPr>
                        <a:t>$82,038</a:t>
                      </a:r>
                    </a:p>
                  </a:txBody>
                  <a:tcPr marL="142240" marR="142240" marT="71120" marB="71120"/>
                </a:tc>
                <a:extLst>
                  <a:ext uri="{0D108BD9-81ED-4DB2-BD59-A6C34878D82A}">
                    <a16:rowId xmlns:a16="http://schemas.microsoft.com/office/drawing/2014/main" val="10004"/>
                  </a:ext>
                </a:extLst>
              </a:tr>
              <a:tr h="463477">
                <a:tc>
                  <a:txBody>
                    <a:bodyPr/>
                    <a:lstStyle/>
                    <a:p>
                      <a:pPr algn="ctr"/>
                      <a:r>
                        <a:rPr lang="en-US" sz="1900" b="0" dirty="0">
                          <a:latin typeface="+mn-lt"/>
                        </a:rPr>
                        <a:t>National Life/Life</a:t>
                      </a:r>
                      <a:r>
                        <a:rPr lang="en-US" sz="1900" b="0" baseline="0" dirty="0">
                          <a:latin typeface="+mn-lt"/>
                        </a:rPr>
                        <a:t> </a:t>
                      </a:r>
                      <a:r>
                        <a:rPr lang="en-US" sz="1900" b="0" dirty="0">
                          <a:latin typeface="+mn-lt"/>
                        </a:rPr>
                        <a:t>of the Southwest</a:t>
                      </a:r>
                    </a:p>
                  </a:txBody>
                  <a:tcPr marL="142240" marR="142240" marT="71120" marB="71120"/>
                </a:tc>
                <a:tc>
                  <a:txBody>
                    <a:bodyPr/>
                    <a:lstStyle/>
                    <a:p>
                      <a:pPr algn="ctr"/>
                      <a:r>
                        <a:rPr lang="en-US" sz="1900" b="0" dirty="0">
                          <a:latin typeface="+mn-lt"/>
                        </a:rPr>
                        <a:t>$907,798</a:t>
                      </a:r>
                    </a:p>
                  </a:txBody>
                  <a:tcPr marL="142240" marR="142240" marT="71120" marB="71120"/>
                </a:tc>
                <a:tc>
                  <a:txBody>
                    <a:bodyPr/>
                    <a:lstStyle/>
                    <a:p>
                      <a:pPr algn="ctr"/>
                      <a:r>
                        <a:rPr lang="en-US" sz="1900" b="0" dirty="0">
                          <a:latin typeface="+mn-lt"/>
                        </a:rPr>
                        <a:t>$91,099</a:t>
                      </a:r>
                    </a:p>
                  </a:txBody>
                  <a:tcPr marL="142240" marR="142240" marT="71120" marB="71120"/>
                </a:tc>
                <a:extLst>
                  <a:ext uri="{0D108BD9-81ED-4DB2-BD59-A6C34878D82A}">
                    <a16:rowId xmlns:a16="http://schemas.microsoft.com/office/drawing/2014/main" val="10005"/>
                  </a:ext>
                </a:extLst>
              </a:tr>
            </a:tbl>
          </a:graphicData>
        </a:graphic>
      </p:graphicFrame>
      <p:sp>
        <p:nvSpPr>
          <p:cNvPr id="16" name="TextBox 15"/>
          <p:cNvSpPr txBox="1"/>
          <p:nvPr/>
        </p:nvSpPr>
        <p:spPr>
          <a:xfrm>
            <a:off x="0" y="5540514"/>
            <a:ext cx="9144000" cy="707886"/>
          </a:xfrm>
          <a:prstGeom prst="rect">
            <a:avLst/>
          </a:prstGeom>
          <a:noFill/>
        </p:spPr>
        <p:txBody>
          <a:bodyPr wrap="square" rtlCol="0">
            <a:spAutoFit/>
          </a:bodyPr>
          <a:lstStyle/>
          <a:p>
            <a:r>
              <a:rPr lang="en-US" sz="1000" dirty="0"/>
              <a:t>**Income uses withdrawals switching to loans at cost basis. Uses Option 2 switching to Option 1 at distribution.  All values non-guaranteed. Assumes client lives in Ohio. Allocations are to 100% annual point-to-point with the 0% floor elected. Illustrated as of 7/5/2016. Any loans or withdrawals can reduce the death benefit and may be subject to loan interest.</a:t>
            </a:r>
          </a:p>
          <a:p>
            <a:endParaRPr lang="en-US" sz="1000" dirty="0"/>
          </a:p>
        </p:txBody>
      </p:sp>
      <p:pic>
        <p:nvPicPr>
          <p:cNvPr id="18" name="Picture 2"/>
          <p:cNvPicPr>
            <a:picLocks noChangeAspect="1" noChangeArrowheads="1"/>
          </p:cNvPicPr>
          <p:nvPr/>
        </p:nvPicPr>
        <p:blipFill>
          <a:blip r:embed="rId4" cstate="print"/>
          <a:srcRect l="46115" t="26611" r="33712" b="50104"/>
          <a:stretch>
            <a:fillRect/>
          </a:stretch>
        </p:blipFill>
        <p:spPr bwMode="auto">
          <a:xfrm>
            <a:off x="668741" y="4884"/>
            <a:ext cx="2531659" cy="2348552"/>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grpSp>
        <p:nvGrpSpPr>
          <p:cNvPr id="19" name="Group 18"/>
          <p:cNvGrpSpPr/>
          <p:nvPr/>
        </p:nvGrpSpPr>
        <p:grpSpPr>
          <a:xfrm>
            <a:off x="3124200" y="4884"/>
            <a:ext cx="5181600" cy="2339102"/>
            <a:chOff x="2743200" y="1524000"/>
            <a:chExt cx="5181600" cy="2339102"/>
          </a:xfrm>
        </p:grpSpPr>
        <p:sp>
          <p:nvSpPr>
            <p:cNvPr id="20" name="TextBox 19"/>
            <p:cNvSpPr txBox="1"/>
            <p:nvPr/>
          </p:nvSpPr>
          <p:spPr>
            <a:xfrm>
              <a:off x="2743200" y="1524000"/>
              <a:ext cx="5181600" cy="2339102"/>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9538"/>
              <a:r>
                <a:rPr lang="en-US" sz="2800" b="1" dirty="0">
                  <a:solidFill>
                    <a:schemeClr val="bg1"/>
                  </a:solidFill>
                </a:rPr>
                <a:t>Case Study: Dan</a:t>
              </a:r>
            </a:p>
            <a:p>
              <a:pPr marL="109538"/>
              <a:r>
                <a:rPr lang="en-US" sz="2400" b="1" i="1" dirty="0">
                  <a:solidFill>
                    <a:schemeClr val="bg1"/>
                  </a:solidFill>
                </a:rPr>
                <a:t>Goal: 20-year income stream, 65–85</a:t>
              </a:r>
              <a:br>
                <a:rPr lang="en-US" sz="2000" b="1" i="1" dirty="0">
                  <a:solidFill>
                    <a:schemeClr val="bg1"/>
                  </a:solidFill>
                </a:rPr>
              </a:br>
              <a:r>
                <a:rPr lang="en-US" sz="1400" b="1" i="1" dirty="0">
                  <a:solidFill>
                    <a:schemeClr val="bg1"/>
                  </a:solidFill>
                </a:rPr>
                <a:t> </a:t>
              </a:r>
            </a:p>
            <a:p>
              <a:pPr marL="109538">
                <a:buFont typeface="Arial" pitchFamily="34" charset="0"/>
                <a:buChar char="•"/>
              </a:pPr>
              <a:r>
                <a:rPr lang="en-US" sz="2000" dirty="0">
                  <a:solidFill>
                    <a:schemeClr val="bg1"/>
                  </a:solidFill>
                </a:rPr>
                <a:t>Male, age 45, preferred non-tobacco</a:t>
              </a:r>
            </a:p>
            <a:p>
              <a:pPr marL="109538">
                <a:buFont typeface="Arial" pitchFamily="34" charset="0"/>
                <a:buChar char="•"/>
              </a:pPr>
              <a:r>
                <a:rPr lang="en-US" sz="2000" dirty="0">
                  <a:solidFill>
                    <a:schemeClr val="bg1"/>
                  </a:solidFill>
                </a:rPr>
                <a:t>$25,000 premium paid to age 65</a:t>
              </a:r>
            </a:p>
            <a:p>
              <a:pPr marL="109538">
                <a:buFont typeface="Arial" pitchFamily="34" charset="0"/>
                <a:buChar char="•"/>
              </a:pPr>
              <a:r>
                <a:rPr lang="en-US" sz="2000" dirty="0">
                  <a:solidFill>
                    <a:schemeClr val="bg1"/>
                  </a:solidFill>
                </a:rPr>
                <a:t>Minimum non-MEC death benefit</a:t>
              </a:r>
            </a:p>
            <a:p>
              <a:pPr marL="109538">
                <a:buFont typeface="Arial" pitchFamily="34" charset="0"/>
                <a:buChar char="•"/>
              </a:pPr>
              <a:r>
                <a:rPr lang="en-US" sz="2000" dirty="0">
                  <a:solidFill>
                    <a:schemeClr val="bg1"/>
                  </a:solidFill>
                </a:rPr>
                <a:t>Illustrated at current maximum illustrated rate</a:t>
              </a:r>
            </a:p>
          </p:txBody>
        </p:sp>
        <p:cxnSp>
          <p:nvCxnSpPr>
            <p:cNvPr id="21" name="Straight Connector 20"/>
            <p:cNvCxnSpPr/>
            <p:nvPr/>
          </p:nvCxnSpPr>
          <p:spPr>
            <a:xfrm>
              <a:off x="2781300" y="2438400"/>
              <a:ext cx="4800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0" y="6019800"/>
            <a:ext cx="9144000" cy="400110"/>
          </a:xfrm>
          <a:prstGeom prst="rect">
            <a:avLst/>
          </a:prstGeom>
          <a:noFill/>
        </p:spPr>
        <p:txBody>
          <a:bodyPr wrap="square" rtlCol="0">
            <a:spAutoFit/>
          </a:bodyPr>
          <a:lstStyle/>
          <a:p>
            <a:r>
              <a:rPr lang="en-US" sz="1000" dirty="0"/>
              <a:t>Bonuses Included for Minnesota Life, Allianz and National Life/Life of the Southwest. Competitor information is obtained from sources believed to be reliable  </a:t>
            </a:r>
          </a:p>
          <a:p>
            <a:endParaRPr lang="en-US" sz="1000" dirty="0"/>
          </a:p>
        </p:txBody>
      </p:sp>
      <p:sp>
        <p:nvSpPr>
          <p:cNvPr id="23" name="TextBox 22"/>
          <p:cNvSpPr txBox="1"/>
          <p:nvPr/>
        </p:nvSpPr>
        <p:spPr>
          <a:xfrm>
            <a:off x="0" y="5410200"/>
            <a:ext cx="9144000" cy="400110"/>
          </a:xfrm>
          <a:prstGeom prst="rect">
            <a:avLst/>
          </a:prstGeom>
          <a:noFill/>
        </p:spPr>
        <p:txBody>
          <a:bodyPr wrap="square" rtlCol="0">
            <a:spAutoFit/>
          </a:bodyPr>
          <a:lstStyle/>
          <a:p>
            <a:r>
              <a:rPr lang="en-US" sz="1000" dirty="0"/>
              <a:t>*Applied 27% Supplemental Coverage Rider</a:t>
            </a:r>
          </a:p>
          <a:p>
            <a:endParaRPr lang="en-US" sz="1000" dirty="0"/>
          </a:p>
        </p:txBody>
      </p:sp>
    </p:spTree>
    <p:extLst>
      <p:ext uri="{BB962C8B-B14F-4D97-AF65-F5344CB8AC3E}">
        <p14:creationId xmlns:p14="http://schemas.microsoft.com/office/powerpoint/2010/main" val="87471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0" y="-471714"/>
            <a:ext cx="9144000" cy="6814457"/>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514"/>
            <a:ext cx="9143999" cy="6357257"/>
          </a:xfrm>
          <a:prstGeom prst="rect">
            <a:avLst/>
          </a:prstGeom>
        </p:spPr>
      </p:pic>
      <p:grpSp>
        <p:nvGrpSpPr>
          <p:cNvPr id="2" name="Group 8"/>
          <p:cNvGrpSpPr/>
          <p:nvPr/>
        </p:nvGrpSpPr>
        <p:grpSpPr>
          <a:xfrm rot="600329">
            <a:off x="5923962" y="1666649"/>
            <a:ext cx="2743200" cy="2558620"/>
            <a:chOff x="692787" y="2796538"/>
            <a:chExt cx="2743200" cy="2558620"/>
          </a:xfrm>
        </p:grpSpPr>
        <p:sp>
          <p:nvSpPr>
            <p:cNvPr id="9" name="Rectangle 8"/>
            <p:cNvSpPr/>
            <p:nvPr/>
          </p:nvSpPr>
          <p:spPr>
            <a:xfrm>
              <a:off x="733609" y="2796538"/>
              <a:ext cx="2647582" cy="2133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2787" y="4974158"/>
              <a:ext cx="2743200" cy="381000"/>
            </a:xfrm>
            <a:prstGeom prst="rect">
              <a:avLst/>
            </a:prstGeom>
            <a:solidFill>
              <a:srgbClr val="0070C0"/>
            </a:solidFill>
          </p:spPr>
          <p:txBody>
            <a:bodyPr wrap="square" rtlCol="0">
              <a:spAutoFit/>
            </a:bodyPr>
            <a:lstStyle/>
            <a:p>
              <a:pPr algn="ctr"/>
              <a:r>
                <a:rPr lang="en-US" b="1" dirty="0">
                  <a:solidFill>
                    <a:schemeClr val="bg1"/>
                  </a:solidFill>
                  <a:latin typeface="Arial" pitchFamily="34" charset="0"/>
                  <a:cs typeface="Arial" pitchFamily="34" charset="0"/>
                </a:rPr>
                <a:t>John, 60</a:t>
              </a:r>
            </a:p>
          </p:txBody>
        </p:sp>
      </p:grpSp>
      <p:sp>
        <p:nvSpPr>
          <p:cNvPr id="11" name="Rectangle 10"/>
          <p:cNvSpPr/>
          <p:nvPr/>
        </p:nvSpPr>
        <p:spPr>
          <a:xfrm>
            <a:off x="333153" y="2398693"/>
            <a:ext cx="6220047" cy="584775"/>
          </a:xfrm>
          <a:prstGeom prst="rect">
            <a:avLst/>
          </a:prstGeom>
        </p:spPr>
        <p:txBody>
          <a:bodyPr wrap="square">
            <a:spAutoFit/>
          </a:bodyPr>
          <a:lstStyle/>
          <a:p>
            <a:r>
              <a:rPr lang="en-US" sz="3200" dirty="0">
                <a:solidFill>
                  <a:srgbClr val="0070C0"/>
                </a:solidFill>
                <a:latin typeface="Avenir LT Std 55 Roman" pitchFamily="34" charset="0"/>
              </a:rPr>
              <a:t>Goal: </a:t>
            </a:r>
            <a:r>
              <a:rPr lang="en-US" sz="3200" b="1" dirty="0">
                <a:latin typeface="Avenir LT Std 55 Roman" pitchFamily="34" charset="0"/>
              </a:rPr>
              <a:t>LTC Alternative</a:t>
            </a:r>
            <a:endParaRPr lang="en-US" sz="3200" dirty="0">
              <a:latin typeface="Avenir LT Std 55 Roman" pitchFamily="34" charset="0"/>
            </a:endParaRPr>
          </a:p>
        </p:txBody>
      </p:sp>
      <p:graphicFrame>
        <p:nvGraphicFramePr>
          <p:cNvPr id="12" name="Table 11"/>
          <p:cNvGraphicFramePr>
            <a:graphicFrameLocks noGrp="1"/>
          </p:cNvGraphicFramePr>
          <p:nvPr/>
        </p:nvGraphicFramePr>
        <p:xfrm>
          <a:off x="228600" y="4038600"/>
          <a:ext cx="6019800" cy="1877522"/>
        </p:xfrm>
        <a:graphic>
          <a:graphicData uri="http://schemas.openxmlformats.org/drawingml/2006/table">
            <a:tbl>
              <a:tblPr firstRow="1" bandRow="1">
                <a:tableStyleId>{5C22544A-7EE6-4342-B048-85BDC9FD1C3A}</a:tableStyleId>
              </a:tblPr>
              <a:tblGrid>
                <a:gridCol w="3009900">
                  <a:extLst>
                    <a:ext uri="{9D8B030D-6E8A-4147-A177-3AD203B41FA5}">
                      <a16:colId xmlns:a16="http://schemas.microsoft.com/office/drawing/2014/main" val="20000"/>
                    </a:ext>
                  </a:extLst>
                </a:gridCol>
                <a:gridCol w="3009900">
                  <a:extLst>
                    <a:ext uri="{9D8B030D-6E8A-4147-A177-3AD203B41FA5}">
                      <a16:colId xmlns:a16="http://schemas.microsoft.com/office/drawing/2014/main" val="20001"/>
                    </a:ext>
                  </a:extLst>
                </a:gridCol>
              </a:tblGrid>
              <a:tr h="7192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Option 1</a:t>
                      </a:r>
                    </a:p>
                  </a:txBody>
                  <a:tcPr anchor="c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latin typeface="Avenir LT Std 55 Roman" pitchFamily="34" charset="0"/>
                          <a:ea typeface="+mn-ea"/>
                          <a:cs typeface="+mn-cs"/>
                        </a:rPr>
                        <a:t>$6,828 Annual</a:t>
                      </a:r>
                    </a:p>
                  </a:txBody>
                  <a:tcPr anchor="ctr">
                    <a:solidFill>
                      <a:srgbClr val="0070C0"/>
                    </a:solidFill>
                  </a:tcPr>
                </a:tc>
                <a:extLst>
                  <a:ext uri="{0D108BD9-81ED-4DB2-BD59-A6C34878D82A}">
                    <a16:rowId xmlns:a16="http://schemas.microsoft.com/office/drawing/2014/main" val="10000"/>
                  </a:ext>
                </a:extLst>
              </a:tr>
              <a:tr h="533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Age 80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$456,000</a:t>
                      </a:r>
                    </a:p>
                  </a:txBody>
                  <a:tcPr anchor="ctr"/>
                </a:tc>
                <a:extLst>
                  <a:ext uri="{0D108BD9-81ED-4DB2-BD59-A6C34878D82A}">
                    <a16:rowId xmlns:a16="http://schemas.microsoft.com/office/drawing/2014/main" val="10001"/>
                  </a:ext>
                </a:extLst>
              </a:tr>
              <a:tr h="533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20</a:t>
                      </a:r>
                      <a:r>
                        <a:rPr lang="en-US" sz="3200" baseline="0" dirty="0">
                          <a:latin typeface="Avenir LT Std 65 Medium" pitchFamily="34" charset="0"/>
                        </a:rPr>
                        <a:t> yr Cost</a:t>
                      </a:r>
                      <a:endParaRPr lang="en-US" sz="3200" dirty="0">
                        <a:latin typeface="Avenir LT Std 65 Medium"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$136,560</a:t>
                      </a:r>
                    </a:p>
                  </a:txBody>
                  <a:tcPr anchor="ctr"/>
                </a:tc>
                <a:extLst>
                  <a:ext uri="{0D108BD9-81ED-4DB2-BD59-A6C34878D82A}">
                    <a16:rowId xmlns:a16="http://schemas.microsoft.com/office/drawing/2014/main" val="10002"/>
                  </a:ext>
                </a:extLst>
              </a:tr>
            </a:tbl>
          </a:graphicData>
        </a:graphic>
      </p:graphicFrame>
      <p:sp>
        <p:nvSpPr>
          <p:cNvPr id="15" name="Rectangle 14"/>
          <p:cNvSpPr/>
          <p:nvPr/>
        </p:nvSpPr>
        <p:spPr>
          <a:xfrm>
            <a:off x="228600" y="3048000"/>
            <a:ext cx="5638800" cy="400110"/>
          </a:xfrm>
          <a:prstGeom prst="rect">
            <a:avLst/>
          </a:prstGeom>
        </p:spPr>
        <p:txBody>
          <a:bodyPr wrap="square">
            <a:spAutoFit/>
          </a:bodyPr>
          <a:lstStyle/>
          <a:p>
            <a:r>
              <a:rPr lang="en-US" sz="2000" b="1" dirty="0">
                <a:solidFill>
                  <a:srgbClr val="0070C0"/>
                </a:solidFill>
                <a:latin typeface="Avenir LT Std 55 Roman" pitchFamily="34" charset="0"/>
              </a:rPr>
              <a:t>“New Blue Mutual” </a:t>
            </a:r>
            <a:r>
              <a:rPr lang="en-US" sz="2000" dirty="0">
                <a:latin typeface="Avenir LT Std 55 Roman" pitchFamily="34" charset="0"/>
              </a:rPr>
              <a:t>    $250k/day, 3yr benefit</a:t>
            </a:r>
            <a:r>
              <a:rPr lang="en-US" sz="2000" b="1" dirty="0">
                <a:solidFill>
                  <a:srgbClr val="0070C0"/>
                </a:solidFill>
                <a:latin typeface="Avenir LT Std 55 Roman" pitchFamily="34" charset="0"/>
              </a:rPr>
              <a:t> </a:t>
            </a:r>
            <a:endParaRPr lang="en-US" sz="1400" dirty="0">
              <a:solidFill>
                <a:srgbClr val="0070C0"/>
              </a:solidFill>
              <a:latin typeface="Avenir LT Std 55 Roman" pitchFamily="34" charset="0"/>
            </a:endParaRPr>
          </a:p>
        </p:txBody>
      </p:sp>
      <p:pic>
        <p:nvPicPr>
          <p:cNvPr id="14" name="Picture 13" descr="150425RKERGB1.jpg"/>
          <p:cNvPicPr>
            <a:picLocks noChangeAspect="1"/>
          </p:cNvPicPr>
          <p:nvPr/>
        </p:nvPicPr>
        <p:blipFill>
          <a:blip r:embed="rId4" cstate="print"/>
          <a:stretch>
            <a:fillRect/>
          </a:stretch>
        </p:blipFill>
        <p:spPr>
          <a:xfrm rot="609250">
            <a:off x="6258767" y="1686767"/>
            <a:ext cx="2026542" cy="2026542"/>
          </a:xfrm>
          <a:prstGeom prst="rect">
            <a:avLst/>
          </a:prstGeom>
        </p:spPr>
      </p:pic>
      <p:sp>
        <p:nvSpPr>
          <p:cNvPr id="17" name="TextBox 16"/>
          <p:cNvSpPr txBox="1"/>
          <p:nvPr/>
        </p:nvSpPr>
        <p:spPr>
          <a:xfrm>
            <a:off x="152400" y="1197114"/>
            <a:ext cx="8610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105C9E"/>
                </a:solidFill>
              </a:rPr>
              <a:t>Male, age 60, Standard</a:t>
            </a:r>
          </a:p>
        </p:txBody>
      </p:sp>
      <p:sp>
        <p:nvSpPr>
          <p:cNvPr id="18" name="Title 1"/>
          <p:cNvSpPr>
            <a:spLocks noGrp="1"/>
          </p:cNvSpPr>
          <p:nvPr>
            <p:ph type="title"/>
          </p:nvPr>
        </p:nvSpPr>
        <p:spPr>
          <a:xfrm>
            <a:off x="0" y="76200"/>
            <a:ext cx="9144000" cy="1143000"/>
          </a:xfrm>
        </p:spPr>
        <p:txBody>
          <a:bodyPr>
            <a:noAutofit/>
          </a:bodyPr>
          <a:lstStyle/>
          <a:p>
            <a:pPr algn="ctr">
              <a:lnSpc>
                <a:spcPts val="4200"/>
              </a:lnSpc>
              <a:defRPr/>
            </a:pPr>
            <a:r>
              <a:rPr lang="en-US" sz="4800" dirty="0">
                <a:solidFill>
                  <a:srgbClr val="0076BE"/>
                </a:solidFill>
                <a:latin typeface="Arial" pitchFamily="34" charset="0"/>
                <a:ea typeface="+mn-ea"/>
                <a:cs typeface="Arial" pitchFamily="34" charset="0"/>
              </a:rPr>
              <a:t>Case Studies</a:t>
            </a:r>
          </a:p>
        </p:txBody>
      </p:sp>
      <p:cxnSp>
        <p:nvCxnSpPr>
          <p:cNvPr id="19" name="Straight Connector 18"/>
          <p:cNvCxnSpPr/>
          <p:nvPr/>
        </p:nvCxnSpPr>
        <p:spPr>
          <a:xfrm>
            <a:off x="228600" y="12192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2925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0" y="-471714"/>
            <a:ext cx="9144000" cy="6814457"/>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8600"/>
            <a:ext cx="9143999" cy="6357257"/>
          </a:xfrm>
          <a:prstGeom prst="rect">
            <a:avLst/>
          </a:prstGeom>
        </p:spPr>
      </p:pic>
      <p:grpSp>
        <p:nvGrpSpPr>
          <p:cNvPr id="2" name="Group 8"/>
          <p:cNvGrpSpPr/>
          <p:nvPr/>
        </p:nvGrpSpPr>
        <p:grpSpPr>
          <a:xfrm rot="600329">
            <a:off x="5923962" y="1666649"/>
            <a:ext cx="2743200" cy="2558620"/>
            <a:chOff x="692787" y="2796538"/>
            <a:chExt cx="2743200" cy="2558620"/>
          </a:xfrm>
        </p:grpSpPr>
        <p:sp>
          <p:nvSpPr>
            <p:cNvPr id="9" name="Rectangle 8"/>
            <p:cNvSpPr/>
            <p:nvPr/>
          </p:nvSpPr>
          <p:spPr>
            <a:xfrm>
              <a:off x="733609" y="2796538"/>
              <a:ext cx="2647582" cy="2133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2787" y="4974158"/>
              <a:ext cx="2743200" cy="381000"/>
            </a:xfrm>
            <a:prstGeom prst="rect">
              <a:avLst/>
            </a:prstGeom>
            <a:solidFill>
              <a:srgbClr val="0070C0"/>
            </a:solidFill>
          </p:spPr>
          <p:txBody>
            <a:bodyPr wrap="square" rtlCol="0">
              <a:spAutoFit/>
            </a:bodyPr>
            <a:lstStyle/>
            <a:p>
              <a:pPr algn="ctr"/>
              <a:r>
                <a:rPr lang="en-US" b="1" dirty="0">
                  <a:solidFill>
                    <a:schemeClr val="bg1"/>
                  </a:solidFill>
                  <a:latin typeface="Arial" pitchFamily="34" charset="0"/>
                  <a:cs typeface="Arial" pitchFamily="34" charset="0"/>
                </a:rPr>
                <a:t>John, 60</a:t>
              </a:r>
            </a:p>
          </p:txBody>
        </p:sp>
      </p:grpSp>
      <p:sp>
        <p:nvSpPr>
          <p:cNvPr id="11" name="Rectangle 10"/>
          <p:cNvSpPr/>
          <p:nvPr/>
        </p:nvSpPr>
        <p:spPr>
          <a:xfrm>
            <a:off x="333153" y="2398693"/>
            <a:ext cx="6220047" cy="584775"/>
          </a:xfrm>
          <a:prstGeom prst="rect">
            <a:avLst/>
          </a:prstGeom>
        </p:spPr>
        <p:txBody>
          <a:bodyPr wrap="square">
            <a:spAutoFit/>
          </a:bodyPr>
          <a:lstStyle/>
          <a:p>
            <a:r>
              <a:rPr lang="en-US" sz="3200" dirty="0">
                <a:solidFill>
                  <a:srgbClr val="0070C0"/>
                </a:solidFill>
                <a:latin typeface="Avenir LT Std 55 Roman" pitchFamily="34" charset="0"/>
              </a:rPr>
              <a:t>Goal: </a:t>
            </a:r>
            <a:r>
              <a:rPr lang="en-US" sz="3200" b="1" dirty="0">
                <a:latin typeface="Avenir LT Std 55 Roman" pitchFamily="34" charset="0"/>
              </a:rPr>
              <a:t>LTC Alternative</a:t>
            </a:r>
            <a:endParaRPr lang="en-US" sz="3200" dirty="0">
              <a:latin typeface="Avenir LT Std 55 Roman" pitchFamily="34" charset="0"/>
            </a:endParaRPr>
          </a:p>
        </p:txBody>
      </p:sp>
      <p:graphicFrame>
        <p:nvGraphicFramePr>
          <p:cNvPr id="12" name="Table 11"/>
          <p:cNvGraphicFramePr>
            <a:graphicFrameLocks noGrp="1"/>
          </p:cNvGraphicFramePr>
          <p:nvPr/>
        </p:nvGraphicFramePr>
        <p:xfrm>
          <a:off x="228600" y="4038600"/>
          <a:ext cx="6019800" cy="1877522"/>
        </p:xfrm>
        <a:graphic>
          <a:graphicData uri="http://schemas.openxmlformats.org/drawingml/2006/table">
            <a:tbl>
              <a:tblPr firstRow="1" bandRow="1">
                <a:tableStyleId>{5C22544A-7EE6-4342-B048-85BDC9FD1C3A}</a:tableStyleId>
              </a:tblPr>
              <a:tblGrid>
                <a:gridCol w="3009900">
                  <a:extLst>
                    <a:ext uri="{9D8B030D-6E8A-4147-A177-3AD203B41FA5}">
                      <a16:colId xmlns:a16="http://schemas.microsoft.com/office/drawing/2014/main" val="20000"/>
                    </a:ext>
                  </a:extLst>
                </a:gridCol>
                <a:gridCol w="3009900">
                  <a:extLst>
                    <a:ext uri="{9D8B030D-6E8A-4147-A177-3AD203B41FA5}">
                      <a16:colId xmlns:a16="http://schemas.microsoft.com/office/drawing/2014/main" val="20001"/>
                    </a:ext>
                  </a:extLst>
                </a:gridCol>
              </a:tblGrid>
              <a:tr h="7192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Option 2</a:t>
                      </a:r>
                    </a:p>
                  </a:txBody>
                  <a:tcPr anchor="c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latin typeface="Avenir LT Std 55 Roman" pitchFamily="34" charset="0"/>
                          <a:ea typeface="+mn-ea"/>
                          <a:cs typeface="+mn-cs"/>
                        </a:rPr>
                        <a:t>$16,488 Annual</a:t>
                      </a:r>
                    </a:p>
                  </a:txBody>
                  <a:tcPr anchor="ctr">
                    <a:solidFill>
                      <a:srgbClr val="0070C0"/>
                    </a:solidFill>
                  </a:tcPr>
                </a:tc>
                <a:extLst>
                  <a:ext uri="{0D108BD9-81ED-4DB2-BD59-A6C34878D82A}">
                    <a16:rowId xmlns:a16="http://schemas.microsoft.com/office/drawing/2014/main" val="10000"/>
                  </a:ext>
                </a:extLst>
              </a:tr>
              <a:tr h="533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Age 80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$1,100,000</a:t>
                      </a:r>
                    </a:p>
                  </a:txBody>
                  <a:tcPr anchor="ctr"/>
                </a:tc>
                <a:extLst>
                  <a:ext uri="{0D108BD9-81ED-4DB2-BD59-A6C34878D82A}">
                    <a16:rowId xmlns:a16="http://schemas.microsoft.com/office/drawing/2014/main" val="10001"/>
                  </a:ext>
                </a:extLst>
              </a:tr>
              <a:tr h="533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20</a:t>
                      </a:r>
                      <a:r>
                        <a:rPr lang="en-US" sz="3200" baseline="0" dirty="0">
                          <a:latin typeface="Avenir LT Std 65 Medium" pitchFamily="34" charset="0"/>
                        </a:rPr>
                        <a:t> yr Cost</a:t>
                      </a:r>
                      <a:endParaRPr lang="en-US" sz="3200" dirty="0">
                        <a:latin typeface="Avenir LT Std 65 Medium"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$329,760</a:t>
                      </a:r>
                    </a:p>
                  </a:txBody>
                  <a:tcPr anchor="ctr"/>
                </a:tc>
                <a:extLst>
                  <a:ext uri="{0D108BD9-81ED-4DB2-BD59-A6C34878D82A}">
                    <a16:rowId xmlns:a16="http://schemas.microsoft.com/office/drawing/2014/main" val="10002"/>
                  </a:ext>
                </a:extLst>
              </a:tr>
            </a:tbl>
          </a:graphicData>
        </a:graphic>
      </p:graphicFrame>
      <p:sp>
        <p:nvSpPr>
          <p:cNvPr id="15" name="Rectangle 14"/>
          <p:cNvSpPr/>
          <p:nvPr/>
        </p:nvSpPr>
        <p:spPr>
          <a:xfrm>
            <a:off x="228600" y="3048000"/>
            <a:ext cx="5638800" cy="400110"/>
          </a:xfrm>
          <a:prstGeom prst="rect">
            <a:avLst/>
          </a:prstGeom>
        </p:spPr>
        <p:txBody>
          <a:bodyPr wrap="square">
            <a:spAutoFit/>
          </a:bodyPr>
          <a:lstStyle/>
          <a:p>
            <a:r>
              <a:rPr lang="en-US" sz="2000" b="1" dirty="0">
                <a:solidFill>
                  <a:srgbClr val="0070C0"/>
                </a:solidFill>
                <a:latin typeface="Avenir LT Std 55 Roman" pitchFamily="34" charset="0"/>
              </a:rPr>
              <a:t>“New Blue Mutual” </a:t>
            </a:r>
            <a:r>
              <a:rPr lang="en-US" sz="2000" dirty="0">
                <a:latin typeface="Avenir LT Std 55 Roman" pitchFamily="34" charset="0"/>
              </a:rPr>
              <a:t>    $250k/day, 3yr benefit</a:t>
            </a:r>
            <a:r>
              <a:rPr lang="en-US" sz="2000" b="1" dirty="0">
                <a:solidFill>
                  <a:srgbClr val="0070C0"/>
                </a:solidFill>
                <a:latin typeface="Avenir LT Std 55 Roman" pitchFamily="34" charset="0"/>
              </a:rPr>
              <a:t> </a:t>
            </a:r>
            <a:endParaRPr lang="en-US" sz="1400" dirty="0">
              <a:solidFill>
                <a:srgbClr val="0070C0"/>
              </a:solidFill>
              <a:latin typeface="Avenir LT Std 55 Roman" pitchFamily="34" charset="0"/>
            </a:endParaRPr>
          </a:p>
        </p:txBody>
      </p:sp>
      <p:pic>
        <p:nvPicPr>
          <p:cNvPr id="14" name="Picture 13" descr="150425RKERGB1.jpg"/>
          <p:cNvPicPr>
            <a:picLocks noChangeAspect="1"/>
          </p:cNvPicPr>
          <p:nvPr/>
        </p:nvPicPr>
        <p:blipFill>
          <a:blip r:embed="rId4" cstate="print"/>
          <a:stretch>
            <a:fillRect/>
          </a:stretch>
        </p:blipFill>
        <p:spPr>
          <a:xfrm rot="609250">
            <a:off x="6258767" y="1686767"/>
            <a:ext cx="2026542" cy="2026542"/>
          </a:xfrm>
          <a:prstGeom prst="rect">
            <a:avLst/>
          </a:prstGeom>
        </p:spPr>
      </p:pic>
      <p:sp>
        <p:nvSpPr>
          <p:cNvPr id="17" name="TextBox 16"/>
          <p:cNvSpPr txBox="1"/>
          <p:nvPr/>
        </p:nvSpPr>
        <p:spPr>
          <a:xfrm>
            <a:off x="152400" y="1197114"/>
            <a:ext cx="8610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105C9E"/>
                </a:solidFill>
              </a:rPr>
              <a:t>Male, age 60, Standard</a:t>
            </a:r>
          </a:p>
        </p:txBody>
      </p:sp>
      <p:sp>
        <p:nvSpPr>
          <p:cNvPr id="18" name="Title 1"/>
          <p:cNvSpPr>
            <a:spLocks noGrp="1"/>
          </p:cNvSpPr>
          <p:nvPr>
            <p:ph type="title"/>
          </p:nvPr>
        </p:nvSpPr>
        <p:spPr>
          <a:xfrm>
            <a:off x="0" y="76200"/>
            <a:ext cx="9144000" cy="1143000"/>
          </a:xfrm>
        </p:spPr>
        <p:txBody>
          <a:bodyPr>
            <a:noAutofit/>
          </a:bodyPr>
          <a:lstStyle/>
          <a:p>
            <a:pPr algn="ctr">
              <a:lnSpc>
                <a:spcPts val="4200"/>
              </a:lnSpc>
              <a:defRPr/>
            </a:pPr>
            <a:r>
              <a:rPr lang="en-US" sz="4800" dirty="0">
                <a:solidFill>
                  <a:srgbClr val="0076BE"/>
                </a:solidFill>
                <a:latin typeface="Arial" pitchFamily="34" charset="0"/>
                <a:ea typeface="+mn-ea"/>
                <a:cs typeface="Arial" pitchFamily="34" charset="0"/>
              </a:rPr>
              <a:t>Case Studies</a:t>
            </a:r>
          </a:p>
        </p:txBody>
      </p:sp>
      <p:cxnSp>
        <p:nvCxnSpPr>
          <p:cNvPr id="19" name="Straight Connector 18"/>
          <p:cNvCxnSpPr/>
          <p:nvPr/>
        </p:nvCxnSpPr>
        <p:spPr>
          <a:xfrm>
            <a:off x="228600" y="12192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906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6"/>
          <p:cNvGraphicFramePr>
            <a:graphicFrameLocks/>
          </p:cNvGraphicFramePr>
          <p:nvPr>
            <p:extLst/>
          </p:nvPr>
        </p:nvGraphicFramePr>
        <p:xfrm>
          <a:off x="981382" y="1838586"/>
          <a:ext cx="7068924" cy="4097634"/>
        </p:xfrm>
        <a:graphic>
          <a:graphicData uri="http://schemas.openxmlformats.org/drawingml/2006/table">
            <a:tbl>
              <a:tblPr>
                <a:tableStyleId>{9D7B26C5-4107-4FEC-AEDC-1716B250A1EF}</a:tableStyleId>
              </a:tblPr>
              <a:tblGrid>
                <a:gridCol w="2012949">
                  <a:extLst>
                    <a:ext uri="{9D8B030D-6E8A-4147-A177-3AD203B41FA5}">
                      <a16:colId xmlns:a16="http://schemas.microsoft.com/office/drawing/2014/main" val="20000"/>
                    </a:ext>
                  </a:extLst>
                </a:gridCol>
                <a:gridCol w="1562049">
                  <a:extLst>
                    <a:ext uri="{9D8B030D-6E8A-4147-A177-3AD203B41FA5}">
                      <a16:colId xmlns:a16="http://schemas.microsoft.com/office/drawing/2014/main" val="20001"/>
                    </a:ext>
                  </a:extLst>
                </a:gridCol>
                <a:gridCol w="1709950">
                  <a:extLst>
                    <a:ext uri="{9D8B030D-6E8A-4147-A177-3AD203B41FA5}">
                      <a16:colId xmlns:a16="http://schemas.microsoft.com/office/drawing/2014/main" val="20002"/>
                    </a:ext>
                  </a:extLst>
                </a:gridCol>
                <a:gridCol w="1783976">
                  <a:extLst>
                    <a:ext uri="{9D8B030D-6E8A-4147-A177-3AD203B41FA5}">
                      <a16:colId xmlns:a16="http://schemas.microsoft.com/office/drawing/2014/main" val="20003"/>
                    </a:ext>
                  </a:extLst>
                </a:gridCol>
              </a:tblGrid>
              <a:tr h="762529">
                <a:tc>
                  <a:txBody>
                    <a:bodyPr/>
                    <a:lstStyle/>
                    <a:p>
                      <a:pPr>
                        <a:lnSpc>
                          <a:spcPct val="100000"/>
                        </a:lnSpc>
                      </a:pPr>
                      <a:endParaRPr lang="en-US" sz="1600" b="0" i="0" dirty="0">
                        <a:solidFill>
                          <a:srgbClr val="1A87CF"/>
                        </a:solidFill>
                        <a:latin typeface="FS Elliot Pro"/>
                        <a:cs typeface="FS Elliot Pro"/>
                      </a:endParaRPr>
                    </a:p>
                  </a:txBody>
                  <a:tcPr marL="78563" marR="78563" marT="41245" marB="41245">
                    <a:lnB w="12700" cap="flat" cmpd="sng" algn="ctr">
                      <a:solidFill>
                        <a:scrgbClr r="0" g="0" b="0"/>
                      </a:solidFill>
                      <a:prstDash val="solid"/>
                      <a:round/>
                      <a:headEnd type="none" w="med" len="med"/>
                      <a:tailEnd type="none" w="med" len="med"/>
                    </a:lnB>
                    <a:noFill/>
                  </a:tcPr>
                </a:tc>
                <a:tc>
                  <a:txBody>
                    <a:bodyPr/>
                    <a:lstStyle/>
                    <a:p>
                      <a:pPr algn="ctr"/>
                      <a:r>
                        <a:rPr lang="en-US" sz="1500" b="0" i="0" dirty="0">
                          <a:solidFill>
                            <a:schemeClr val="bg1"/>
                          </a:solidFill>
                          <a:latin typeface="FS Elliot Pro"/>
                          <a:cs typeface="FS Elliot Pro"/>
                        </a:rPr>
                        <a:t>Average</a:t>
                      </a:r>
                      <a:r>
                        <a:rPr lang="en-US" sz="1500" b="0" i="0" baseline="0" dirty="0">
                          <a:solidFill>
                            <a:schemeClr val="bg1"/>
                          </a:solidFill>
                          <a:latin typeface="FS Elliot Pro"/>
                          <a:cs typeface="FS Elliot Pro"/>
                        </a:rPr>
                        <a:t> Policies Per Case</a:t>
                      </a:r>
                      <a:endParaRPr lang="en-US" sz="1100" b="0" i="0" dirty="0">
                        <a:solidFill>
                          <a:schemeClr val="bg1"/>
                        </a:solidFill>
                        <a:latin typeface="FS Elliot Pro"/>
                        <a:cs typeface="FS Elliot Pro"/>
                      </a:endParaRPr>
                    </a:p>
                  </a:txBody>
                  <a:tcPr marL="78563" marR="78563" marT="41245" marB="41245">
                    <a:solidFill>
                      <a:srgbClr val="1A87CF"/>
                    </a:solidFill>
                  </a:tcPr>
                </a:tc>
                <a:tc>
                  <a:txBody>
                    <a:bodyPr/>
                    <a:lstStyle/>
                    <a:p>
                      <a:pPr algn="ctr"/>
                      <a:r>
                        <a:rPr lang="en-US" sz="1500" b="0" i="0" dirty="0">
                          <a:solidFill>
                            <a:schemeClr val="bg1"/>
                          </a:solidFill>
                          <a:latin typeface="FS Elliot Pro"/>
                          <a:cs typeface="FS Elliot Pro"/>
                        </a:rPr>
                        <a:t>Average Premium</a:t>
                      </a:r>
                      <a:r>
                        <a:rPr lang="en-US" sz="1500" b="0" i="0" baseline="0" dirty="0">
                          <a:solidFill>
                            <a:schemeClr val="bg1"/>
                          </a:solidFill>
                          <a:latin typeface="FS Elliot Pro"/>
                          <a:cs typeface="FS Elliot Pro"/>
                        </a:rPr>
                        <a:t> Per Policy</a:t>
                      </a:r>
                      <a:endParaRPr kumimoji="0" lang="en-US" sz="1700" b="0" i="0" u="none" strike="noStrike" kern="1200" cap="none" spc="0" normalizeH="0" baseline="0" noProof="0" dirty="0">
                        <a:ln>
                          <a:noFill/>
                        </a:ln>
                        <a:solidFill>
                          <a:srgbClr val="FFFFFF"/>
                        </a:solidFill>
                        <a:effectLst/>
                        <a:uLnTx/>
                        <a:uFillTx/>
                        <a:latin typeface="FS Elliot Pro"/>
                        <a:ea typeface="+mn-ea"/>
                        <a:cs typeface="FS Elliot Pro"/>
                      </a:endParaRPr>
                    </a:p>
                  </a:txBody>
                  <a:tcPr marL="78563" marR="78563" marT="41245" marB="41245">
                    <a:solidFill>
                      <a:srgbClr val="1A87CF"/>
                    </a:solidFill>
                  </a:tcPr>
                </a:tc>
                <a:tc>
                  <a:txBody>
                    <a:bodyPr/>
                    <a:lstStyle/>
                    <a:p>
                      <a:pPr algn="ctr"/>
                      <a:r>
                        <a:rPr lang="en-US" sz="1500" b="0" i="0" dirty="0">
                          <a:solidFill>
                            <a:schemeClr val="bg1"/>
                          </a:solidFill>
                          <a:latin typeface="FS Elliot Pro"/>
                          <a:cs typeface="FS Elliot Pro"/>
                        </a:rPr>
                        <a:t>Average Premium</a:t>
                      </a:r>
                    </a:p>
                    <a:p>
                      <a:pPr algn="ctr"/>
                      <a:r>
                        <a:rPr kumimoji="0" lang="en-US" sz="1500" b="0" i="0" u="none" strike="noStrike" kern="1200" cap="none" spc="0" normalizeH="0" baseline="0" noProof="0" dirty="0">
                          <a:ln>
                            <a:noFill/>
                          </a:ln>
                          <a:solidFill>
                            <a:schemeClr val="bg1"/>
                          </a:solidFill>
                          <a:effectLst/>
                          <a:uLnTx/>
                          <a:uFillTx/>
                          <a:latin typeface="FS Elliot Pro"/>
                          <a:ea typeface="+mn-ea"/>
                          <a:cs typeface="FS Elliot Pro"/>
                        </a:rPr>
                        <a:t>Per Case</a:t>
                      </a:r>
                      <a:endParaRPr kumimoji="0" lang="en-US" sz="1700" b="0" i="0" u="none" strike="noStrike" kern="1200" cap="none" spc="0" normalizeH="0" baseline="0" noProof="0" dirty="0">
                        <a:ln>
                          <a:noFill/>
                        </a:ln>
                        <a:solidFill>
                          <a:srgbClr val="FFFFFF"/>
                        </a:solidFill>
                        <a:effectLst/>
                        <a:uLnTx/>
                        <a:uFillTx/>
                        <a:latin typeface="FS Elliot Pro"/>
                        <a:ea typeface="+mn-ea"/>
                        <a:cs typeface="FS Elliot Pro"/>
                      </a:endParaRPr>
                    </a:p>
                  </a:txBody>
                  <a:tcPr marL="78563" marR="78563" marT="41245" marB="41245">
                    <a:solidFill>
                      <a:srgbClr val="1A87CF"/>
                    </a:solidFill>
                  </a:tcPr>
                </a:tc>
                <a:extLst>
                  <a:ext uri="{0D108BD9-81ED-4DB2-BD59-A6C34878D82A}">
                    <a16:rowId xmlns:a16="http://schemas.microsoft.com/office/drawing/2014/main" val="10000"/>
                  </a:ext>
                </a:extLst>
              </a:tr>
              <a:tr h="667021">
                <a:tc>
                  <a:txBody>
                    <a:bodyPr/>
                    <a:lstStyle/>
                    <a:p>
                      <a:pPr>
                        <a:lnSpc>
                          <a:spcPct val="100000"/>
                        </a:lnSpc>
                      </a:pPr>
                      <a:r>
                        <a:rPr lang="en-US" sz="1600" b="0" i="0" dirty="0">
                          <a:solidFill>
                            <a:srgbClr val="0076CF"/>
                          </a:solidFill>
                          <a:latin typeface="FS Elliot Pro"/>
                          <a:cs typeface="FS Elliot Pro"/>
                        </a:rPr>
                        <a:t>Buy/Sell</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500" b="0" i="0" dirty="0">
                          <a:solidFill>
                            <a:srgbClr val="0076CF"/>
                          </a:solidFill>
                          <a:latin typeface="FS Elliot Pro"/>
                          <a:cs typeface="FS Elliot Pro"/>
                        </a:rPr>
                        <a:t>2.5</a:t>
                      </a:r>
                    </a:p>
                  </a:txBody>
                  <a:tcPr marL="78563" marR="78563" marT="41245" marB="41245" anchor="ctr">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500" b="0" i="0" dirty="0">
                          <a:solidFill>
                            <a:srgbClr val="0076CF"/>
                          </a:solidFill>
                          <a:latin typeface="FS Elliot Pro"/>
                          <a:cs typeface="FS Elliot Pro"/>
                        </a:rPr>
                        <a:t>$5,304</a:t>
                      </a:r>
                    </a:p>
                  </a:txBody>
                  <a:tcPr marL="78563" marR="78563" marT="41245" marB="41245" anchor="ctr">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500" b="0" i="0" dirty="0">
                          <a:solidFill>
                            <a:srgbClr val="0076CF"/>
                          </a:solidFill>
                          <a:latin typeface="FS Elliot Pro"/>
                          <a:cs typeface="FS Elliot Pro"/>
                        </a:rPr>
                        <a:t>$13,261</a:t>
                      </a:r>
                    </a:p>
                  </a:txBody>
                  <a:tcPr marL="78563" marR="78563" marT="41245" marB="41245" anchor="ctr">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667021">
                <a:tc>
                  <a:txBody>
                    <a:bodyPr/>
                    <a:lstStyle/>
                    <a:p>
                      <a:r>
                        <a:rPr lang="en-US" sz="1600" b="0" i="0" dirty="0">
                          <a:solidFill>
                            <a:srgbClr val="0076CF"/>
                          </a:solidFill>
                          <a:latin typeface="FS Elliot Pro"/>
                          <a:cs typeface="FS Elliot Pro"/>
                        </a:rPr>
                        <a:t>Key Person</a:t>
                      </a:r>
                      <a:endParaRPr lang="en-US" sz="1600" b="1" i="0" dirty="0">
                        <a:solidFill>
                          <a:srgbClr val="0076CF"/>
                        </a:solidFill>
                        <a:latin typeface="FS Elliot Pro"/>
                        <a:cs typeface="FS Elliot Pro"/>
                      </a:endParaRP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500" b="0" i="0" baseline="0" dirty="0">
                          <a:solidFill>
                            <a:srgbClr val="0076CF"/>
                          </a:solidFill>
                          <a:latin typeface="FS Elliot Pro"/>
                          <a:cs typeface="FS Elliot Pro"/>
                        </a:rPr>
                        <a:t>1.9</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500" b="0" i="0" baseline="0" dirty="0">
                          <a:solidFill>
                            <a:srgbClr val="0076CF"/>
                          </a:solidFill>
                          <a:latin typeface="FS Elliot Pro"/>
                          <a:cs typeface="FS Elliot Pro"/>
                        </a:rPr>
                        <a:t>$4,384</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500" b="0" i="0" baseline="0" dirty="0">
                          <a:solidFill>
                            <a:srgbClr val="0076CF"/>
                          </a:solidFill>
                          <a:latin typeface="FS Elliot Pro"/>
                          <a:cs typeface="FS Elliot Pro"/>
                        </a:rPr>
                        <a:t>$8,331</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67021">
                <a:tc>
                  <a:txBody>
                    <a:bodyPr/>
                    <a:lstStyle/>
                    <a:p>
                      <a:r>
                        <a:rPr lang="en-US" sz="1600" b="0" i="0" dirty="0">
                          <a:solidFill>
                            <a:srgbClr val="0076CF"/>
                          </a:solidFill>
                          <a:latin typeface="FS Elliot Pro"/>
                          <a:cs typeface="FS Elliot Pro"/>
                        </a:rPr>
                        <a:t>Executive Bonus</a:t>
                      </a:r>
                      <a:endParaRPr lang="en-US" sz="1600" b="1" i="0" dirty="0">
                        <a:solidFill>
                          <a:srgbClr val="0076CF"/>
                        </a:solidFill>
                        <a:latin typeface="FS Elliot Pro"/>
                        <a:cs typeface="FS Elliot Pro"/>
                      </a:endParaRP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500" b="0" i="0" baseline="0" dirty="0">
                          <a:solidFill>
                            <a:srgbClr val="0076CF"/>
                          </a:solidFill>
                          <a:latin typeface="FS Elliot Pro"/>
                          <a:cs typeface="FS Elliot Pro"/>
                        </a:rPr>
                        <a:t>5.0</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500" b="0" i="0" baseline="0" dirty="0">
                          <a:solidFill>
                            <a:srgbClr val="0076CF"/>
                          </a:solidFill>
                          <a:latin typeface="FS Elliot Pro"/>
                          <a:cs typeface="FS Elliot Pro"/>
                        </a:rPr>
                        <a:t>$5,930</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500" b="0" i="0" baseline="0" dirty="0">
                          <a:solidFill>
                            <a:srgbClr val="0076CF"/>
                          </a:solidFill>
                          <a:latin typeface="FS Elliot Pro"/>
                          <a:cs typeface="FS Elliot Pro"/>
                        </a:rPr>
                        <a:t>$29,429</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67021">
                <a:tc>
                  <a:txBody>
                    <a:bodyPr/>
                    <a:lstStyle/>
                    <a:p>
                      <a:r>
                        <a:rPr lang="en-US" sz="1600" b="0" i="0" dirty="0">
                          <a:solidFill>
                            <a:srgbClr val="0076CF"/>
                          </a:solidFill>
                          <a:latin typeface="FS Elliot Pro"/>
                          <a:cs typeface="FS Elliot Pro"/>
                        </a:rPr>
                        <a:t>S-Owner/LLC</a:t>
                      </a:r>
                      <a:r>
                        <a:rPr lang="en-US" sz="1600" b="0" i="0" baseline="0" dirty="0">
                          <a:solidFill>
                            <a:srgbClr val="0076CF"/>
                          </a:solidFill>
                          <a:latin typeface="FS Elliot Pro"/>
                          <a:cs typeface="FS Elliot Pro"/>
                        </a:rPr>
                        <a:t> Bonus</a:t>
                      </a:r>
                      <a:endParaRPr lang="en-US" sz="1600" b="1" i="0" dirty="0">
                        <a:solidFill>
                          <a:srgbClr val="0076CF"/>
                        </a:solidFill>
                        <a:latin typeface="FS Elliot Pro"/>
                        <a:cs typeface="FS Elliot Pro"/>
                      </a:endParaRP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500" b="0" i="0" baseline="0" dirty="0">
                          <a:solidFill>
                            <a:srgbClr val="0076CF"/>
                          </a:solidFill>
                          <a:latin typeface="FS Elliot Pro"/>
                          <a:cs typeface="FS Elliot Pro"/>
                        </a:rPr>
                        <a:t>1.9</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500" b="0" i="0" baseline="0" dirty="0">
                          <a:solidFill>
                            <a:srgbClr val="0076CF"/>
                          </a:solidFill>
                          <a:latin typeface="FS Elliot Pro"/>
                          <a:cs typeface="FS Elliot Pro"/>
                        </a:rPr>
                        <a:t>$12,819</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500" b="0" i="0" baseline="0" dirty="0">
                          <a:solidFill>
                            <a:srgbClr val="0076CF"/>
                          </a:solidFill>
                          <a:latin typeface="FS Elliot Pro"/>
                          <a:cs typeface="FS Elliot Pro"/>
                        </a:rPr>
                        <a:t>$24,357</a:t>
                      </a:r>
                    </a:p>
                  </a:txBody>
                  <a:tcPr marL="78563" marR="78563" marT="41245" marB="41245"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667021">
                <a:tc>
                  <a:txBody>
                    <a:bodyPr/>
                    <a:lstStyle/>
                    <a:p>
                      <a:r>
                        <a:rPr lang="en-US" sz="1600" b="0" i="0" dirty="0">
                          <a:solidFill>
                            <a:srgbClr val="0076CF"/>
                          </a:solidFill>
                          <a:latin typeface="FS Elliot Pro"/>
                          <a:cs typeface="FS Elliot Pro"/>
                        </a:rPr>
                        <a:t>Select</a:t>
                      </a:r>
                      <a:r>
                        <a:rPr lang="en-US" sz="1600" b="0" i="0" baseline="0" dirty="0">
                          <a:solidFill>
                            <a:srgbClr val="0076CF"/>
                          </a:solidFill>
                          <a:latin typeface="FS Elliot Pro"/>
                          <a:cs typeface="FS Elliot Pro"/>
                        </a:rPr>
                        <a:t> Reward Plan</a:t>
                      </a:r>
                      <a:endParaRPr lang="en-US" sz="1600" b="0" i="0" dirty="0">
                        <a:solidFill>
                          <a:srgbClr val="0076CF"/>
                        </a:solidFill>
                        <a:latin typeface="FS Elliot Pro"/>
                        <a:cs typeface="FS Elliot Pro"/>
                      </a:endParaRPr>
                    </a:p>
                  </a:txBody>
                  <a:tcPr marL="78563" marR="78563" marT="41245" marB="41245" anchor="ctr">
                    <a:lnT w="12700" cap="flat" cmpd="sng" algn="ctr">
                      <a:solidFill>
                        <a:scrgbClr r="0" g="0" b="0"/>
                      </a:solidFill>
                      <a:prstDash val="solid"/>
                      <a:round/>
                      <a:headEnd type="none" w="med" len="med"/>
                      <a:tailEnd type="none" w="med" len="med"/>
                    </a:lnT>
                    <a:noFill/>
                  </a:tcPr>
                </a:tc>
                <a:tc>
                  <a:txBody>
                    <a:bodyPr/>
                    <a:lstStyle/>
                    <a:p>
                      <a:pPr algn="ctr"/>
                      <a:r>
                        <a:rPr lang="en-US" sz="2500" b="0" i="0" baseline="0">
                          <a:solidFill>
                            <a:srgbClr val="0076CF"/>
                          </a:solidFill>
                          <a:latin typeface="FS Elliot Pro"/>
                          <a:cs typeface="FS Elliot Pro"/>
                        </a:rPr>
                        <a:t>8.9</a:t>
                      </a:r>
                      <a:endParaRPr lang="en-US" sz="2500" b="0" i="0" baseline="0" dirty="0">
                        <a:solidFill>
                          <a:srgbClr val="0076CF"/>
                        </a:solidFill>
                        <a:latin typeface="FS Elliot Pro"/>
                        <a:cs typeface="FS Elliot Pro"/>
                      </a:endParaRPr>
                    </a:p>
                  </a:txBody>
                  <a:tcPr marL="78563" marR="78563" marT="41245" marB="41245" anchor="ctr">
                    <a:lnT w="12700" cap="flat" cmpd="sng" algn="ctr">
                      <a:solidFill>
                        <a:scrgbClr r="0" g="0" b="0"/>
                      </a:solidFill>
                      <a:prstDash val="solid"/>
                      <a:round/>
                      <a:headEnd type="none" w="med" len="med"/>
                      <a:tailEnd type="none" w="med" len="med"/>
                    </a:lnT>
                  </a:tcPr>
                </a:tc>
                <a:tc>
                  <a:txBody>
                    <a:bodyPr/>
                    <a:lstStyle/>
                    <a:p>
                      <a:pPr algn="ctr"/>
                      <a:r>
                        <a:rPr lang="en-US" sz="2500" b="0" i="0" baseline="0" dirty="0">
                          <a:solidFill>
                            <a:srgbClr val="0076CF"/>
                          </a:solidFill>
                          <a:latin typeface="FS Elliot Pro"/>
                          <a:cs typeface="FS Elliot Pro"/>
                        </a:rPr>
                        <a:t>$8,630</a:t>
                      </a:r>
                    </a:p>
                  </a:txBody>
                  <a:tcPr marL="78563" marR="78563" marT="41245" marB="41245" anchor="ctr">
                    <a:lnT w="12700" cap="flat" cmpd="sng" algn="ctr">
                      <a:solidFill>
                        <a:scrgbClr r="0" g="0" b="0"/>
                      </a:solidFill>
                      <a:prstDash val="solid"/>
                      <a:round/>
                      <a:headEnd type="none" w="med" len="med"/>
                      <a:tailEnd type="none" w="med" len="med"/>
                    </a:lnT>
                  </a:tcPr>
                </a:tc>
                <a:tc>
                  <a:txBody>
                    <a:bodyPr/>
                    <a:lstStyle/>
                    <a:p>
                      <a:pPr algn="ctr"/>
                      <a:r>
                        <a:rPr lang="en-US" sz="2500" b="0" i="0" baseline="0" dirty="0">
                          <a:solidFill>
                            <a:srgbClr val="0076CF"/>
                          </a:solidFill>
                          <a:latin typeface="FS Elliot Pro"/>
                          <a:cs typeface="FS Elliot Pro"/>
                        </a:rPr>
                        <a:t>$76,804</a:t>
                      </a:r>
                    </a:p>
                  </a:txBody>
                  <a:tcPr marL="78563" marR="78563" marT="41245" marB="41245" anchor="ct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3" name="Text Placeholder 2"/>
          <p:cNvSpPr>
            <a:spLocks noGrp="1"/>
          </p:cNvSpPr>
          <p:nvPr>
            <p:ph type="body" sz="quarter" idx="14"/>
          </p:nvPr>
        </p:nvSpPr>
        <p:spPr/>
        <p:txBody>
          <a:bodyPr/>
          <a:lstStyle/>
          <a:p>
            <a:r>
              <a:rPr lang="en-US" dirty="0">
                <a:solidFill>
                  <a:srgbClr val="8C8D8E"/>
                </a:solidFill>
              </a:rPr>
              <a:t>Average BOES Case</a:t>
            </a:r>
          </a:p>
        </p:txBody>
      </p:sp>
      <p:sp>
        <p:nvSpPr>
          <p:cNvPr id="2" name="TextBox 1"/>
          <p:cNvSpPr txBox="1"/>
          <p:nvPr/>
        </p:nvSpPr>
        <p:spPr>
          <a:xfrm>
            <a:off x="770964" y="6183896"/>
            <a:ext cx="5145094" cy="261610"/>
          </a:xfrm>
          <a:prstGeom prst="rect">
            <a:avLst/>
          </a:prstGeom>
          <a:noFill/>
        </p:spPr>
        <p:txBody>
          <a:bodyPr wrap="square" rtlCol="0">
            <a:spAutoFit/>
          </a:bodyPr>
          <a:lstStyle/>
          <a:p>
            <a:r>
              <a:rPr lang="en-US" sz="1100" dirty="0"/>
              <a:t>Source: January 2015 – December 2016 Principal Life Insurance Company</a:t>
            </a:r>
          </a:p>
        </p:txBody>
      </p:sp>
      <p:sp>
        <p:nvSpPr>
          <p:cNvPr id="5" name="TextBox 4"/>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35377443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0" y="-471714"/>
            <a:ext cx="9144000" cy="6814457"/>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8600"/>
            <a:ext cx="9143999" cy="6357257"/>
          </a:xfrm>
          <a:prstGeom prst="rect">
            <a:avLst/>
          </a:prstGeom>
        </p:spPr>
      </p:pic>
      <p:grpSp>
        <p:nvGrpSpPr>
          <p:cNvPr id="2" name="Group 8"/>
          <p:cNvGrpSpPr/>
          <p:nvPr/>
        </p:nvGrpSpPr>
        <p:grpSpPr>
          <a:xfrm rot="600329">
            <a:off x="5923962" y="1666649"/>
            <a:ext cx="2743200" cy="2558620"/>
            <a:chOff x="692787" y="2796538"/>
            <a:chExt cx="2743200" cy="2558620"/>
          </a:xfrm>
        </p:grpSpPr>
        <p:sp>
          <p:nvSpPr>
            <p:cNvPr id="9" name="Rectangle 8"/>
            <p:cNvSpPr/>
            <p:nvPr/>
          </p:nvSpPr>
          <p:spPr>
            <a:xfrm>
              <a:off x="733609" y="2796538"/>
              <a:ext cx="2647582" cy="2133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2787" y="4974158"/>
              <a:ext cx="2743200" cy="381000"/>
            </a:xfrm>
            <a:prstGeom prst="rect">
              <a:avLst/>
            </a:prstGeom>
            <a:solidFill>
              <a:srgbClr val="0070C0"/>
            </a:solidFill>
          </p:spPr>
          <p:txBody>
            <a:bodyPr wrap="square" rtlCol="0">
              <a:spAutoFit/>
            </a:bodyPr>
            <a:lstStyle/>
            <a:p>
              <a:pPr algn="ctr"/>
              <a:r>
                <a:rPr lang="en-US" b="1" dirty="0">
                  <a:solidFill>
                    <a:schemeClr val="bg1"/>
                  </a:solidFill>
                  <a:latin typeface="Arial" pitchFamily="34" charset="0"/>
                  <a:cs typeface="Arial" pitchFamily="34" charset="0"/>
                </a:rPr>
                <a:t>John, 60</a:t>
              </a:r>
            </a:p>
          </p:txBody>
        </p:sp>
      </p:grpSp>
      <p:sp>
        <p:nvSpPr>
          <p:cNvPr id="11" name="Rectangle 10"/>
          <p:cNvSpPr/>
          <p:nvPr/>
        </p:nvSpPr>
        <p:spPr>
          <a:xfrm>
            <a:off x="333153" y="2398693"/>
            <a:ext cx="6220047" cy="584775"/>
          </a:xfrm>
          <a:prstGeom prst="rect">
            <a:avLst/>
          </a:prstGeom>
        </p:spPr>
        <p:txBody>
          <a:bodyPr wrap="square">
            <a:spAutoFit/>
          </a:bodyPr>
          <a:lstStyle/>
          <a:p>
            <a:r>
              <a:rPr lang="en-US" sz="3200" dirty="0">
                <a:solidFill>
                  <a:srgbClr val="0070C0"/>
                </a:solidFill>
                <a:latin typeface="Avenir LT Std 55 Roman" pitchFamily="34" charset="0"/>
              </a:rPr>
              <a:t>Goal: </a:t>
            </a:r>
            <a:r>
              <a:rPr lang="en-US" sz="3200" b="1" dirty="0">
                <a:latin typeface="Avenir LT Std 55 Roman" pitchFamily="34" charset="0"/>
              </a:rPr>
              <a:t>LTC Alternative</a:t>
            </a:r>
            <a:endParaRPr lang="en-US" sz="3200" dirty="0">
              <a:latin typeface="Avenir LT Std 55 Roman" pitchFamily="34" charset="0"/>
            </a:endParaRPr>
          </a:p>
        </p:txBody>
      </p:sp>
      <p:graphicFrame>
        <p:nvGraphicFramePr>
          <p:cNvPr id="12" name="Table 11"/>
          <p:cNvGraphicFramePr>
            <a:graphicFrameLocks noGrp="1"/>
          </p:cNvGraphicFramePr>
          <p:nvPr/>
        </p:nvGraphicFramePr>
        <p:xfrm>
          <a:off x="228600" y="4038600"/>
          <a:ext cx="6019800" cy="1877522"/>
        </p:xfrm>
        <a:graphic>
          <a:graphicData uri="http://schemas.openxmlformats.org/drawingml/2006/table">
            <a:tbl>
              <a:tblPr firstRow="1" bandRow="1">
                <a:tableStyleId>{5C22544A-7EE6-4342-B048-85BDC9FD1C3A}</a:tableStyleId>
              </a:tblPr>
              <a:tblGrid>
                <a:gridCol w="3009900">
                  <a:extLst>
                    <a:ext uri="{9D8B030D-6E8A-4147-A177-3AD203B41FA5}">
                      <a16:colId xmlns:a16="http://schemas.microsoft.com/office/drawing/2014/main" val="20000"/>
                    </a:ext>
                  </a:extLst>
                </a:gridCol>
                <a:gridCol w="3009900">
                  <a:extLst>
                    <a:ext uri="{9D8B030D-6E8A-4147-A177-3AD203B41FA5}">
                      <a16:colId xmlns:a16="http://schemas.microsoft.com/office/drawing/2014/main" val="20001"/>
                    </a:ext>
                  </a:extLst>
                </a:gridCol>
              </a:tblGrid>
              <a:tr h="7192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Age 80</a:t>
                      </a:r>
                    </a:p>
                  </a:txBody>
                  <a:tcPr anchor="c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kern="1200" dirty="0">
                        <a:solidFill>
                          <a:schemeClr val="lt1"/>
                        </a:solidFill>
                        <a:latin typeface="Avenir LT Std 55 Roman" pitchFamily="34" charset="0"/>
                        <a:ea typeface="+mn-ea"/>
                        <a:cs typeface="+mn-cs"/>
                      </a:endParaRPr>
                    </a:p>
                  </a:txBody>
                  <a:tcPr anchor="ctr">
                    <a:solidFill>
                      <a:srgbClr val="0070C0"/>
                    </a:solidFill>
                  </a:tcPr>
                </a:tc>
                <a:extLst>
                  <a:ext uri="{0D108BD9-81ED-4DB2-BD59-A6C34878D82A}">
                    <a16:rowId xmlns:a16="http://schemas.microsoft.com/office/drawing/2014/main" val="10000"/>
                  </a:ext>
                </a:extLst>
              </a:tr>
              <a:tr h="533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Death Benefit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$1,857,608</a:t>
                      </a:r>
                    </a:p>
                  </a:txBody>
                  <a:tcPr anchor="ctr"/>
                </a:tc>
                <a:extLst>
                  <a:ext uri="{0D108BD9-81ED-4DB2-BD59-A6C34878D82A}">
                    <a16:rowId xmlns:a16="http://schemas.microsoft.com/office/drawing/2014/main" val="10001"/>
                  </a:ext>
                </a:extLst>
              </a:tr>
              <a:tr h="533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Cash</a:t>
                      </a:r>
                      <a:r>
                        <a:rPr lang="en-US" sz="3200" baseline="0" dirty="0">
                          <a:latin typeface="Avenir LT Std 65 Medium" pitchFamily="34" charset="0"/>
                        </a:rPr>
                        <a:t> Value</a:t>
                      </a:r>
                      <a:endParaRPr lang="en-US" sz="3200" dirty="0">
                        <a:latin typeface="Avenir LT Std 65 Medium"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$766,109</a:t>
                      </a:r>
                    </a:p>
                  </a:txBody>
                  <a:tcPr anchor="ctr"/>
                </a:tc>
                <a:extLst>
                  <a:ext uri="{0D108BD9-81ED-4DB2-BD59-A6C34878D82A}">
                    <a16:rowId xmlns:a16="http://schemas.microsoft.com/office/drawing/2014/main" val="10002"/>
                  </a:ext>
                </a:extLst>
              </a:tr>
            </a:tbl>
          </a:graphicData>
        </a:graphic>
      </p:graphicFrame>
      <p:sp>
        <p:nvSpPr>
          <p:cNvPr id="15" name="Rectangle 14"/>
          <p:cNvSpPr/>
          <p:nvPr/>
        </p:nvSpPr>
        <p:spPr>
          <a:xfrm>
            <a:off x="228600" y="3048000"/>
            <a:ext cx="5638800" cy="707886"/>
          </a:xfrm>
          <a:prstGeom prst="rect">
            <a:avLst/>
          </a:prstGeom>
        </p:spPr>
        <p:txBody>
          <a:bodyPr wrap="square">
            <a:spAutoFit/>
          </a:bodyPr>
          <a:lstStyle/>
          <a:p>
            <a:r>
              <a:rPr lang="en-US" sz="2000" b="1" dirty="0">
                <a:solidFill>
                  <a:srgbClr val="0070C0"/>
                </a:solidFill>
                <a:latin typeface="Avenir LT Std 55 Roman" pitchFamily="34" charset="0"/>
              </a:rPr>
              <a:t>Columbus Life Indexed Explorer Plus</a:t>
            </a:r>
            <a:r>
              <a:rPr lang="en-US" sz="2000" dirty="0">
                <a:latin typeface="Avenir LT Std 55 Roman" pitchFamily="34" charset="0"/>
              </a:rPr>
              <a:t>   </a:t>
            </a:r>
          </a:p>
          <a:p>
            <a:r>
              <a:rPr lang="en-US" sz="2000" dirty="0">
                <a:latin typeface="Avenir LT Std 55 Roman" pitchFamily="34" charset="0"/>
              </a:rPr>
              <a:t>$500k Single Premium</a:t>
            </a:r>
            <a:endParaRPr lang="en-US" sz="1400" dirty="0">
              <a:latin typeface="Avenir LT Std 55 Roman" pitchFamily="34" charset="0"/>
            </a:endParaRPr>
          </a:p>
        </p:txBody>
      </p:sp>
      <p:pic>
        <p:nvPicPr>
          <p:cNvPr id="14" name="Picture 13" descr="150425RKERGB1.jpg"/>
          <p:cNvPicPr>
            <a:picLocks noChangeAspect="1"/>
          </p:cNvPicPr>
          <p:nvPr/>
        </p:nvPicPr>
        <p:blipFill>
          <a:blip r:embed="rId4" cstate="print"/>
          <a:stretch>
            <a:fillRect/>
          </a:stretch>
        </p:blipFill>
        <p:spPr>
          <a:xfrm rot="609250">
            <a:off x="6258767" y="1686767"/>
            <a:ext cx="2026542" cy="2026542"/>
          </a:xfrm>
          <a:prstGeom prst="rect">
            <a:avLst/>
          </a:prstGeom>
        </p:spPr>
      </p:pic>
      <p:sp>
        <p:nvSpPr>
          <p:cNvPr id="17" name="TextBox 16"/>
          <p:cNvSpPr txBox="1"/>
          <p:nvPr/>
        </p:nvSpPr>
        <p:spPr>
          <a:xfrm>
            <a:off x="152400" y="1197114"/>
            <a:ext cx="8610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105C9E"/>
                </a:solidFill>
              </a:rPr>
              <a:t>Male, age 60, Standard</a:t>
            </a:r>
          </a:p>
        </p:txBody>
      </p:sp>
      <p:sp>
        <p:nvSpPr>
          <p:cNvPr id="18" name="Title 1"/>
          <p:cNvSpPr>
            <a:spLocks noGrp="1"/>
          </p:cNvSpPr>
          <p:nvPr>
            <p:ph type="title"/>
          </p:nvPr>
        </p:nvSpPr>
        <p:spPr>
          <a:xfrm>
            <a:off x="0" y="76200"/>
            <a:ext cx="9144000" cy="1143000"/>
          </a:xfrm>
        </p:spPr>
        <p:txBody>
          <a:bodyPr>
            <a:noAutofit/>
          </a:bodyPr>
          <a:lstStyle/>
          <a:p>
            <a:pPr algn="ctr">
              <a:lnSpc>
                <a:spcPts val="4200"/>
              </a:lnSpc>
              <a:defRPr/>
            </a:pPr>
            <a:r>
              <a:rPr lang="en-US" sz="4800" dirty="0">
                <a:solidFill>
                  <a:srgbClr val="0076BE"/>
                </a:solidFill>
                <a:latin typeface="Arial" pitchFamily="34" charset="0"/>
                <a:ea typeface="+mn-ea"/>
                <a:cs typeface="Arial" pitchFamily="34" charset="0"/>
              </a:rPr>
              <a:t>Case Studies</a:t>
            </a:r>
          </a:p>
        </p:txBody>
      </p:sp>
      <p:cxnSp>
        <p:nvCxnSpPr>
          <p:cNvPr id="19" name="Straight Connector 18"/>
          <p:cNvCxnSpPr/>
          <p:nvPr/>
        </p:nvCxnSpPr>
        <p:spPr>
          <a:xfrm>
            <a:off x="228600" y="12192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0498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0" y="-471714"/>
            <a:ext cx="9144000" cy="6814457"/>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8600"/>
            <a:ext cx="9143999" cy="6357257"/>
          </a:xfrm>
          <a:prstGeom prst="rect">
            <a:avLst/>
          </a:prstGeom>
        </p:spPr>
      </p:pic>
      <p:grpSp>
        <p:nvGrpSpPr>
          <p:cNvPr id="2" name="Group 8"/>
          <p:cNvGrpSpPr/>
          <p:nvPr/>
        </p:nvGrpSpPr>
        <p:grpSpPr>
          <a:xfrm rot="600329">
            <a:off x="5923962" y="1666649"/>
            <a:ext cx="2743200" cy="2558620"/>
            <a:chOff x="692787" y="2796538"/>
            <a:chExt cx="2743200" cy="2558620"/>
          </a:xfrm>
        </p:grpSpPr>
        <p:sp>
          <p:nvSpPr>
            <p:cNvPr id="9" name="Rectangle 8"/>
            <p:cNvSpPr/>
            <p:nvPr/>
          </p:nvSpPr>
          <p:spPr>
            <a:xfrm>
              <a:off x="733609" y="2796538"/>
              <a:ext cx="2647582" cy="2133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2787" y="4974158"/>
              <a:ext cx="2743200" cy="381000"/>
            </a:xfrm>
            <a:prstGeom prst="rect">
              <a:avLst/>
            </a:prstGeom>
            <a:solidFill>
              <a:srgbClr val="0070C0"/>
            </a:solidFill>
          </p:spPr>
          <p:txBody>
            <a:bodyPr wrap="square" rtlCol="0">
              <a:spAutoFit/>
            </a:bodyPr>
            <a:lstStyle/>
            <a:p>
              <a:pPr algn="ctr"/>
              <a:r>
                <a:rPr lang="en-US" b="1" dirty="0">
                  <a:solidFill>
                    <a:schemeClr val="bg1"/>
                  </a:solidFill>
                  <a:latin typeface="Arial" pitchFamily="34" charset="0"/>
                  <a:cs typeface="Arial" pitchFamily="34" charset="0"/>
                </a:rPr>
                <a:t>John, 60</a:t>
              </a:r>
            </a:p>
          </p:txBody>
        </p:sp>
      </p:grpSp>
      <p:sp>
        <p:nvSpPr>
          <p:cNvPr id="11" name="Rectangle 10"/>
          <p:cNvSpPr/>
          <p:nvPr/>
        </p:nvSpPr>
        <p:spPr>
          <a:xfrm>
            <a:off x="333153" y="2398693"/>
            <a:ext cx="6220047" cy="584775"/>
          </a:xfrm>
          <a:prstGeom prst="rect">
            <a:avLst/>
          </a:prstGeom>
        </p:spPr>
        <p:txBody>
          <a:bodyPr wrap="square">
            <a:spAutoFit/>
          </a:bodyPr>
          <a:lstStyle/>
          <a:p>
            <a:r>
              <a:rPr lang="en-US" sz="3200" dirty="0">
                <a:solidFill>
                  <a:srgbClr val="0070C0"/>
                </a:solidFill>
                <a:latin typeface="Avenir LT Std 55 Roman" pitchFamily="34" charset="0"/>
              </a:rPr>
              <a:t>Goal: </a:t>
            </a:r>
            <a:r>
              <a:rPr lang="en-US" sz="3200" b="1" dirty="0">
                <a:latin typeface="Avenir LT Std 55 Roman" pitchFamily="34" charset="0"/>
              </a:rPr>
              <a:t>LTC Alternative</a:t>
            </a:r>
            <a:endParaRPr lang="en-US" sz="3200" dirty="0">
              <a:latin typeface="Avenir LT Std 55 Roman" pitchFamily="34" charset="0"/>
            </a:endParaRPr>
          </a:p>
        </p:txBody>
      </p:sp>
      <p:graphicFrame>
        <p:nvGraphicFramePr>
          <p:cNvPr id="12" name="Table 11"/>
          <p:cNvGraphicFramePr>
            <a:graphicFrameLocks noGrp="1"/>
          </p:cNvGraphicFramePr>
          <p:nvPr/>
        </p:nvGraphicFramePr>
        <p:xfrm>
          <a:off x="152400" y="3886200"/>
          <a:ext cx="6400800" cy="2852882"/>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192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Age 80</a:t>
                      </a:r>
                    </a:p>
                  </a:txBody>
                  <a:tcPr anchor="c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latin typeface="Avenir LT Std 55 Roman" pitchFamily="34" charset="0"/>
                          <a:ea typeface="+mn-ea"/>
                          <a:cs typeface="+mn-cs"/>
                        </a:rPr>
                        <a:t>Chronic Illness</a:t>
                      </a:r>
                    </a:p>
                  </a:txBody>
                  <a:tcPr anchor="ctr">
                    <a:solidFill>
                      <a:srgbClr val="0070C0"/>
                    </a:solidFill>
                  </a:tcPr>
                </a:tc>
                <a:extLst>
                  <a:ext uri="{0D108BD9-81ED-4DB2-BD59-A6C34878D82A}">
                    <a16:rowId xmlns:a16="http://schemas.microsoft.com/office/drawing/2014/main" val="10000"/>
                  </a:ext>
                </a:extLst>
              </a:tr>
              <a:tr h="533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Option 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Lump Sum $1,1016,109</a:t>
                      </a:r>
                    </a:p>
                  </a:txBody>
                  <a:tcPr anchor="ctr"/>
                </a:tc>
                <a:extLst>
                  <a:ext uri="{0D108BD9-81ED-4DB2-BD59-A6C34878D82A}">
                    <a16:rowId xmlns:a16="http://schemas.microsoft.com/office/drawing/2014/main" val="10001"/>
                  </a:ext>
                </a:extLst>
              </a:tr>
              <a:tr h="5332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Option 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$124,100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atin typeface="Avenir LT Std 65 Medium" pitchFamily="34" charset="0"/>
                        </a:rPr>
                        <a:t>For</a:t>
                      </a:r>
                      <a:r>
                        <a:rPr lang="en-US" sz="3200" baseline="0" dirty="0">
                          <a:latin typeface="Avenir LT Std 65 Medium" pitchFamily="34" charset="0"/>
                        </a:rPr>
                        <a:t> 7.5 years</a:t>
                      </a:r>
                      <a:endParaRPr lang="en-US" sz="3200" dirty="0">
                        <a:latin typeface="Avenir LT Std 65 Medium" pitchFamily="34" charset="0"/>
                      </a:endParaRPr>
                    </a:p>
                  </a:txBody>
                  <a:tcPr anchor="ctr"/>
                </a:tc>
                <a:extLst>
                  <a:ext uri="{0D108BD9-81ED-4DB2-BD59-A6C34878D82A}">
                    <a16:rowId xmlns:a16="http://schemas.microsoft.com/office/drawing/2014/main" val="10002"/>
                  </a:ext>
                </a:extLst>
              </a:tr>
            </a:tbl>
          </a:graphicData>
        </a:graphic>
      </p:graphicFrame>
      <p:sp>
        <p:nvSpPr>
          <p:cNvPr id="15" name="Rectangle 14"/>
          <p:cNvSpPr/>
          <p:nvPr/>
        </p:nvSpPr>
        <p:spPr>
          <a:xfrm>
            <a:off x="228600" y="3048000"/>
            <a:ext cx="5638800" cy="707886"/>
          </a:xfrm>
          <a:prstGeom prst="rect">
            <a:avLst/>
          </a:prstGeom>
        </p:spPr>
        <p:txBody>
          <a:bodyPr wrap="square">
            <a:spAutoFit/>
          </a:bodyPr>
          <a:lstStyle/>
          <a:p>
            <a:r>
              <a:rPr lang="en-US" sz="2000" b="1" dirty="0">
                <a:solidFill>
                  <a:srgbClr val="0070C0"/>
                </a:solidFill>
                <a:latin typeface="Avenir LT Std 55 Roman" pitchFamily="34" charset="0"/>
              </a:rPr>
              <a:t>Columbus Life Indexed Explorer Plus</a:t>
            </a:r>
            <a:r>
              <a:rPr lang="en-US" sz="2000" dirty="0">
                <a:latin typeface="Avenir LT Std 55 Roman" pitchFamily="34" charset="0"/>
              </a:rPr>
              <a:t>   </a:t>
            </a:r>
          </a:p>
          <a:p>
            <a:r>
              <a:rPr lang="en-US" sz="2000" dirty="0">
                <a:latin typeface="Avenir LT Std 55 Roman" pitchFamily="34" charset="0"/>
              </a:rPr>
              <a:t>$500k Single Premium</a:t>
            </a:r>
            <a:endParaRPr lang="en-US" sz="1400" dirty="0">
              <a:latin typeface="Avenir LT Std 55 Roman" pitchFamily="34" charset="0"/>
            </a:endParaRPr>
          </a:p>
        </p:txBody>
      </p:sp>
      <p:pic>
        <p:nvPicPr>
          <p:cNvPr id="14" name="Picture 13" descr="150425RKERGB1.jpg"/>
          <p:cNvPicPr>
            <a:picLocks noChangeAspect="1"/>
          </p:cNvPicPr>
          <p:nvPr/>
        </p:nvPicPr>
        <p:blipFill>
          <a:blip r:embed="rId4" cstate="print"/>
          <a:stretch>
            <a:fillRect/>
          </a:stretch>
        </p:blipFill>
        <p:spPr>
          <a:xfrm rot="609250">
            <a:off x="6258767" y="1686767"/>
            <a:ext cx="2026542" cy="2026542"/>
          </a:xfrm>
          <a:prstGeom prst="rect">
            <a:avLst/>
          </a:prstGeom>
        </p:spPr>
      </p:pic>
      <p:sp>
        <p:nvSpPr>
          <p:cNvPr id="17" name="TextBox 16"/>
          <p:cNvSpPr txBox="1"/>
          <p:nvPr/>
        </p:nvSpPr>
        <p:spPr>
          <a:xfrm>
            <a:off x="152400" y="1197114"/>
            <a:ext cx="8610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105C9E"/>
                </a:solidFill>
              </a:rPr>
              <a:t>Male, age 60, Standard</a:t>
            </a:r>
          </a:p>
        </p:txBody>
      </p:sp>
      <p:sp>
        <p:nvSpPr>
          <p:cNvPr id="18" name="Title 1"/>
          <p:cNvSpPr>
            <a:spLocks noGrp="1"/>
          </p:cNvSpPr>
          <p:nvPr>
            <p:ph type="title"/>
          </p:nvPr>
        </p:nvSpPr>
        <p:spPr>
          <a:xfrm>
            <a:off x="0" y="76200"/>
            <a:ext cx="9144000" cy="1143000"/>
          </a:xfrm>
        </p:spPr>
        <p:txBody>
          <a:bodyPr>
            <a:noAutofit/>
          </a:bodyPr>
          <a:lstStyle/>
          <a:p>
            <a:pPr algn="ctr">
              <a:lnSpc>
                <a:spcPts val="4200"/>
              </a:lnSpc>
              <a:defRPr/>
            </a:pPr>
            <a:r>
              <a:rPr lang="en-US" sz="4800" dirty="0">
                <a:solidFill>
                  <a:srgbClr val="0076BE"/>
                </a:solidFill>
                <a:latin typeface="Arial" pitchFamily="34" charset="0"/>
                <a:ea typeface="+mn-ea"/>
                <a:cs typeface="Arial" pitchFamily="34" charset="0"/>
              </a:rPr>
              <a:t>Case Studies</a:t>
            </a:r>
          </a:p>
        </p:txBody>
      </p:sp>
      <p:cxnSp>
        <p:nvCxnSpPr>
          <p:cNvPr id="19" name="Straight Connector 18"/>
          <p:cNvCxnSpPr/>
          <p:nvPr/>
        </p:nvCxnSpPr>
        <p:spPr>
          <a:xfrm>
            <a:off x="228600" y="12192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4112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8672"/>
            <a:ext cx="9144000" cy="1477328"/>
          </a:xfrm>
          <a:prstGeom prst="rect">
            <a:avLst/>
          </a:prstGeom>
        </p:spPr>
        <p:txBody>
          <a:bodyPr wrap="square">
            <a:spAutoFit/>
          </a:bodyPr>
          <a:lstStyle/>
          <a:p>
            <a:r>
              <a:rPr lang="en-US" sz="1000" dirty="0">
                <a:latin typeface="Arial" pitchFamily="34" charset="0"/>
                <a:cs typeface="Arial" pitchFamily="34" charset="0"/>
              </a:rPr>
              <a:t>The information contained herein is general in nature, is provided for informational purposes only, and should not be construed as legal or tax advice. Columbus Life does not provide estate planning, legal, or tax advice. Columbus Life cannot guarantee that such information is accurate, complete, or timely. Laws of a particular state or laws that may be applicable to a particular situation may have an impact on the applicability, accuracy, or completeness of such information. Federal and state laws and regulations are complex and are subject to change. Changes in such laws and regulations may have a material impact on pre- and/or after-tax investment results. Columbus Life makes no warranties with regard to such information or results obtained by its use. Columbus Life disclaims any liability arising out of your use of, or any tax position taken in reliance on, such information. Always consult an attorney or tax professional regarding your specific legal or tax situation.</a:t>
            </a:r>
          </a:p>
          <a:p>
            <a:r>
              <a:rPr lang="en-US" sz="1000" dirty="0">
                <a:latin typeface="Arial" pitchFamily="34" charset="0"/>
                <a:cs typeface="Arial" pitchFamily="34" charset="0"/>
              </a:rPr>
              <a:t> </a:t>
            </a:r>
          </a:p>
          <a:p>
            <a:r>
              <a:rPr lang="en-US" sz="1000" dirty="0">
                <a:latin typeface="Arial" pitchFamily="34" charset="0"/>
                <a:cs typeface="Arial" pitchFamily="34" charset="0"/>
              </a:rPr>
              <a:t>© 2016 Columbus Life Insurance Company. All rights reserved.</a:t>
            </a:r>
          </a:p>
        </p:txBody>
      </p:sp>
      <p:sp>
        <p:nvSpPr>
          <p:cNvPr id="5" name="TextBox 4"/>
          <p:cNvSpPr txBox="1"/>
          <p:nvPr/>
        </p:nvSpPr>
        <p:spPr>
          <a:xfrm>
            <a:off x="4648200" y="1524000"/>
            <a:ext cx="4572000" cy="1200329"/>
          </a:xfrm>
          <a:prstGeom prst="rect">
            <a:avLst/>
          </a:prstGeom>
          <a:noFill/>
        </p:spPr>
        <p:txBody>
          <a:bodyPr wrap="square" rtlCol="0">
            <a:spAutoFit/>
          </a:bodyPr>
          <a:lstStyle/>
          <a:p>
            <a:r>
              <a:rPr lang="en-US" sz="7200" dirty="0">
                <a:solidFill>
                  <a:srgbClr val="002060"/>
                </a:solidFill>
                <a:effectLst>
                  <a:outerShdw blurRad="38100" dist="38100" dir="2700000" algn="tl">
                    <a:srgbClr val="000000">
                      <a:alpha val="43137"/>
                    </a:srgbClr>
                  </a:outerShdw>
                </a:effectLst>
                <a:latin typeface="Avenir LT Std 65 Medium" pitchFamily="34" charset="0"/>
              </a:rPr>
              <a:t>Thank You</a:t>
            </a:r>
          </a:p>
        </p:txBody>
      </p:sp>
      <p:sp>
        <p:nvSpPr>
          <p:cNvPr id="6" name="TextBox 5"/>
          <p:cNvSpPr txBox="1"/>
          <p:nvPr/>
        </p:nvSpPr>
        <p:spPr>
          <a:xfrm>
            <a:off x="5715000" y="2372380"/>
            <a:ext cx="3657600" cy="584775"/>
          </a:xfrm>
          <a:prstGeom prst="rect">
            <a:avLst/>
          </a:prstGeom>
          <a:noFill/>
        </p:spPr>
        <p:txBody>
          <a:bodyPr wrap="square" rtlCol="0">
            <a:spAutoFit/>
          </a:bodyPr>
          <a:lstStyle/>
          <a:p>
            <a:r>
              <a:rPr lang="en-US" sz="3200" dirty="0">
                <a:solidFill>
                  <a:srgbClr val="0070C0"/>
                </a:solidFill>
                <a:latin typeface="Minion Pro" pitchFamily="18" charset="0"/>
              </a:rPr>
              <a:t>for joining us today</a:t>
            </a:r>
          </a:p>
        </p:txBody>
      </p:sp>
      <p:sp>
        <p:nvSpPr>
          <p:cNvPr id="7" name="Title 17"/>
          <p:cNvSpPr>
            <a:spLocks noGrp="1"/>
          </p:cNvSpPr>
          <p:nvPr>
            <p:ph type="title"/>
          </p:nvPr>
        </p:nvSpPr>
        <p:spPr>
          <a:xfrm>
            <a:off x="0" y="457200"/>
            <a:ext cx="9144000" cy="1143000"/>
          </a:xfrm>
        </p:spPr>
        <p:txBody>
          <a:bodyPr/>
          <a:lstStyle/>
          <a:p>
            <a:r>
              <a:rPr lang="en-US" sz="4400" b="1" dirty="0">
                <a:solidFill>
                  <a:srgbClr val="002060"/>
                </a:solidFill>
              </a:rPr>
              <a:t>Columbus Life’s Product Portfolio</a:t>
            </a:r>
          </a:p>
        </p:txBody>
      </p:sp>
      <p:sp>
        <p:nvSpPr>
          <p:cNvPr id="8" name="Text Placeholder 18"/>
          <p:cNvSpPr>
            <a:spLocks noGrp="1"/>
          </p:cNvSpPr>
          <p:nvPr>
            <p:ph type="body" sz="quarter" idx="10"/>
          </p:nvPr>
        </p:nvSpPr>
        <p:spPr>
          <a:xfrm>
            <a:off x="228600" y="152400"/>
            <a:ext cx="6858000" cy="609600"/>
          </a:xfrm>
        </p:spPr>
        <p:txBody>
          <a:bodyPr/>
          <a:lstStyle/>
          <a:p>
            <a:r>
              <a:rPr lang="en-US" sz="3200" b="1" dirty="0">
                <a:solidFill>
                  <a:srgbClr val="0070C0"/>
                </a:solidFill>
              </a:rPr>
              <a:t>Unleash the Potential of </a:t>
            </a:r>
          </a:p>
        </p:txBody>
      </p:sp>
      <p:grpSp>
        <p:nvGrpSpPr>
          <p:cNvPr id="2" name="Group 7"/>
          <p:cNvGrpSpPr/>
          <p:nvPr/>
        </p:nvGrpSpPr>
        <p:grpSpPr>
          <a:xfrm>
            <a:off x="0" y="1447800"/>
            <a:ext cx="9144000" cy="152400"/>
            <a:chOff x="0" y="1981200"/>
            <a:chExt cx="9144000" cy="304800"/>
          </a:xfrm>
        </p:grpSpPr>
        <p:sp>
          <p:nvSpPr>
            <p:cNvPr id="10" name="Rectangle 9"/>
            <p:cNvSpPr/>
            <p:nvPr/>
          </p:nvSpPr>
          <p:spPr>
            <a:xfrm>
              <a:off x="0" y="1981200"/>
              <a:ext cx="9144000" cy="304800"/>
            </a:xfrm>
            <a:prstGeom prst="rect">
              <a:avLst/>
            </a:prstGeom>
            <a:gradFill>
              <a:gsLst>
                <a:gs pos="92000">
                  <a:srgbClr val="0076BE">
                    <a:alpha val="86000"/>
                  </a:srgbClr>
                </a:gs>
                <a:gs pos="100000">
                  <a:schemeClr val="accent1">
                    <a:tint val="44500"/>
                    <a:satMod val="16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1981200"/>
              <a:ext cx="5279571" cy="304800"/>
            </a:xfrm>
            <a:prstGeom prst="rect">
              <a:avLst/>
            </a:prstGeom>
            <a:gradFill flip="none" rotWithShape="1">
              <a:gsLst>
                <a:gs pos="31000">
                  <a:schemeClr val="tx2"/>
                </a:gs>
                <a:gs pos="86000">
                  <a:schemeClr val="accent1">
                    <a:shade val="67500"/>
                    <a:satMod val="115000"/>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p:cNvPicPr>
            <a:picLocks noChangeAspect="1" noChangeArrowheads="1"/>
          </p:cNvPicPr>
          <p:nvPr/>
        </p:nvPicPr>
        <p:blipFill>
          <a:blip r:embed="rId2" cstate="print"/>
          <a:srcRect/>
          <a:stretch>
            <a:fillRect/>
          </a:stretch>
        </p:blipFill>
        <p:spPr bwMode="auto">
          <a:xfrm>
            <a:off x="-3352800" y="-2971800"/>
            <a:ext cx="15240000" cy="7924800"/>
          </a:xfrm>
          <a:prstGeom prst="rect">
            <a:avLst/>
          </a:prstGeom>
          <a:noFill/>
          <a:ln w="9525">
            <a:noFill/>
            <a:miter lim="800000"/>
            <a:headEnd/>
            <a:tailEnd/>
          </a:ln>
        </p:spPr>
      </p:pic>
    </p:spTree>
    <p:extLst>
      <p:ext uri="{BB962C8B-B14F-4D97-AF65-F5344CB8AC3E}">
        <p14:creationId xmlns:p14="http://schemas.microsoft.com/office/powerpoint/2010/main" val="5461208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13011150" cy="6934200"/>
          </a:xfrm>
          <a:prstGeom prst="rect">
            <a:avLst/>
          </a:prstGeom>
          <a:noFill/>
          <a:ln w="9525">
            <a:noFill/>
            <a:miter lim="800000"/>
            <a:headEnd/>
            <a:tailEnd/>
          </a:ln>
        </p:spPr>
      </p:pic>
    </p:spTree>
    <p:extLst>
      <p:ext uri="{BB962C8B-B14F-4D97-AF65-F5344CB8AC3E}">
        <p14:creationId xmlns:p14="http://schemas.microsoft.com/office/powerpoint/2010/main" val="18114000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52400"/>
            <a:ext cx="9144000" cy="1447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0" y="1091625"/>
            <a:ext cx="9144000" cy="523220"/>
          </a:xfrm>
          <a:prstGeom prst="rect">
            <a:avLst/>
          </a:prstGeom>
          <a:noFill/>
        </p:spPr>
        <p:txBody>
          <a:bodyPr wrap="square" rtlCol="0">
            <a:spAutoFit/>
          </a:bodyPr>
          <a:lstStyle/>
          <a:p>
            <a:pPr algn="ctr"/>
            <a:r>
              <a:rPr lang="en-US" sz="2800" i="1" dirty="0">
                <a:solidFill>
                  <a:schemeClr val="tx1">
                    <a:lumMod val="65000"/>
                    <a:lumOff val="35000"/>
                  </a:schemeClr>
                </a:solidFill>
                <a:latin typeface="Arial" pitchFamily="34" charset="0"/>
                <a:cs typeface="Arial" pitchFamily="34" charset="0"/>
              </a:rPr>
              <a:t>no additional premium cost </a:t>
            </a:r>
          </a:p>
        </p:txBody>
      </p:sp>
      <p:sp>
        <p:nvSpPr>
          <p:cNvPr id="29" name="TextBox 28"/>
          <p:cNvSpPr txBox="1"/>
          <p:nvPr/>
        </p:nvSpPr>
        <p:spPr>
          <a:xfrm>
            <a:off x="1143000" y="199628"/>
            <a:ext cx="3877521" cy="904863"/>
          </a:xfrm>
          <a:prstGeom prst="rect">
            <a:avLst/>
          </a:prstGeom>
          <a:noFill/>
        </p:spPr>
        <p:txBody>
          <a:bodyPr wrap="square" rtlCol="0">
            <a:spAutoFit/>
          </a:bodyPr>
          <a:lstStyle/>
          <a:p>
            <a:pPr>
              <a:lnSpc>
                <a:spcPct val="80000"/>
              </a:lnSpc>
            </a:pPr>
            <a:r>
              <a:rPr lang="en-US" sz="6600" dirty="0">
                <a:solidFill>
                  <a:srgbClr val="0070C0"/>
                </a:solidFill>
                <a:latin typeface="Arial" pitchFamily="34" charset="0"/>
                <a:cs typeface="Arial" pitchFamily="34" charset="0"/>
              </a:rPr>
              <a:t>Life </a:t>
            </a:r>
            <a:r>
              <a:rPr lang="en-US" sz="6600" i="1" dirty="0">
                <a:solidFill>
                  <a:srgbClr val="0070C0"/>
                </a:solidFill>
                <a:latin typeface="Arial" pitchFamily="34" charset="0"/>
                <a:cs typeface="Arial" pitchFamily="34" charset="0"/>
              </a:rPr>
              <a:t>Plus</a:t>
            </a:r>
            <a:endParaRPr lang="en-US" sz="4400" i="1" dirty="0">
              <a:latin typeface="Arial" pitchFamily="34" charset="0"/>
              <a:cs typeface="Arial" pitchFamily="34" charset="0"/>
            </a:endParaRPr>
          </a:p>
        </p:txBody>
      </p:sp>
      <p:sp>
        <p:nvSpPr>
          <p:cNvPr id="30" name="TextBox 29"/>
          <p:cNvSpPr txBox="1"/>
          <p:nvPr/>
        </p:nvSpPr>
        <p:spPr>
          <a:xfrm>
            <a:off x="4495800" y="225183"/>
            <a:ext cx="3158817" cy="781752"/>
          </a:xfrm>
          <a:prstGeom prst="rect">
            <a:avLst/>
          </a:prstGeom>
          <a:noFill/>
        </p:spPr>
        <p:txBody>
          <a:bodyPr wrap="square" rtlCol="0">
            <a:spAutoFit/>
          </a:bodyPr>
          <a:lstStyle/>
          <a:p>
            <a:pPr>
              <a:lnSpc>
                <a:spcPct val="80000"/>
              </a:lnSpc>
            </a:pPr>
            <a:r>
              <a:rPr lang="en-US" sz="2800" dirty="0">
                <a:solidFill>
                  <a:schemeClr val="tx1">
                    <a:lumMod val="75000"/>
                    <a:lumOff val="25000"/>
                  </a:schemeClr>
                </a:solidFill>
                <a:latin typeface="Arial" pitchFamily="34" charset="0"/>
                <a:cs typeface="Arial" pitchFamily="34" charset="0"/>
              </a:rPr>
              <a:t>Accelerated Death</a:t>
            </a:r>
            <a:br>
              <a:rPr lang="en-US" sz="2800" dirty="0">
                <a:solidFill>
                  <a:schemeClr val="tx1">
                    <a:lumMod val="75000"/>
                    <a:lumOff val="25000"/>
                  </a:schemeClr>
                </a:solidFill>
                <a:latin typeface="Arial" pitchFamily="34" charset="0"/>
                <a:cs typeface="Arial" pitchFamily="34" charset="0"/>
              </a:rPr>
            </a:br>
            <a:r>
              <a:rPr lang="en-US" sz="2800" dirty="0">
                <a:solidFill>
                  <a:schemeClr val="tx1">
                    <a:lumMod val="75000"/>
                    <a:lumOff val="25000"/>
                  </a:schemeClr>
                </a:solidFill>
                <a:latin typeface="Arial" pitchFamily="34" charset="0"/>
                <a:cs typeface="Arial" pitchFamily="34" charset="0"/>
              </a:rPr>
              <a:t>Benefit Rider®</a:t>
            </a:r>
            <a:endParaRPr lang="en-US" sz="3600" dirty="0">
              <a:solidFill>
                <a:schemeClr val="tx1">
                  <a:lumMod val="75000"/>
                  <a:lumOff val="25000"/>
                </a:schemeClr>
              </a:solidFill>
              <a:latin typeface="Arial" pitchFamily="34" charset="0"/>
              <a:cs typeface="Arial" pitchFamily="34" charset="0"/>
            </a:endParaRPr>
          </a:p>
        </p:txBody>
      </p:sp>
      <p:cxnSp>
        <p:nvCxnSpPr>
          <p:cNvPr id="31" name="Straight Connector 30"/>
          <p:cNvCxnSpPr/>
          <p:nvPr/>
        </p:nvCxnSpPr>
        <p:spPr>
          <a:xfrm>
            <a:off x="1019033" y="1066800"/>
            <a:ext cx="698196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0" y="1909324"/>
            <a:ext cx="9144000" cy="1107996"/>
          </a:xfrm>
          <a:prstGeom prst="rect">
            <a:avLst/>
          </a:prstGeom>
          <a:noFill/>
        </p:spPr>
        <p:txBody>
          <a:bodyPr wrap="square" rtlCol="0">
            <a:spAutoFit/>
          </a:bodyPr>
          <a:lstStyle/>
          <a:p>
            <a:pPr algn="ctr">
              <a:lnSpc>
                <a:spcPct val="80000"/>
              </a:lnSpc>
            </a:pPr>
            <a:r>
              <a:rPr lang="en-US" sz="4000" dirty="0">
                <a:solidFill>
                  <a:schemeClr val="tx1">
                    <a:lumMod val="75000"/>
                    <a:lumOff val="25000"/>
                  </a:schemeClr>
                </a:solidFill>
                <a:latin typeface="Arial" pitchFamily="34" charset="0"/>
                <a:cs typeface="Arial" pitchFamily="34" charset="0"/>
              </a:rPr>
              <a:t>Available on All </a:t>
            </a:r>
            <a:r>
              <a:rPr lang="en-US" sz="4000" b="1" dirty="0">
                <a:solidFill>
                  <a:srgbClr val="0070C0"/>
                </a:solidFill>
                <a:latin typeface="Arial" pitchFamily="34" charset="0"/>
                <a:cs typeface="Arial" pitchFamily="34" charset="0"/>
              </a:rPr>
              <a:t>Universal Life </a:t>
            </a:r>
            <a:r>
              <a:rPr lang="en-US" sz="4000" dirty="0">
                <a:solidFill>
                  <a:schemeClr val="tx1">
                    <a:lumMod val="75000"/>
                    <a:lumOff val="25000"/>
                  </a:schemeClr>
                </a:solidFill>
                <a:latin typeface="Arial" pitchFamily="34" charset="0"/>
                <a:cs typeface="Arial" pitchFamily="34" charset="0"/>
              </a:rPr>
              <a:t>Products and </a:t>
            </a:r>
            <a:r>
              <a:rPr lang="en-US" sz="4000" b="1" dirty="0">
                <a:solidFill>
                  <a:srgbClr val="0070C0"/>
                </a:solidFill>
                <a:latin typeface="Arial" pitchFamily="34" charset="0"/>
                <a:cs typeface="Arial" pitchFamily="34" charset="0"/>
              </a:rPr>
              <a:t>Nautical Term</a:t>
            </a:r>
            <a:r>
              <a:rPr lang="en-US" sz="4000" dirty="0">
                <a:solidFill>
                  <a:srgbClr val="0070C0"/>
                </a:solidFill>
                <a:latin typeface="Arial" pitchFamily="34" charset="0"/>
                <a:cs typeface="Arial" pitchFamily="34" charset="0"/>
              </a:rPr>
              <a:t>®</a:t>
            </a:r>
            <a:endParaRPr lang="en-US" sz="4000" b="1" dirty="0">
              <a:solidFill>
                <a:srgbClr val="0070C0"/>
              </a:solidFill>
              <a:latin typeface="Arial" pitchFamily="34" charset="0"/>
              <a:cs typeface="Arial" pitchFamily="34" charset="0"/>
            </a:endParaRPr>
          </a:p>
        </p:txBody>
      </p:sp>
      <p:sp>
        <p:nvSpPr>
          <p:cNvPr id="33" name="TextBox 32"/>
          <p:cNvSpPr txBox="1"/>
          <p:nvPr/>
        </p:nvSpPr>
        <p:spPr>
          <a:xfrm>
            <a:off x="-76200" y="3666440"/>
            <a:ext cx="3352800" cy="1107996"/>
          </a:xfrm>
          <a:prstGeom prst="rect">
            <a:avLst/>
          </a:prstGeom>
          <a:noFill/>
        </p:spPr>
        <p:txBody>
          <a:bodyPr wrap="square" rtlCol="0">
            <a:spAutoFit/>
          </a:bodyPr>
          <a:lstStyle/>
          <a:p>
            <a:pPr algn="r">
              <a:lnSpc>
                <a:spcPct val="80000"/>
              </a:lnSpc>
            </a:pPr>
            <a:r>
              <a:rPr lang="en-US" sz="4000" dirty="0">
                <a:solidFill>
                  <a:schemeClr val="tx1">
                    <a:lumMod val="75000"/>
                    <a:lumOff val="25000"/>
                  </a:schemeClr>
                </a:solidFill>
                <a:latin typeface="Arial" pitchFamily="34" charset="0"/>
                <a:cs typeface="Arial" pitchFamily="34" charset="0"/>
              </a:rPr>
              <a:t>Triggering </a:t>
            </a:r>
          </a:p>
          <a:p>
            <a:pPr algn="r">
              <a:lnSpc>
                <a:spcPct val="80000"/>
              </a:lnSpc>
            </a:pPr>
            <a:r>
              <a:rPr lang="en-US" sz="4000" dirty="0">
                <a:solidFill>
                  <a:schemeClr val="tx1">
                    <a:lumMod val="75000"/>
                    <a:lumOff val="25000"/>
                  </a:schemeClr>
                </a:solidFill>
                <a:latin typeface="Arial" pitchFamily="34" charset="0"/>
                <a:cs typeface="Arial" pitchFamily="34" charset="0"/>
              </a:rPr>
              <a:t>Criteria</a:t>
            </a:r>
          </a:p>
        </p:txBody>
      </p:sp>
      <p:cxnSp>
        <p:nvCxnSpPr>
          <p:cNvPr id="34" name="Straight Connector 33"/>
          <p:cNvCxnSpPr/>
          <p:nvPr/>
        </p:nvCxnSpPr>
        <p:spPr>
          <a:xfrm>
            <a:off x="3429000" y="3245920"/>
            <a:ext cx="0" cy="2057400"/>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5" name="Group 29"/>
          <p:cNvGrpSpPr/>
          <p:nvPr/>
        </p:nvGrpSpPr>
        <p:grpSpPr>
          <a:xfrm>
            <a:off x="3674549" y="3093520"/>
            <a:ext cx="4555051" cy="712819"/>
            <a:chOff x="4609327" y="2251863"/>
            <a:chExt cx="4555051" cy="712819"/>
          </a:xfrm>
        </p:grpSpPr>
        <p:sp>
          <p:nvSpPr>
            <p:cNvPr id="36" name="TextBox 35"/>
            <p:cNvSpPr txBox="1"/>
            <p:nvPr/>
          </p:nvSpPr>
          <p:spPr>
            <a:xfrm>
              <a:off x="5263915" y="2429151"/>
              <a:ext cx="3900463" cy="535531"/>
            </a:xfrm>
            <a:prstGeom prst="rect">
              <a:avLst/>
            </a:prstGeom>
            <a:noFill/>
          </p:spPr>
          <p:txBody>
            <a:bodyPr wrap="square" rtlCol="0">
              <a:spAutoFit/>
            </a:bodyPr>
            <a:lstStyle/>
            <a:p>
              <a:pPr>
                <a:lnSpc>
                  <a:spcPct val="80000"/>
                </a:lnSpc>
              </a:pPr>
              <a:r>
                <a:rPr lang="en-US" sz="3600" dirty="0">
                  <a:solidFill>
                    <a:srgbClr val="0070C0"/>
                  </a:solidFill>
                  <a:latin typeface="Arial" pitchFamily="34" charset="0"/>
                  <a:cs typeface="Arial" pitchFamily="34" charset="0"/>
                </a:rPr>
                <a:t>Terminal Illness</a:t>
              </a:r>
              <a:endParaRPr lang="en-US" sz="3200" dirty="0">
                <a:latin typeface="Arial" pitchFamily="34" charset="0"/>
                <a:cs typeface="Arial" pitchFamily="34" charset="0"/>
              </a:endParaRPr>
            </a:p>
          </p:txBody>
        </p:sp>
        <p:pic>
          <p:nvPicPr>
            <p:cNvPr id="37" name="Picture 4"/>
            <p:cNvPicPr>
              <a:picLocks noChangeAspect="1" noChangeArrowheads="1"/>
            </p:cNvPicPr>
            <p:nvPr/>
          </p:nvPicPr>
          <p:blipFill>
            <a:blip r:embed="rId3" cstate="email"/>
            <a:srcRect/>
            <a:stretch>
              <a:fillRect/>
            </a:stretch>
          </p:blipFill>
          <p:spPr bwMode="auto">
            <a:xfrm>
              <a:off x="4609327" y="2251863"/>
              <a:ext cx="672334" cy="696035"/>
            </a:xfrm>
            <a:prstGeom prst="rect">
              <a:avLst/>
            </a:prstGeom>
            <a:noFill/>
            <a:ln w="9525">
              <a:noFill/>
              <a:miter lim="800000"/>
              <a:headEnd/>
              <a:tailEnd/>
            </a:ln>
            <a:effectLst/>
          </p:spPr>
        </p:pic>
      </p:grpSp>
      <p:grpSp>
        <p:nvGrpSpPr>
          <p:cNvPr id="38" name="Group 31"/>
          <p:cNvGrpSpPr/>
          <p:nvPr/>
        </p:nvGrpSpPr>
        <p:grpSpPr>
          <a:xfrm>
            <a:off x="3680723" y="4660071"/>
            <a:ext cx="5158477" cy="978729"/>
            <a:chOff x="4612943" y="4296082"/>
            <a:chExt cx="5158477" cy="978729"/>
          </a:xfrm>
        </p:grpSpPr>
        <p:pic>
          <p:nvPicPr>
            <p:cNvPr id="39" name="Picture 3"/>
            <p:cNvPicPr>
              <a:picLocks noChangeAspect="1" noChangeArrowheads="1"/>
            </p:cNvPicPr>
            <p:nvPr/>
          </p:nvPicPr>
          <p:blipFill>
            <a:blip r:embed="rId4" cstate="email"/>
            <a:srcRect/>
            <a:stretch>
              <a:fillRect/>
            </a:stretch>
          </p:blipFill>
          <p:spPr bwMode="auto">
            <a:xfrm>
              <a:off x="4612943" y="4359509"/>
              <a:ext cx="655092" cy="693407"/>
            </a:xfrm>
            <a:prstGeom prst="rect">
              <a:avLst/>
            </a:prstGeom>
            <a:noFill/>
            <a:ln w="9525">
              <a:noFill/>
              <a:miter lim="800000"/>
              <a:headEnd/>
              <a:tailEnd/>
            </a:ln>
            <a:effectLst/>
          </p:spPr>
        </p:pic>
        <p:sp>
          <p:nvSpPr>
            <p:cNvPr id="40" name="TextBox 39"/>
            <p:cNvSpPr txBox="1"/>
            <p:nvPr/>
          </p:nvSpPr>
          <p:spPr>
            <a:xfrm>
              <a:off x="5263915" y="4296082"/>
              <a:ext cx="4507505" cy="978729"/>
            </a:xfrm>
            <a:prstGeom prst="rect">
              <a:avLst/>
            </a:prstGeom>
            <a:noFill/>
          </p:spPr>
          <p:txBody>
            <a:bodyPr wrap="square" rtlCol="0">
              <a:spAutoFit/>
            </a:bodyPr>
            <a:lstStyle/>
            <a:p>
              <a:pPr>
                <a:lnSpc>
                  <a:spcPct val="80000"/>
                </a:lnSpc>
              </a:pPr>
              <a:r>
                <a:rPr lang="en-US" sz="3600" dirty="0">
                  <a:solidFill>
                    <a:srgbClr val="0070C0"/>
                  </a:solidFill>
                  <a:latin typeface="Arial" pitchFamily="34" charset="0"/>
                  <a:cs typeface="Arial" pitchFamily="34" charset="0"/>
                </a:rPr>
                <a:t>Specified Medical Condition</a:t>
              </a:r>
              <a:endParaRPr lang="en-US" sz="3200" dirty="0">
                <a:latin typeface="Arial" pitchFamily="34" charset="0"/>
                <a:cs typeface="Arial" pitchFamily="34" charset="0"/>
              </a:endParaRPr>
            </a:p>
          </p:txBody>
        </p:sp>
      </p:grpSp>
      <p:grpSp>
        <p:nvGrpSpPr>
          <p:cNvPr id="41" name="Group 30"/>
          <p:cNvGrpSpPr/>
          <p:nvPr/>
        </p:nvGrpSpPr>
        <p:grpSpPr>
          <a:xfrm>
            <a:off x="3683034" y="3871463"/>
            <a:ext cx="4622765" cy="728665"/>
            <a:chOff x="4617866" y="3248167"/>
            <a:chExt cx="4622765" cy="728665"/>
          </a:xfrm>
        </p:grpSpPr>
        <p:sp>
          <p:nvSpPr>
            <p:cNvPr id="42" name="TextBox 41"/>
            <p:cNvSpPr txBox="1"/>
            <p:nvPr/>
          </p:nvSpPr>
          <p:spPr>
            <a:xfrm>
              <a:off x="5263914" y="3412533"/>
              <a:ext cx="3976717" cy="535531"/>
            </a:xfrm>
            <a:prstGeom prst="rect">
              <a:avLst/>
            </a:prstGeom>
            <a:noFill/>
          </p:spPr>
          <p:txBody>
            <a:bodyPr wrap="square" rtlCol="0">
              <a:spAutoFit/>
            </a:bodyPr>
            <a:lstStyle/>
            <a:p>
              <a:pPr>
                <a:lnSpc>
                  <a:spcPct val="80000"/>
                </a:lnSpc>
              </a:pPr>
              <a:r>
                <a:rPr lang="en-US" sz="3600" dirty="0">
                  <a:solidFill>
                    <a:srgbClr val="0070C0"/>
                  </a:solidFill>
                  <a:latin typeface="Arial" pitchFamily="34" charset="0"/>
                  <a:cs typeface="Arial" pitchFamily="34" charset="0"/>
                </a:rPr>
                <a:t>Chronic Illness</a:t>
              </a:r>
              <a:endParaRPr lang="en-US" sz="3200" dirty="0">
                <a:latin typeface="Arial" pitchFamily="34" charset="0"/>
                <a:cs typeface="Arial" pitchFamily="34" charset="0"/>
              </a:endParaRPr>
            </a:p>
          </p:txBody>
        </p:sp>
        <p:pic>
          <p:nvPicPr>
            <p:cNvPr id="43" name="Picture 6"/>
            <p:cNvPicPr>
              <a:picLocks noChangeAspect="1" noChangeArrowheads="1"/>
            </p:cNvPicPr>
            <p:nvPr/>
          </p:nvPicPr>
          <p:blipFill>
            <a:blip r:embed="rId5" cstate="email"/>
            <a:srcRect/>
            <a:stretch>
              <a:fillRect/>
            </a:stretch>
          </p:blipFill>
          <p:spPr bwMode="auto">
            <a:xfrm>
              <a:off x="4617866" y="3248167"/>
              <a:ext cx="663816" cy="728665"/>
            </a:xfrm>
            <a:prstGeom prst="rect">
              <a:avLst/>
            </a:prstGeom>
            <a:noFill/>
            <a:ln w="9525">
              <a:noFill/>
              <a:miter lim="800000"/>
              <a:headEnd/>
              <a:tailEnd/>
            </a:ln>
            <a:effectLst/>
          </p:spPr>
        </p:pic>
      </p:grpSp>
      <p:cxnSp>
        <p:nvCxnSpPr>
          <p:cNvPr id="44" name="Straight Connector 43"/>
          <p:cNvCxnSpPr/>
          <p:nvPr/>
        </p:nvCxnSpPr>
        <p:spPr>
          <a:xfrm>
            <a:off x="0" y="1798120"/>
            <a:ext cx="9144000" cy="0"/>
          </a:xfrm>
          <a:prstGeom prst="line">
            <a:avLst/>
          </a:prstGeom>
          <a:ln w="22225" cmpd="dbl">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0" y="2941120"/>
            <a:ext cx="9144000" cy="0"/>
          </a:xfrm>
          <a:prstGeom prst="line">
            <a:avLst/>
          </a:prstGeom>
          <a:ln w="22225" cmpd="dbl">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0" y="5539770"/>
            <a:ext cx="9144000" cy="784830"/>
          </a:xfrm>
          <a:prstGeom prst="rect">
            <a:avLst/>
          </a:prstGeom>
          <a:noFill/>
        </p:spPr>
        <p:txBody>
          <a:bodyPr wrap="square" rtlCol="0">
            <a:spAutoFit/>
          </a:bodyPr>
          <a:lstStyle/>
          <a:p>
            <a:r>
              <a:rPr lang="en-US" sz="900" dirty="0"/>
              <a:t>Product and Rider availability, provisions, definitions and benefits may vary by state. Check your illustration for state variances. In some states, benefits from the </a:t>
            </a:r>
            <a:r>
              <a:rPr lang="en-US" sz="900" dirty="0" err="1"/>
              <a:t>Life</a:t>
            </a:r>
            <a:r>
              <a:rPr lang="en-US" sz="900" i="1" dirty="0" err="1"/>
              <a:t>Plus</a:t>
            </a:r>
            <a:r>
              <a:rPr lang="en-US" sz="900" dirty="0"/>
              <a:t> Accelerated Death Benefit Rider are not available during the contestable period of the policy, as defined by the state of issue. In most states, benefits are not available for Chronic Illness until after the second policy anniversary, as defined by the state of issue. </a:t>
            </a:r>
          </a:p>
          <a:p>
            <a:r>
              <a:rPr lang="en-US" sz="900" dirty="0"/>
              <a:t>Chronic illness underwriting guidelines will be used to determine eligibility for the </a:t>
            </a:r>
            <a:r>
              <a:rPr lang="en-US" sz="900" dirty="0" err="1"/>
              <a:t>Life</a:t>
            </a:r>
            <a:r>
              <a:rPr lang="en-US" sz="900" i="1" dirty="0" err="1"/>
              <a:t>Plus</a:t>
            </a:r>
            <a:r>
              <a:rPr lang="en-US" sz="900" dirty="0"/>
              <a:t> Accelerated Death Benefit Rider. Insured's who do not meet the underwriting guidelines, contingent on state availability, age and rate class received, will receive either the Accelerated Death Benefit Plus Rider or the Accelerated Death Benefit Rider</a:t>
            </a:r>
          </a:p>
        </p:txBody>
      </p:sp>
    </p:spTree>
    <p:extLst>
      <p:ext uri="{BB962C8B-B14F-4D97-AF65-F5344CB8AC3E}">
        <p14:creationId xmlns:p14="http://schemas.microsoft.com/office/powerpoint/2010/main" val="8146117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1143000"/>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3" cstate="email"/>
          <a:srcRect/>
          <a:stretch>
            <a:fillRect/>
          </a:stretch>
        </p:blipFill>
        <p:spPr bwMode="auto">
          <a:xfrm>
            <a:off x="8614779" y="303355"/>
            <a:ext cx="376821" cy="382445"/>
          </a:xfrm>
          <a:prstGeom prst="rect">
            <a:avLst/>
          </a:prstGeom>
          <a:noFill/>
          <a:ln w="9525">
            <a:noFill/>
            <a:miter lim="800000"/>
            <a:headEnd/>
            <a:tailEnd/>
          </a:ln>
          <a:effectLst/>
        </p:spPr>
      </p:pic>
      <p:pic>
        <p:nvPicPr>
          <p:cNvPr id="4" name="Picture 3"/>
          <p:cNvPicPr>
            <a:picLocks noChangeAspect="1" noChangeArrowheads="1"/>
          </p:cNvPicPr>
          <p:nvPr/>
        </p:nvPicPr>
        <p:blipFill>
          <a:blip r:embed="rId4" cstate="email"/>
          <a:srcRect/>
          <a:stretch>
            <a:fillRect/>
          </a:stretch>
        </p:blipFill>
        <p:spPr bwMode="auto">
          <a:xfrm>
            <a:off x="8614779" y="1066800"/>
            <a:ext cx="359948" cy="381000"/>
          </a:xfrm>
          <a:prstGeom prst="rect">
            <a:avLst/>
          </a:prstGeom>
          <a:noFill/>
          <a:ln w="9525">
            <a:noFill/>
            <a:miter lim="800000"/>
            <a:headEnd/>
            <a:tailEnd/>
          </a:ln>
          <a:effectLst/>
        </p:spPr>
      </p:pic>
      <p:pic>
        <p:nvPicPr>
          <p:cNvPr id="5" name="Picture 6"/>
          <p:cNvPicPr>
            <a:picLocks noChangeAspect="1" noChangeArrowheads="1"/>
          </p:cNvPicPr>
          <p:nvPr/>
        </p:nvPicPr>
        <p:blipFill>
          <a:blip r:embed="rId5" cstate="email"/>
          <a:srcRect/>
          <a:stretch>
            <a:fillRect/>
          </a:stretch>
        </p:blipFill>
        <p:spPr bwMode="auto">
          <a:xfrm>
            <a:off x="8614779" y="685800"/>
            <a:ext cx="364741" cy="400373"/>
          </a:xfrm>
          <a:prstGeom prst="rect">
            <a:avLst/>
          </a:prstGeom>
          <a:noFill/>
          <a:ln w="9525">
            <a:noFill/>
            <a:miter lim="800000"/>
            <a:headEnd/>
            <a:tailEnd/>
          </a:ln>
          <a:effectLst/>
        </p:spPr>
      </p:pic>
      <p:sp>
        <p:nvSpPr>
          <p:cNvPr id="6" name="TextBox 5"/>
          <p:cNvSpPr txBox="1"/>
          <p:nvPr/>
        </p:nvSpPr>
        <p:spPr>
          <a:xfrm>
            <a:off x="304800" y="609600"/>
            <a:ext cx="7696200" cy="634020"/>
          </a:xfrm>
          <a:prstGeom prst="rect">
            <a:avLst/>
          </a:prstGeom>
          <a:noFill/>
        </p:spPr>
        <p:txBody>
          <a:bodyPr wrap="square" rtlCol="0">
            <a:spAutoFit/>
          </a:bodyPr>
          <a:lstStyle/>
          <a:p>
            <a:pPr>
              <a:lnSpc>
                <a:spcPct val="80000"/>
              </a:lnSpc>
            </a:pPr>
            <a:r>
              <a:rPr lang="en-US" sz="4400" b="1" dirty="0">
                <a:solidFill>
                  <a:srgbClr val="0070C0"/>
                </a:solidFill>
                <a:latin typeface="Arial" pitchFamily="34" charset="0"/>
                <a:cs typeface="Arial" pitchFamily="34" charset="0"/>
              </a:rPr>
              <a:t>SIMPLE</a:t>
            </a:r>
            <a:r>
              <a:rPr lang="en-US" sz="4400" dirty="0">
                <a:solidFill>
                  <a:srgbClr val="0070C0"/>
                </a:solidFill>
                <a:latin typeface="Arial" pitchFamily="34" charset="0"/>
                <a:cs typeface="Arial" pitchFamily="34" charset="0"/>
              </a:rPr>
              <a:t> Benefits Calculation</a:t>
            </a:r>
            <a:endParaRPr lang="en-US" sz="4000" dirty="0">
              <a:latin typeface="Arial" pitchFamily="34" charset="0"/>
              <a:cs typeface="Arial" pitchFamily="34" charset="0"/>
            </a:endParaRPr>
          </a:p>
        </p:txBody>
      </p:sp>
      <p:sp>
        <p:nvSpPr>
          <p:cNvPr id="7" name="TextBox 6"/>
          <p:cNvSpPr txBox="1"/>
          <p:nvPr/>
        </p:nvSpPr>
        <p:spPr>
          <a:xfrm>
            <a:off x="742950" y="1809371"/>
            <a:ext cx="8343900" cy="1877437"/>
          </a:xfrm>
          <a:prstGeom prst="rect">
            <a:avLst/>
          </a:prstGeom>
          <a:noFill/>
        </p:spPr>
        <p:txBody>
          <a:bodyPr wrap="square" rtlCol="0">
            <a:spAutoFit/>
          </a:bodyPr>
          <a:lstStyle/>
          <a:p>
            <a:r>
              <a:rPr lang="en-US" sz="3600" dirty="0">
                <a:solidFill>
                  <a:schemeClr val="tx1">
                    <a:lumMod val="75000"/>
                    <a:lumOff val="25000"/>
                  </a:schemeClr>
                </a:solidFill>
                <a:latin typeface="Avenir LT Std 65 Medium" pitchFamily="34" charset="0"/>
              </a:rPr>
              <a:t>Columbus Life uses a </a:t>
            </a:r>
            <a:br>
              <a:rPr lang="en-US" sz="3600" dirty="0">
                <a:solidFill>
                  <a:schemeClr val="tx1">
                    <a:lumMod val="75000"/>
                    <a:lumOff val="25000"/>
                  </a:schemeClr>
                </a:solidFill>
                <a:latin typeface="Avenir LT Std 65 Medium" pitchFamily="34" charset="0"/>
              </a:rPr>
            </a:br>
            <a:r>
              <a:rPr lang="en-US" sz="4000" b="1" dirty="0">
                <a:solidFill>
                  <a:srgbClr val="0070C0"/>
                </a:solidFill>
                <a:latin typeface="Avenir LT Std 65 Medium" pitchFamily="34" charset="0"/>
              </a:rPr>
              <a:t>formula method </a:t>
            </a:r>
            <a:r>
              <a:rPr lang="en-US" sz="3600" dirty="0">
                <a:solidFill>
                  <a:schemeClr val="tx1">
                    <a:lumMod val="75000"/>
                    <a:lumOff val="25000"/>
                  </a:schemeClr>
                </a:solidFill>
                <a:latin typeface="Avenir LT Std 65 Medium" pitchFamily="34" charset="0"/>
              </a:rPr>
              <a:t>to calculate the benefits available for acceleration. </a:t>
            </a:r>
          </a:p>
        </p:txBody>
      </p:sp>
      <p:sp>
        <p:nvSpPr>
          <p:cNvPr id="8" name="TextBox 7"/>
          <p:cNvSpPr txBox="1"/>
          <p:nvPr/>
        </p:nvSpPr>
        <p:spPr>
          <a:xfrm>
            <a:off x="1653823" y="3641437"/>
            <a:ext cx="6837033" cy="1384995"/>
          </a:xfrm>
          <a:prstGeom prst="rect">
            <a:avLst/>
          </a:prstGeom>
          <a:noFill/>
        </p:spPr>
        <p:txBody>
          <a:bodyPr wrap="square" rtlCol="0">
            <a:spAutoFit/>
          </a:bodyPr>
          <a:lstStyle/>
          <a:p>
            <a:r>
              <a:rPr lang="en-US" sz="2800" dirty="0">
                <a:solidFill>
                  <a:schemeClr val="tx1">
                    <a:lumMod val="75000"/>
                    <a:lumOff val="25000"/>
                  </a:schemeClr>
                </a:solidFill>
                <a:latin typeface="Avenir LT Std 65 Medium" pitchFamily="34" charset="0"/>
              </a:rPr>
              <a:t>May be easier for clients to understand versus being subject to an “underwriting review” or a “discounted death benefit”</a:t>
            </a:r>
          </a:p>
        </p:txBody>
      </p:sp>
      <p:sp>
        <p:nvSpPr>
          <p:cNvPr id="9" name="Isosceles Triangle 8"/>
          <p:cNvSpPr/>
          <p:nvPr/>
        </p:nvSpPr>
        <p:spPr>
          <a:xfrm rot="5400000">
            <a:off x="1507267" y="3818548"/>
            <a:ext cx="230181" cy="14023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312073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66800" y="1059308"/>
            <a:ext cx="7076000" cy="532262"/>
          </a:xfrm>
          <a:prstGeom prst="rect">
            <a:avLst/>
          </a:prstGeom>
          <a:noFill/>
        </p:spPr>
        <p:txBody>
          <a:bodyPr wrap="square" rtlCol="0">
            <a:spAutoFit/>
          </a:bodyPr>
          <a:lstStyle/>
          <a:p>
            <a:pPr algn="ctr">
              <a:lnSpc>
                <a:spcPct val="70000"/>
              </a:lnSpc>
            </a:pPr>
            <a:r>
              <a:rPr lang="en-US" sz="4000" dirty="0">
                <a:solidFill>
                  <a:srgbClr val="0070C0"/>
                </a:solidFill>
                <a:latin typeface="Arial" pitchFamily="34" charset="0"/>
                <a:cs typeface="Arial" pitchFamily="34" charset="0"/>
              </a:rPr>
              <a:t>How Benefit is Calculated</a:t>
            </a:r>
            <a:endParaRPr lang="en-US" sz="2400" dirty="0">
              <a:latin typeface="Arial" pitchFamily="34" charset="0"/>
              <a:cs typeface="Arial" pitchFamily="34" charset="0"/>
            </a:endParaRPr>
          </a:p>
        </p:txBody>
      </p:sp>
      <p:grpSp>
        <p:nvGrpSpPr>
          <p:cNvPr id="26" name="Group 25"/>
          <p:cNvGrpSpPr/>
          <p:nvPr/>
        </p:nvGrpSpPr>
        <p:grpSpPr>
          <a:xfrm>
            <a:off x="-152400" y="251499"/>
            <a:ext cx="5956658" cy="771468"/>
            <a:chOff x="1446151" y="3351909"/>
            <a:chExt cx="5956658" cy="771468"/>
          </a:xfrm>
        </p:grpSpPr>
        <p:sp>
          <p:nvSpPr>
            <p:cNvPr id="27" name="TextBox 26"/>
            <p:cNvSpPr txBox="1"/>
            <p:nvPr/>
          </p:nvSpPr>
          <p:spPr>
            <a:xfrm>
              <a:off x="2124636" y="3366247"/>
              <a:ext cx="2998693" cy="757130"/>
            </a:xfrm>
            <a:prstGeom prst="rect">
              <a:avLst/>
            </a:prstGeom>
            <a:noFill/>
          </p:spPr>
          <p:txBody>
            <a:bodyPr wrap="square" rtlCol="0">
              <a:spAutoFit/>
            </a:bodyPr>
            <a:lstStyle/>
            <a:p>
              <a:pPr>
                <a:lnSpc>
                  <a:spcPct val="80000"/>
                </a:lnSpc>
              </a:pPr>
              <a:r>
                <a:rPr lang="en-US" sz="5400" dirty="0">
                  <a:solidFill>
                    <a:srgbClr val="0070C0"/>
                  </a:solidFill>
                  <a:latin typeface="Arial" pitchFamily="34" charset="0"/>
                  <a:cs typeface="Arial" pitchFamily="34" charset="0"/>
                </a:rPr>
                <a:t>Life </a:t>
              </a:r>
              <a:r>
                <a:rPr lang="en-US" sz="5400" i="1" dirty="0">
                  <a:solidFill>
                    <a:srgbClr val="0070C0"/>
                  </a:solidFill>
                  <a:latin typeface="Arial" pitchFamily="34" charset="0"/>
                  <a:cs typeface="Arial" pitchFamily="34" charset="0"/>
                </a:rPr>
                <a:t>Plus</a:t>
              </a:r>
              <a:endParaRPr lang="en-US" sz="3600" i="1" dirty="0">
                <a:latin typeface="Arial" pitchFamily="34" charset="0"/>
                <a:cs typeface="Arial" pitchFamily="34" charset="0"/>
              </a:endParaRPr>
            </a:p>
          </p:txBody>
        </p:sp>
        <p:sp>
          <p:nvSpPr>
            <p:cNvPr id="28" name="TextBox 27"/>
            <p:cNvSpPr txBox="1"/>
            <p:nvPr/>
          </p:nvSpPr>
          <p:spPr>
            <a:xfrm>
              <a:off x="4959928" y="3391802"/>
              <a:ext cx="2442881" cy="584775"/>
            </a:xfrm>
            <a:prstGeom prst="rect">
              <a:avLst/>
            </a:prstGeom>
            <a:noFill/>
          </p:spPr>
          <p:txBody>
            <a:bodyPr wrap="square" rtlCol="0">
              <a:spAutoFit/>
            </a:bodyPr>
            <a:lstStyle/>
            <a:p>
              <a:pPr>
                <a:lnSpc>
                  <a:spcPct val="80000"/>
                </a:lnSpc>
              </a:pPr>
              <a:r>
                <a:rPr lang="en-US" sz="2000" dirty="0">
                  <a:solidFill>
                    <a:schemeClr val="tx1">
                      <a:lumMod val="75000"/>
                      <a:lumOff val="25000"/>
                    </a:schemeClr>
                  </a:solidFill>
                  <a:latin typeface="Arial" pitchFamily="34" charset="0"/>
                  <a:cs typeface="Arial" pitchFamily="34" charset="0"/>
                </a:rPr>
                <a:t>Accelerated Death</a:t>
              </a:r>
              <a:br>
                <a:rPr lang="en-US" sz="2000" dirty="0">
                  <a:solidFill>
                    <a:schemeClr val="tx1">
                      <a:lumMod val="75000"/>
                      <a:lumOff val="25000"/>
                    </a:schemeClr>
                  </a:solidFill>
                  <a:latin typeface="Arial" pitchFamily="34" charset="0"/>
                  <a:cs typeface="Arial" pitchFamily="34" charset="0"/>
                </a:rPr>
              </a:br>
              <a:r>
                <a:rPr lang="en-US" sz="2000" dirty="0">
                  <a:solidFill>
                    <a:schemeClr val="tx1">
                      <a:lumMod val="75000"/>
                      <a:lumOff val="25000"/>
                    </a:schemeClr>
                  </a:solidFill>
                  <a:latin typeface="Arial" pitchFamily="34" charset="0"/>
                  <a:cs typeface="Arial" pitchFamily="34" charset="0"/>
                </a:rPr>
                <a:t>Benefit Rider®</a:t>
              </a:r>
              <a:endParaRPr lang="en-US" sz="2800" dirty="0">
                <a:solidFill>
                  <a:schemeClr val="tx1">
                    <a:lumMod val="75000"/>
                    <a:lumOff val="25000"/>
                  </a:schemeClr>
                </a:solidFill>
                <a:latin typeface="Arial" pitchFamily="34" charset="0"/>
                <a:cs typeface="Arial" pitchFamily="34" charset="0"/>
              </a:endParaRPr>
            </a:p>
          </p:txBody>
        </p:sp>
        <p:sp>
          <p:nvSpPr>
            <p:cNvPr id="29" name="Rectangle 28"/>
            <p:cNvSpPr/>
            <p:nvPr/>
          </p:nvSpPr>
          <p:spPr>
            <a:xfrm>
              <a:off x="1446151" y="3351909"/>
              <a:ext cx="184731" cy="400110"/>
            </a:xfrm>
            <a:prstGeom prst="rect">
              <a:avLst/>
            </a:prstGeom>
          </p:spPr>
          <p:txBody>
            <a:bodyPr wrap="none">
              <a:spAutoFit/>
            </a:bodyPr>
            <a:lstStyle/>
            <a:p>
              <a:endParaRPr lang="en-US" sz="2000" i="1" dirty="0">
                <a:solidFill>
                  <a:schemeClr val="bg1">
                    <a:lumMod val="65000"/>
                  </a:schemeClr>
                </a:solidFill>
                <a:latin typeface="Arial" pitchFamily="34" charset="0"/>
                <a:cs typeface="Arial" pitchFamily="34" charset="0"/>
              </a:endParaRPr>
            </a:p>
          </p:txBody>
        </p:sp>
      </p:grpSp>
      <p:sp>
        <p:nvSpPr>
          <p:cNvPr id="20" name="Rectangle 19"/>
          <p:cNvSpPr/>
          <p:nvPr/>
        </p:nvSpPr>
        <p:spPr>
          <a:xfrm>
            <a:off x="0" y="5909102"/>
            <a:ext cx="9144000" cy="415498"/>
          </a:xfrm>
          <a:prstGeom prst="rect">
            <a:avLst/>
          </a:prstGeom>
        </p:spPr>
        <p:txBody>
          <a:bodyPr wrap="square">
            <a:spAutoFit/>
          </a:bodyPr>
          <a:lstStyle/>
          <a:p>
            <a:r>
              <a:rPr lang="en-US" sz="1000" dirty="0"/>
              <a:t>Not available for use in California. The Life Plus Accelerated Death Benefit Rider® Series CLR-201 1208 is available on Policy Series CL 83 0405 and CL 83-U 0405. Also referenced: Accelerated Death Benefit Rider Series CLR-161 1208. Life Plus rider’s availability, provisions and benefits may vary by state.</a:t>
            </a:r>
          </a:p>
        </p:txBody>
      </p:sp>
      <p:pic>
        <p:nvPicPr>
          <p:cNvPr id="1026" name="Picture 2"/>
          <p:cNvPicPr>
            <a:picLocks noChangeAspect="1" noChangeArrowheads="1"/>
          </p:cNvPicPr>
          <p:nvPr/>
        </p:nvPicPr>
        <p:blipFill>
          <a:blip r:embed="rId3" cstate="print"/>
          <a:srcRect/>
          <a:stretch>
            <a:fillRect/>
          </a:stretch>
        </p:blipFill>
        <p:spPr bwMode="auto">
          <a:xfrm>
            <a:off x="442912" y="1552492"/>
            <a:ext cx="8458202" cy="4314908"/>
          </a:xfrm>
          <a:prstGeom prst="rect">
            <a:avLst/>
          </a:prstGeom>
          <a:noFill/>
          <a:ln w="9525">
            <a:noFill/>
            <a:miter lim="800000"/>
            <a:headEnd/>
            <a:tailEnd/>
          </a:ln>
        </p:spPr>
      </p:pic>
    </p:spTree>
    <p:extLst>
      <p:ext uri="{BB962C8B-B14F-4D97-AF65-F5344CB8AC3E}">
        <p14:creationId xmlns:p14="http://schemas.microsoft.com/office/powerpoint/2010/main" val="9843802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66800" y="1059308"/>
            <a:ext cx="7076000" cy="532262"/>
          </a:xfrm>
          <a:prstGeom prst="rect">
            <a:avLst/>
          </a:prstGeom>
          <a:noFill/>
        </p:spPr>
        <p:txBody>
          <a:bodyPr wrap="square" rtlCol="0">
            <a:spAutoFit/>
          </a:bodyPr>
          <a:lstStyle/>
          <a:p>
            <a:pPr algn="ctr">
              <a:lnSpc>
                <a:spcPct val="70000"/>
              </a:lnSpc>
            </a:pPr>
            <a:r>
              <a:rPr lang="en-US" sz="4000" dirty="0">
                <a:solidFill>
                  <a:srgbClr val="0070C0"/>
                </a:solidFill>
                <a:latin typeface="Arial" pitchFamily="34" charset="0"/>
                <a:cs typeface="Arial" pitchFamily="34" charset="0"/>
              </a:rPr>
              <a:t>How Benefit is Calculated</a:t>
            </a:r>
            <a:endParaRPr lang="en-US" sz="2400" dirty="0">
              <a:latin typeface="Arial" pitchFamily="34" charset="0"/>
              <a:cs typeface="Arial" pitchFamily="34" charset="0"/>
            </a:endParaRPr>
          </a:p>
        </p:txBody>
      </p:sp>
      <p:grpSp>
        <p:nvGrpSpPr>
          <p:cNvPr id="2" name="Group 25"/>
          <p:cNvGrpSpPr/>
          <p:nvPr/>
        </p:nvGrpSpPr>
        <p:grpSpPr>
          <a:xfrm>
            <a:off x="-152400" y="251499"/>
            <a:ext cx="5956658" cy="771468"/>
            <a:chOff x="1446151" y="3351909"/>
            <a:chExt cx="5956658" cy="771468"/>
          </a:xfrm>
        </p:grpSpPr>
        <p:sp>
          <p:nvSpPr>
            <p:cNvPr id="27" name="TextBox 26"/>
            <p:cNvSpPr txBox="1"/>
            <p:nvPr/>
          </p:nvSpPr>
          <p:spPr>
            <a:xfrm>
              <a:off x="2124636" y="3366247"/>
              <a:ext cx="2998693" cy="757130"/>
            </a:xfrm>
            <a:prstGeom prst="rect">
              <a:avLst/>
            </a:prstGeom>
            <a:noFill/>
          </p:spPr>
          <p:txBody>
            <a:bodyPr wrap="square" rtlCol="0">
              <a:spAutoFit/>
            </a:bodyPr>
            <a:lstStyle/>
            <a:p>
              <a:pPr>
                <a:lnSpc>
                  <a:spcPct val="80000"/>
                </a:lnSpc>
              </a:pPr>
              <a:r>
                <a:rPr lang="en-US" sz="5400" dirty="0">
                  <a:solidFill>
                    <a:srgbClr val="0070C0"/>
                  </a:solidFill>
                  <a:latin typeface="Arial" pitchFamily="34" charset="0"/>
                  <a:cs typeface="Arial" pitchFamily="34" charset="0"/>
                </a:rPr>
                <a:t>Life </a:t>
              </a:r>
              <a:r>
                <a:rPr lang="en-US" sz="5400" i="1" dirty="0">
                  <a:solidFill>
                    <a:srgbClr val="0070C0"/>
                  </a:solidFill>
                  <a:latin typeface="Arial" pitchFamily="34" charset="0"/>
                  <a:cs typeface="Arial" pitchFamily="34" charset="0"/>
                </a:rPr>
                <a:t>Plus</a:t>
              </a:r>
              <a:endParaRPr lang="en-US" sz="3600" i="1" dirty="0">
                <a:latin typeface="Arial" pitchFamily="34" charset="0"/>
                <a:cs typeface="Arial" pitchFamily="34" charset="0"/>
              </a:endParaRPr>
            </a:p>
          </p:txBody>
        </p:sp>
        <p:sp>
          <p:nvSpPr>
            <p:cNvPr id="28" name="TextBox 27"/>
            <p:cNvSpPr txBox="1"/>
            <p:nvPr/>
          </p:nvSpPr>
          <p:spPr>
            <a:xfrm>
              <a:off x="4959928" y="3391802"/>
              <a:ext cx="2442881" cy="584775"/>
            </a:xfrm>
            <a:prstGeom prst="rect">
              <a:avLst/>
            </a:prstGeom>
            <a:noFill/>
          </p:spPr>
          <p:txBody>
            <a:bodyPr wrap="square" rtlCol="0">
              <a:spAutoFit/>
            </a:bodyPr>
            <a:lstStyle/>
            <a:p>
              <a:pPr>
                <a:lnSpc>
                  <a:spcPct val="80000"/>
                </a:lnSpc>
              </a:pPr>
              <a:r>
                <a:rPr lang="en-US" sz="2000" dirty="0">
                  <a:solidFill>
                    <a:schemeClr val="tx1">
                      <a:lumMod val="75000"/>
                      <a:lumOff val="25000"/>
                    </a:schemeClr>
                  </a:solidFill>
                  <a:latin typeface="Arial" pitchFamily="34" charset="0"/>
                  <a:cs typeface="Arial" pitchFamily="34" charset="0"/>
                </a:rPr>
                <a:t>Accelerated Death</a:t>
              </a:r>
              <a:br>
                <a:rPr lang="en-US" sz="2000" dirty="0">
                  <a:solidFill>
                    <a:schemeClr val="tx1">
                      <a:lumMod val="75000"/>
                      <a:lumOff val="25000"/>
                    </a:schemeClr>
                  </a:solidFill>
                  <a:latin typeface="Arial" pitchFamily="34" charset="0"/>
                  <a:cs typeface="Arial" pitchFamily="34" charset="0"/>
                </a:rPr>
              </a:br>
              <a:r>
                <a:rPr lang="en-US" sz="2000" dirty="0">
                  <a:solidFill>
                    <a:schemeClr val="tx1">
                      <a:lumMod val="75000"/>
                      <a:lumOff val="25000"/>
                    </a:schemeClr>
                  </a:solidFill>
                  <a:latin typeface="Arial" pitchFamily="34" charset="0"/>
                  <a:cs typeface="Arial" pitchFamily="34" charset="0"/>
                </a:rPr>
                <a:t>Benefit Rider®</a:t>
              </a:r>
              <a:endParaRPr lang="en-US" sz="2800" dirty="0">
                <a:solidFill>
                  <a:schemeClr val="tx1">
                    <a:lumMod val="75000"/>
                    <a:lumOff val="25000"/>
                  </a:schemeClr>
                </a:solidFill>
                <a:latin typeface="Arial" pitchFamily="34" charset="0"/>
                <a:cs typeface="Arial" pitchFamily="34" charset="0"/>
              </a:endParaRPr>
            </a:p>
          </p:txBody>
        </p:sp>
        <p:sp>
          <p:nvSpPr>
            <p:cNvPr id="29" name="Rectangle 28"/>
            <p:cNvSpPr/>
            <p:nvPr/>
          </p:nvSpPr>
          <p:spPr>
            <a:xfrm>
              <a:off x="1446151" y="3351909"/>
              <a:ext cx="184731" cy="400110"/>
            </a:xfrm>
            <a:prstGeom prst="rect">
              <a:avLst/>
            </a:prstGeom>
          </p:spPr>
          <p:txBody>
            <a:bodyPr wrap="none">
              <a:spAutoFit/>
            </a:bodyPr>
            <a:lstStyle/>
            <a:p>
              <a:endParaRPr lang="en-US" sz="2000" i="1" dirty="0">
                <a:solidFill>
                  <a:schemeClr val="bg1">
                    <a:lumMod val="65000"/>
                  </a:schemeClr>
                </a:solidFill>
                <a:latin typeface="Arial" pitchFamily="34" charset="0"/>
                <a:cs typeface="Arial" pitchFamily="34" charset="0"/>
              </a:endParaRPr>
            </a:p>
          </p:txBody>
        </p:sp>
      </p:grpSp>
      <p:sp>
        <p:nvSpPr>
          <p:cNvPr id="20" name="Rectangle 19"/>
          <p:cNvSpPr/>
          <p:nvPr/>
        </p:nvSpPr>
        <p:spPr>
          <a:xfrm>
            <a:off x="0" y="5909102"/>
            <a:ext cx="9144000" cy="415498"/>
          </a:xfrm>
          <a:prstGeom prst="rect">
            <a:avLst/>
          </a:prstGeom>
        </p:spPr>
        <p:txBody>
          <a:bodyPr wrap="square">
            <a:spAutoFit/>
          </a:bodyPr>
          <a:lstStyle/>
          <a:p>
            <a:r>
              <a:rPr lang="en-US" sz="1000" dirty="0"/>
              <a:t>Not available for use in California. The Life Plus Accelerated Death Benefit Rider® Series CLR-201 1208 is available on Policy Series CL 83 0405 and CL 83-U 0405. Also referenced: Accelerated Death Benefit Rider Series CLR-161 1208. Life Plus rider’s availability, provisions and benefits may vary by state.</a:t>
            </a:r>
          </a:p>
        </p:txBody>
      </p:sp>
      <p:pic>
        <p:nvPicPr>
          <p:cNvPr id="2050" name="Picture 2"/>
          <p:cNvPicPr>
            <a:picLocks noChangeAspect="1" noChangeArrowheads="1"/>
          </p:cNvPicPr>
          <p:nvPr/>
        </p:nvPicPr>
        <p:blipFill>
          <a:blip r:embed="rId3" cstate="print"/>
          <a:srcRect/>
          <a:stretch>
            <a:fillRect/>
          </a:stretch>
        </p:blipFill>
        <p:spPr bwMode="auto">
          <a:xfrm>
            <a:off x="121009" y="2362200"/>
            <a:ext cx="9035332" cy="2133600"/>
          </a:xfrm>
          <a:prstGeom prst="rect">
            <a:avLst/>
          </a:prstGeom>
          <a:noFill/>
          <a:ln w="9525">
            <a:noFill/>
            <a:miter lim="800000"/>
            <a:headEnd/>
            <a:tailEnd/>
          </a:ln>
        </p:spPr>
      </p:pic>
    </p:spTree>
    <p:extLst>
      <p:ext uri="{BB962C8B-B14F-4D97-AF65-F5344CB8AC3E}">
        <p14:creationId xmlns:p14="http://schemas.microsoft.com/office/powerpoint/2010/main" val="5352319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449050"/>
            <a:ext cx="8458200" cy="1077218"/>
          </a:xfrm>
          <a:prstGeom prst="rect">
            <a:avLst/>
          </a:prstGeom>
          <a:noFill/>
        </p:spPr>
        <p:txBody>
          <a:bodyPr wrap="square" rtlCol="0">
            <a:spAutoFit/>
          </a:bodyPr>
          <a:lstStyle/>
          <a:p>
            <a:r>
              <a:rPr lang="en-US" sz="3200" dirty="0">
                <a:solidFill>
                  <a:srgbClr val="0076BE"/>
                </a:solidFill>
                <a:latin typeface="Avenir LT Std 55 Roman" pitchFamily="34" charset="0"/>
              </a:rPr>
              <a:t>Index Strategy and Strong Income Potential of our Indexed Explorer </a:t>
            </a:r>
            <a:r>
              <a:rPr lang="en-US" sz="3200" i="1" dirty="0">
                <a:solidFill>
                  <a:srgbClr val="0076BE"/>
                </a:solidFill>
                <a:latin typeface="Avenir LT Std 55 Roman" pitchFamily="34" charset="0"/>
              </a:rPr>
              <a:t>Plus</a:t>
            </a:r>
          </a:p>
        </p:txBody>
      </p:sp>
      <p:sp>
        <p:nvSpPr>
          <p:cNvPr id="3" name="TextBox 2"/>
          <p:cNvSpPr txBox="1"/>
          <p:nvPr/>
        </p:nvSpPr>
        <p:spPr>
          <a:xfrm>
            <a:off x="685800" y="4673025"/>
            <a:ext cx="9372600" cy="584775"/>
          </a:xfrm>
          <a:prstGeom prst="rect">
            <a:avLst/>
          </a:prstGeom>
          <a:noFill/>
        </p:spPr>
        <p:txBody>
          <a:bodyPr wrap="square" rtlCol="0">
            <a:spAutoFit/>
          </a:bodyPr>
          <a:lstStyle/>
          <a:p>
            <a:r>
              <a:rPr lang="en-US" sz="3200" dirty="0">
                <a:solidFill>
                  <a:srgbClr val="0076BE"/>
                </a:solidFill>
                <a:latin typeface="Avenir LT Std 55 Roman" pitchFamily="34" charset="0"/>
              </a:rPr>
              <a:t>Flexible Living Benefits of </a:t>
            </a:r>
            <a:r>
              <a:rPr lang="en-US" sz="3200" dirty="0" err="1">
                <a:solidFill>
                  <a:srgbClr val="0076BE"/>
                </a:solidFill>
                <a:latin typeface="Avenir LT Std 55 Roman" pitchFamily="34" charset="0"/>
              </a:rPr>
              <a:t>Life</a:t>
            </a:r>
            <a:r>
              <a:rPr lang="en-US" sz="3200" i="1" dirty="0" err="1">
                <a:solidFill>
                  <a:srgbClr val="0076BE"/>
                </a:solidFill>
                <a:latin typeface="Avenir LT Std 55 Roman" pitchFamily="34" charset="0"/>
              </a:rPr>
              <a:t>Plus</a:t>
            </a:r>
            <a:r>
              <a:rPr lang="en-US" sz="2800" i="1" dirty="0">
                <a:solidFill>
                  <a:srgbClr val="0076BE"/>
                </a:solidFill>
                <a:latin typeface="Avenir LT Std 55 Roman" pitchFamily="34" charset="0"/>
              </a:rPr>
              <a:t> </a:t>
            </a:r>
            <a:r>
              <a:rPr lang="en-US" sz="3200" dirty="0">
                <a:solidFill>
                  <a:srgbClr val="0076BE"/>
                </a:solidFill>
                <a:latin typeface="Avenir LT Std 55 Roman" pitchFamily="34" charset="0"/>
              </a:rPr>
              <a:t>Rider</a:t>
            </a:r>
          </a:p>
        </p:txBody>
      </p:sp>
      <p:sp>
        <p:nvSpPr>
          <p:cNvPr id="4" name="TextBox 3"/>
          <p:cNvSpPr txBox="1"/>
          <p:nvPr/>
        </p:nvSpPr>
        <p:spPr>
          <a:xfrm>
            <a:off x="685800" y="2691825"/>
            <a:ext cx="9372600" cy="584775"/>
          </a:xfrm>
          <a:prstGeom prst="rect">
            <a:avLst/>
          </a:prstGeom>
          <a:noFill/>
        </p:spPr>
        <p:txBody>
          <a:bodyPr wrap="square" rtlCol="0">
            <a:spAutoFit/>
          </a:bodyPr>
          <a:lstStyle/>
          <a:p>
            <a:r>
              <a:rPr lang="en-US" sz="3200" dirty="0">
                <a:solidFill>
                  <a:srgbClr val="0076BE"/>
                </a:solidFill>
                <a:latin typeface="Avenir LT Std 55 Roman" pitchFamily="34" charset="0"/>
              </a:rPr>
              <a:t>Competitive Guaranteed Universal Life</a:t>
            </a:r>
          </a:p>
        </p:txBody>
      </p:sp>
      <p:sp>
        <p:nvSpPr>
          <p:cNvPr id="5" name="TextBox 4"/>
          <p:cNvSpPr txBox="1"/>
          <p:nvPr/>
        </p:nvSpPr>
        <p:spPr>
          <a:xfrm>
            <a:off x="685800" y="5358825"/>
            <a:ext cx="9372600" cy="584775"/>
          </a:xfrm>
          <a:prstGeom prst="rect">
            <a:avLst/>
          </a:prstGeom>
          <a:noFill/>
        </p:spPr>
        <p:txBody>
          <a:bodyPr wrap="square" rtlCol="0">
            <a:spAutoFit/>
          </a:bodyPr>
          <a:lstStyle/>
          <a:p>
            <a:r>
              <a:rPr lang="en-US" sz="3200" dirty="0">
                <a:solidFill>
                  <a:srgbClr val="0076BE"/>
                </a:solidFill>
                <a:latin typeface="Avenir LT Std 55 Roman" pitchFamily="34" charset="0"/>
              </a:rPr>
              <a:t>Capital Transfer Program</a:t>
            </a:r>
          </a:p>
        </p:txBody>
      </p:sp>
      <p:sp>
        <p:nvSpPr>
          <p:cNvPr id="6" name="TextBox 5"/>
          <p:cNvSpPr txBox="1"/>
          <p:nvPr/>
        </p:nvSpPr>
        <p:spPr>
          <a:xfrm>
            <a:off x="685800" y="3418582"/>
            <a:ext cx="9372600" cy="1077218"/>
          </a:xfrm>
          <a:prstGeom prst="rect">
            <a:avLst/>
          </a:prstGeom>
          <a:noFill/>
        </p:spPr>
        <p:txBody>
          <a:bodyPr wrap="square" rtlCol="0">
            <a:spAutoFit/>
          </a:bodyPr>
          <a:lstStyle/>
          <a:p>
            <a:r>
              <a:rPr lang="en-US" sz="3200" dirty="0">
                <a:solidFill>
                  <a:srgbClr val="0076BE"/>
                </a:solidFill>
                <a:latin typeface="Avenir LT Std 55 Roman" pitchFamily="34" charset="0"/>
              </a:rPr>
              <a:t>Advantage Fixed Indexed Annuities Goldman Sachs Strategy and Income Potential </a:t>
            </a:r>
          </a:p>
        </p:txBody>
      </p:sp>
      <p:sp>
        <p:nvSpPr>
          <p:cNvPr id="8" name="Isosceles Triangle 7"/>
          <p:cNvSpPr/>
          <p:nvPr/>
        </p:nvSpPr>
        <p:spPr>
          <a:xfrm rot="5400000">
            <a:off x="103963" y="1553560"/>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124637" y="4764378"/>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5400000">
            <a:off x="124637" y="2808003"/>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5400000">
            <a:off x="124637" y="5475003"/>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124637" y="3541422"/>
            <a:ext cx="457200" cy="381000"/>
          </a:xfrm>
          <a:prstGeom prst="triangle">
            <a:avLst/>
          </a:prstGeom>
          <a:solidFill>
            <a:schemeClr val="bg1">
              <a:lumMod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381000"/>
            <a:ext cx="9144000" cy="1844351"/>
          </a:xfrm>
          <a:prstGeom prst="rect">
            <a:avLst/>
          </a:prstGeom>
        </p:spPr>
        <p:txBody>
          <a:bodyPr/>
          <a:lstStyle/>
          <a:p>
            <a:pPr algn="ctr">
              <a:lnSpc>
                <a:spcPct val="85000"/>
              </a:lnSpc>
              <a:spcBef>
                <a:spcPct val="0"/>
              </a:spcBef>
              <a:defRPr/>
            </a:pPr>
            <a:r>
              <a:rPr lang="en-US" sz="4800" b="1" dirty="0">
                <a:solidFill>
                  <a:srgbClr val="0076BE"/>
                </a:solidFill>
                <a:latin typeface="Arial" pitchFamily="34" charset="0"/>
                <a:cs typeface="Arial" pitchFamily="34" charset="0"/>
              </a:rPr>
              <a:t>Summary</a:t>
            </a:r>
          </a:p>
        </p:txBody>
      </p:sp>
      <p:cxnSp>
        <p:nvCxnSpPr>
          <p:cNvPr id="14" name="Straight Connector 13"/>
          <p:cNvCxnSpPr/>
          <p:nvPr/>
        </p:nvCxnSpPr>
        <p:spPr>
          <a:xfrm>
            <a:off x="228600" y="10668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8315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10800000">
            <a:off x="0" y="-471714"/>
            <a:ext cx="9144000" cy="6814457"/>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514"/>
            <a:ext cx="9143999" cy="6357257"/>
          </a:xfrm>
          <a:prstGeom prst="rect">
            <a:avLst/>
          </a:prstGeom>
        </p:spPr>
      </p:pic>
      <p:sp>
        <p:nvSpPr>
          <p:cNvPr id="6" name="TextBox 5"/>
          <p:cNvSpPr txBox="1"/>
          <p:nvPr/>
        </p:nvSpPr>
        <p:spPr>
          <a:xfrm>
            <a:off x="152400" y="1425714"/>
            <a:ext cx="8610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105C9E"/>
                </a:solidFill>
              </a:rPr>
              <a:t>Exchange Another Carrier’s Term Policy</a:t>
            </a:r>
          </a:p>
        </p:txBody>
      </p:sp>
      <p:sp>
        <p:nvSpPr>
          <p:cNvPr id="18" name="TextBox 17"/>
          <p:cNvSpPr txBox="1"/>
          <p:nvPr/>
        </p:nvSpPr>
        <p:spPr>
          <a:xfrm>
            <a:off x="228600" y="2514600"/>
            <a:ext cx="86106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i="1" dirty="0">
                <a:solidFill>
                  <a:srgbClr val="105CD3"/>
                </a:solidFill>
              </a:rPr>
              <a:t>For</a:t>
            </a:r>
          </a:p>
        </p:txBody>
      </p:sp>
      <p:pic>
        <p:nvPicPr>
          <p:cNvPr id="1026" name="Picture 2"/>
          <p:cNvPicPr>
            <a:picLocks noChangeAspect="1" noChangeArrowheads="1"/>
          </p:cNvPicPr>
          <p:nvPr/>
        </p:nvPicPr>
        <p:blipFill>
          <a:blip r:embed="rId4" cstate="print"/>
          <a:srcRect/>
          <a:stretch>
            <a:fillRect/>
          </a:stretch>
        </p:blipFill>
        <p:spPr bwMode="auto">
          <a:xfrm>
            <a:off x="4928420" y="3432034"/>
            <a:ext cx="3529780" cy="2590800"/>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srcRect/>
          <a:stretch>
            <a:fillRect/>
          </a:stretch>
        </p:blipFill>
        <p:spPr bwMode="auto">
          <a:xfrm>
            <a:off x="2952180" y="3429432"/>
            <a:ext cx="3487616" cy="2612914"/>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609600" y="3429000"/>
            <a:ext cx="3587262" cy="2616590"/>
          </a:xfrm>
          <a:prstGeom prst="rect">
            <a:avLst/>
          </a:prstGeom>
          <a:noFill/>
          <a:ln w="9525">
            <a:noFill/>
            <a:miter lim="800000"/>
            <a:headEnd/>
            <a:tailEnd/>
          </a:ln>
        </p:spPr>
      </p:pic>
      <p:sp>
        <p:nvSpPr>
          <p:cNvPr id="11" name="Title 1"/>
          <p:cNvSpPr>
            <a:spLocks noGrp="1"/>
          </p:cNvSpPr>
          <p:nvPr>
            <p:ph type="title"/>
          </p:nvPr>
        </p:nvSpPr>
        <p:spPr>
          <a:xfrm>
            <a:off x="0" y="152400"/>
            <a:ext cx="9144000" cy="1143000"/>
          </a:xfrm>
        </p:spPr>
        <p:txBody>
          <a:bodyPr>
            <a:noAutofit/>
          </a:bodyPr>
          <a:lstStyle/>
          <a:p>
            <a:pPr algn="ctr">
              <a:lnSpc>
                <a:spcPts val="4200"/>
              </a:lnSpc>
              <a:defRPr/>
            </a:pPr>
            <a:r>
              <a:rPr lang="en-US" sz="4800" dirty="0">
                <a:solidFill>
                  <a:srgbClr val="0076BE"/>
                </a:solidFill>
                <a:latin typeface="Arial" pitchFamily="34" charset="0"/>
                <a:ea typeface="+mn-ea"/>
                <a:cs typeface="Arial" pitchFamily="34" charset="0"/>
              </a:rPr>
              <a:t>External Term Exchange Program</a:t>
            </a:r>
          </a:p>
        </p:txBody>
      </p:sp>
      <p:cxnSp>
        <p:nvCxnSpPr>
          <p:cNvPr id="12" name="Straight Connector 11"/>
          <p:cNvCxnSpPr/>
          <p:nvPr/>
        </p:nvCxnSpPr>
        <p:spPr>
          <a:xfrm>
            <a:off x="228600" y="12954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377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p:txBody>
          <a:bodyPr/>
          <a:lstStyle/>
          <a:p>
            <a:r>
              <a:rPr lang="en-US" dirty="0"/>
              <a:t>Successful Approaches</a:t>
            </a:r>
          </a:p>
        </p:txBody>
      </p:sp>
      <p:sp>
        <p:nvSpPr>
          <p:cNvPr id="4" name="Title 3"/>
          <p:cNvSpPr>
            <a:spLocks noGrp="1"/>
          </p:cNvSpPr>
          <p:nvPr>
            <p:ph type="title"/>
          </p:nvPr>
        </p:nvSpPr>
        <p:spPr/>
        <p:txBody>
          <a:bodyPr>
            <a:normAutofit fontScale="90000"/>
          </a:bodyPr>
          <a:lstStyle/>
          <a:p>
            <a:r>
              <a:rPr lang="en-US" dirty="0"/>
              <a:t>Opening Cases with Business Planning Services</a:t>
            </a:r>
          </a:p>
        </p:txBody>
      </p:sp>
      <p:sp>
        <p:nvSpPr>
          <p:cNvPr id="5" name="Rounded Rectangle 4"/>
          <p:cNvSpPr>
            <a:spLocks noChangeArrowheads="1"/>
          </p:cNvSpPr>
          <p:nvPr/>
        </p:nvSpPr>
        <p:spPr bwMode="auto">
          <a:xfrm>
            <a:off x="5257800" y="2411395"/>
            <a:ext cx="3429000" cy="1371600"/>
          </a:xfrm>
          <a:prstGeom prst="roundRect">
            <a:avLst>
              <a:gd name="adj" fmla="val 16667"/>
            </a:avLst>
          </a:prstGeom>
          <a:solidFill>
            <a:schemeClr val="bg2"/>
          </a:solidFill>
          <a:ln w="9525">
            <a:solidFill>
              <a:schemeClr val="tx1"/>
            </a:solidFill>
            <a:round/>
            <a:headEnd/>
            <a:tailEnd/>
          </a:ln>
          <a:effectLst/>
          <a:extLst/>
        </p:spPr>
        <p:txBody>
          <a:bodyPr/>
          <a:lstStyle>
            <a:lvl1pPr>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eaLnBrk="1" hangingPunct="1">
              <a:spcBef>
                <a:spcPct val="0"/>
              </a:spcBef>
              <a:buClrTx/>
              <a:buFontTx/>
              <a:buNone/>
            </a:pPr>
            <a:endParaRPr lang="en-US" altLang="en-US" sz="2400">
              <a:solidFill>
                <a:schemeClr val="tx1"/>
              </a:solidFill>
              <a:latin typeface="Arial" panose="020B0604020202020204" pitchFamily="34" charset="0"/>
              <a:ea typeface="MS PGothic" panose="020B0600070205080204" pitchFamily="34" charset="-128"/>
            </a:endParaRPr>
          </a:p>
        </p:txBody>
      </p:sp>
      <p:sp>
        <p:nvSpPr>
          <p:cNvPr id="6" name="Rectangle 53"/>
          <p:cNvSpPr txBox="1">
            <a:spLocks noChangeArrowheads="1"/>
          </p:cNvSpPr>
          <p:nvPr/>
        </p:nvSpPr>
        <p:spPr>
          <a:xfrm>
            <a:off x="457200" y="2335195"/>
            <a:ext cx="4114800" cy="426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Tx/>
              <a:buNone/>
              <a:defRPr/>
            </a:pPr>
            <a:r>
              <a:rPr lang="en-US" sz="1800" b="1" spc="-34" dirty="0">
                <a:solidFill>
                  <a:schemeClr val="bg2"/>
                </a:solidFill>
                <a:cs typeface="Arial" panose="020B0604020202020204" pitchFamily="34" charset="0"/>
              </a:rPr>
              <a:t>Approachin</a:t>
            </a:r>
            <a:r>
              <a:rPr lang="en-US" sz="1800" b="1" dirty="0">
                <a:solidFill>
                  <a:schemeClr val="bg2"/>
                </a:solidFill>
                <a:cs typeface="Arial" panose="020B0604020202020204" pitchFamily="34" charset="0"/>
              </a:rPr>
              <a:t>g</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busines</a:t>
            </a:r>
            <a:r>
              <a:rPr lang="en-US" sz="1800" b="1" dirty="0">
                <a:solidFill>
                  <a:schemeClr val="bg2"/>
                </a:solidFill>
                <a:cs typeface="Arial" panose="020B0604020202020204" pitchFamily="34" charset="0"/>
              </a:rPr>
              <a:t>s</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owner</a:t>
            </a:r>
            <a:r>
              <a:rPr lang="en-US" sz="1800" b="1" dirty="0">
                <a:solidFill>
                  <a:schemeClr val="bg2"/>
                </a:solidFill>
                <a:cs typeface="Arial" panose="020B0604020202020204" pitchFamily="34" charset="0"/>
              </a:rPr>
              <a:t>s</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mad</a:t>
            </a:r>
            <a:r>
              <a:rPr lang="en-US" sz="1800" b="1" dirty="0">
                <a:solidFill>
                  <a:schemeClr val="bg2"/>
                </a:solidFill>
                <a:cs typeface="Arial" panose="020B0604020202020204" pitchFamily="34" charset="0"/>
              </a:rPr>
              <a:t>e</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easy</a:t>
            </a:r>
            <a:endParaRPr lang="en-US" sz="1800" dirty="0">
              <a:solidFill>
                <a:schemeClr val="bg2"/>
              </a:solidFill>
              <a:cs typeface="Arial" panose="020B0604020202020204" pitchFamily="34" charset="0"/>
            </a:endParaRPr>
          </a:p>
          <a:p>
            <a:pPr marL="228600" indent="-228600" fontAlgn="auto">
              <a:spcBef>
                <a:spcPts val="0"/>
              </a:spcBef>
              <a:spcAft>
                <a:spcPts val="600"/>
              </a:spcAft>
              <a:defRPr/>
            </a:pPr>
            <a:r>
              <a:rPr lang="en-US" sz="1800" spc="-34" dirty="0">
                <a:solidFill>
                  <a:srgbClr val="8C8D8E"/>
                </a:solidFill>
                <a:cs typeface="Arial" panose="020B0604020202020204" pitchFamily="34" charset="0"/>
              </a:rPr>
              <a:t>Informa</a:t>
            </a:r>
            <a:r>
              <a:rPr lang="en-US" sz="1800" dirty="0">
                <a:solidFill>
                  <a:srgbClr val="8C8D8E"/>
                </a:solidFill>
                <a:cs typeface="Arial" panose="020B0604020202020204" pitchFamily="34" charset="0"/>
              </a:rPr>
              <a:t>l</a:t>
            </a:r>
            <a:r>
              <a:rPr lang="en-US" sz="1800" spc="-68" dirty="0">
                <a:solidFill>
                  <a:srgbClr val="8C8D8E"/>
                </a:solidFill>
                <a:cs typeface="Arial" panose="020B0604020202020204" pitchFamily="34" charset="0"/>
              </a:rPr>
              <a:t> </a:t>
            </a:r>
            <a:r>
              <a:rPr lang="en-US" sz="1800" spc="-34" dirty="0">
                <a:solidFill>
                  <a:srgbClr val="8C8D8E"/>
                </a:solidFill>
                <a:cs typeface="Arial" panose="020B0604020202020204" pitchFamily="34" charset="0"/>
              </a:rPr>
              <a:t>busines</a:t>
            </a:r>
            <a:r>
              <a:rPr lang="en-US" sz="1800" dirty="0">
                <a:solidFill>
                  <a:srgbClr val="8C8D8E"/>
                </a:solidFill>
                <a:cs typeface="Arial" panose="020B0604020202020204" pitchFamily="34" charset="0"/>
              </a:rPr>
              <a:t>s</a:t>
            </a:r>
            <a:r>
              <a:rPr lang="en-US" sz="1800" spc="-68" dirty="0">
                <a:solidFill>
                  <a:srgbClr val="8C8D8E"/>
                </a:solidFill>
                <a:cs typeface="Arial" panose="020B0604020202020204" pitchFamily="34" charset="0"/>
              </a:rPr>
              <a:t> </a:t>
            </a:r>
            <a:r>
              <a:rPr lang="en-US" sz="1800" spc="-111" dirty="0">
                <a:solidFill>
                  <a:srgbClr val="8C8D8E"/>
                </a:solidFill>
                <a:cs typeface="Arial" panose="020B0604020202020204" pitchFamily="34" charset="0"/>
              </a:rPr>
              <a:t>v</a:t>
            </a:r>
            <a:r>
              <a:rPr lang="en-US" sz="1800" spc="-34" dirty="0">
                <a:solidFill>
                  <a:srgbClr val="8C8D8E"/>
                </a:solidFill>
                <a:cs typeface="Arial" panose="020B0604020202020204" pitchFamily="34" charset="0"/>
              </a:rPr>
              <a:t>aluation</a:t>
            </a:r>
          </a:p>
          <a:p>
            <a:pPr marL="228600" indent="-228600" fontAlgn="auto">
              <a:spcBef>
                <a:spcPts val="0"/>
              </a:spcBef>
              <a:spcAft>
                <a:spcPts val="600"/>
              </a:spcAft>
              <a:defRPr/>
            </a:pPr>
            <a:r>
              <a:rPr lang="en-US" sz="1800" spc="-34" dirty="0">
                <a:solidFill>
                  <a:srgbClr val="8C8D8E"/>
                </a:solidFill>
                <a:cs typeface="Arial" panose="020B0604020202020204" pitchFamily="34" charset="0"/>
              </a:rPr>
              <a:t>Revie</a:t>
            </a:r>
            <a:r>
              <a:rPr lang="en-US" sz="1800" dirty="0">
                <a:solidFill>
                  <a:srgbClr val="8C8D8E"/>
                </a:solidFill>
                <a:cs typeface="Arial" panose="020B0604020202020204" pitchFamily="34" charset="0"/>
              </a:rPr>
              <a:t>w</a:t>
            </a:r>
            <a:r>
              <a:rPr lang="en-US" sz="1800" spc="-68" dirty="0">
                <a:solidFill>
                  <a:srgbClr val="8C8D8E"/>
                </a:solidFill>
                <a:cs typeface="Arial" panose="020B0604020202020204" pitchFamily="34" charset="0"/>
              </a:rPr>
              <a:t> </a:t>
            </a:r>
            <a:r>
              <a:rPr lang="en-US" sz="1800" spc="-34" dirty="0">
                <a:solidFill>
                  <a:srgbClr val="8C8D8E"/>
                </a:solidFill>
                <a:cs typeface="Arial" panose="020B0604020202020204" pitchFamily="34" charset="0"/>
              </a:rPr>
              <a:t>o</a:t>
            </a:r>
            <a:r>
              <a:rPr lang="en-US" sz="1800" dirty="0">
                <a:solidFill>
                  <a:srgbClr val="8C8D8E"/>
                </a:solidFill>
                <a:cs typeface="Arial" panose="020B0604020202020204" pitchFamily="34" charset="0"/>
              </a:rPr>
              <a:t>f</a:t>
            </a:r>
            <a:r>
              <a:rPr lang="en-US" sz="1800" spc="-68" dirty="0">
                <a:solidFill>
                  <a:srgbClr val="8C8D8E"/>
                </a:solidFill>
                <a:cs typeface="Arial" panose="020B0604020202020204" pitchFamily="34" charset="0"/>
              </a:rPr>
              <a:t> </a:t>
            </a:r>
            <a:r>
              <a:rPr lang="en-US" sz="1800" spc="-34" dirty="0">
                <a:solidFill>
                  <a:srgbClr val="8C8D8E"/>
                </a:solidFill>
                <a:cs typeface="Arial" panose="020B0604020202020204" pitchFamily="34" charset="0"/>
              </a:rPr>
              <a:t>majo</a:t>
            </a:r>
            <a:r>
              <a:rPr lang="en-US" sz="1800" dirty="0">
                <a:solidFill>
                  <a:srgbClr val="8C8D8E"/>
                </a:solidFill>
                <a:cs typeface="Arial" panose="020B0604020202020204" pitchFamily="34" charset="0"/>
              </a:rPr>
              <a:t>r</a:t>
            </a:r>
            <a:r>
              <a:rPr lang="en-US" sz="1800" spc="-68" dirty="0">
                <a:solidFill>
                  <a:srgbClr val="8C8D8E"/>
                </a:solidFill>
                <a:cs typeface="Arial" panose="020B0604020202020204" pitchFamily="34" charset="0"/>
              </a:rPr>
              <a:t> </a:t>
            </a:r>
            <a:r>
              <a:rPr lang="en-US" sz="1800" spc="-34" dirty="0">
                <a:solidFill>
                  <a:srgbClr val="8C8D8E"/>
                </a:solidFill>
                <a:cs typeface="Arial" panose="020B0604020202020204" pitchFamily="34" charset="0"/>
              </a:rPr>
              <a:t>provision</a:t>
            </a:r>
            <a:r>
              <a:rPr lang="en-US" sz="1800" dirty="0">
                <a:solidFill>
                  <a:srgbClr val="8C8D8E"/>
                </a:solidFill>
                <a:cs typeface="Arial" panose="020B0604020202020204" pitchFamily="34" charset="0"/>
              </a:rPr>
              <a:t>s</a:t>
            </a:r>
            <a:r>
              <a:rPr lang="en-US" sz="1800" spc="-68" dirty="0">
                <a:solidFill>
                  <a:srgbClr val="8C8D8E"/>
                </a:solidFill>
                <a:cs typeface="Arial" panose="020B0604020202020204" pitchFamily="34" charset="0"/>
              </a:rPr>
              <a:t> </a:t>
            </a:r>
            <a:r>
              <a:rPr lang="en-US" sz="1800" spc="-34" dirty="0">
                <a:solidFill>
                  <a:srgbClr val="8C8D8E"/>
                </a:solidFill>
                <a:cs typeface="Arial" panose="020B0604020202020204" pitchFamily="34" charset="0"/>
              </a:rPr>
              <a:t>o</a:t>
            </a:r>
            <a:r>
              <a:rPr lang="en-US" sz="1800" dirty="0">
                <a:solidFill>
                  <a:srgbClr val="8C8D8E"/>
                </a:solidFill>
                <a:cs typeface="Arial" panose="020B0604020202020204" pitchFamily="34" charset="0"/>
              </a:rPr>
              <a:t>f</a:t>
            </a:r>
            <a:r>
              <a:rPr lang="en-US" sz="1800" spc="-68" dirty="0">
                <a:solidFill>
                  <a:srgbClr val="8C8D8E"/>
                </a:solidFill>
                <a:cs typeface="Arial" panose="020B0604020202020204" pitchFamily="34" charset="0"/>
              </a:rPr>
              <a:t> </a:t>
            </a:r>
            <a:r>
              <a:rPr lang="en-US" sz="1800" spc="-34" dirty="0">
                <a:solidFill>
                  <a:srgbClr val="8C8D8E"/>
                </a:solidFill>
                <a:cs typeface="Arial" panose="020B0604020202020204" pitchFamily="34" charset="0"/>
              </a:rPr>
              <a:t>th</a:t>
            </a:r>
            <a:r>
              <a:rPr lang="en-US" sz="1800" dirty="0">
                <a:solidFill>
                  <a:srgbClr val="8C8D8E"/>
                </a:solidFill>
                <a:cs typeface="Arial" panose="020B0604020202020204" pitchFamily="34" charset="0"/>
              </a:rPr>
              <a:t>e</a:t>
            </a:r>
            <a:r>
              <a:rPr lang="en-US" sz="1800" spc="-68" dirty="0">
                <a:solidFill>
                  <a:srgbClr val="8C8D8E"/>
                </a:solidFill>
                <a:cs typeface="Arial" panose="020B0604020202020204" pitchFamily="34" charset="0"/>
              </a:rPr>
              <a:t> </a:t>
            </a:r>
            <a:r>
              <a:rPr lang="en-US" sz="1800" spc="-34" dirty="0">
                <a:solidFill>
                  <a:srgbClr val="8C8D8E"/>
                </a:solidFill>
                <a:cs typeface="Arial" panose="020B0604020202020204" pitchFamily="34" charset="0"/>
              </a:rPr>
              <a:t>buy-sell/funding</a:t>
            </a:r>
          </a:p>
          <a:p>
            <a:pPr marL="0" indent="0" fontAlgn="auto">
              <a:spcBef>
                <a:spcPts val="0"/>
              </a:spcBef>
              <a:spcAft>
                <a:spcPts val="600"/>
              </a:spcAft>
              <a:buFont typeface="Arial" panose="020B0604020202020204" pitchFamily="34" charset="0"/>
              <a:buNone/>
              <a:defRPr/>
            </a:pPr>
            <a:endParaRPr lang="en-US" sz="1800" dirty="0">
              <a:solidFill>
                <a:srgbClr val="8C8D8E"/>
              </a:solidFill>
              <a:cs typeface="Arial" panose="020B0604020202020204" pitchFamily="34" charset="0"/>
            </a:endParaRPr>
          </a:p>
          <a:p>
            <a:pPr marL="0" indent="0" fontAlgn="auto">
              <a:spcBef>
                <a:spcPts val="0"/>
              </a:spcBef>
              <a:spcAft>
                <a:spcPts val="0"/>
              </a:spcAft>
              <a:buFontTx/>
              <a:buNone/>
              <a:defRPr/>
            </a:pPr>
            <a:r>
              <a:rPr lang="en-US" sz="1800" b="1" spc="-34" dirty="0">
                <a:solidFill>
                  <a:schemeClr val="bg2"/>
                </a:solidFill>
                <a:cs typeface="Arial" panose="020B0604020202020204" pitchFamily="34" charset="0"/>
              </a:rPr>
              <a:t>Star</a:t>
            </a:r>
            <a:r>
              <a:rPr lang="en-US" sz="1800" b="1" dirty="0">
                <a:solidFill>
                  <a:schemeClr val="bg2"/>
                </a:solidFill>
                <a:cs typeface="Arial" panose="020B0604020202020204" pitchFamily="34" charset="0"/>
              </a:rPr>
              <a:t>t</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discussion</a:t>
            </a:r>
            <a:r>
              <a:rPr lang="en-US" sz="1800" b="1" dirty="0">
                <a:solidFill>
                  <a:schemeClr val="bg2"/>
                </a:solidFill>
                <a:cs typeface="Arial" panose="020B0604020202020204" pitchFamily="34" charset="0"/>
              </a:rPr>
              <a:t>s</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wit</a:t>
            </a:r>
            <a:r>
              <a:rPr lang="en-US" sz="1800" b="1" dirty="0">
                <a:solidFill>
                  <a:schemeClr val="bg2"/>
                </a:solidFill>
                <a:cs typeface="Arial" panose="020B0604020202020204" pitchFamily="34" charset="0"/>
              </a:rPr>
              <a:t>h</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ta</a:t>
            </a:r>
            <a:r>
              <a:rPr lang="en-US" sz="1800" b="1" dirty="0">
                <a:solidFill>
                  <a:schemeClr val="bg2"/>
                </a:solidFill>
                <a:cs typeface="Arial" panose="020B0604020202020204" pitchFamily="34" charset="0"/>
              </a:rPr>
              <a:t>x</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an</a:t>
            </a:r>
            <a:r>
              <a:rPr lang="en-US" sz="1800" b="1" dirty="0">
                <a:solidFill>
                  <a:schemeClr val="bg2"/>
                </a:solidFill>
                <a:cs typeface="Arial" panose="020B0604020202020204" pitchFamily="34" charset="0"/>
              </a:rPr>
              <a:t>d</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lega</a:t>
            </a:r>
            <a:r>
              <a:rPr lang="en-US" sz="1800" b="1" dirty="0">
                <a:solidFill>
                  <a:schemeClr val="bg2"/>
                </a:solidFill>
                <a:cs typeface="Arial" panose="020B0604020202020204" pitchFamily="34" charset="0"/>
              </a:rPr>
              <a:t>l</a:t>
            </a:r>
            <a:r>
              <a:rPr lang="en-US" sz="1800" b="1" spc="-68" dirty="0">
                <a:solidFill>
                  <a:schemeClr val="bg2"/>
                </a:solidFill>
                <a:cs typeface="Arial" panose="020B0604020202020204" pitchFamily="34" charset="0"/>
              </a:rPr>
              <a:t> </a:t>
            </a:r>
            <a:r>
              <a:rPr lang="en-US" sz="1800" b="1" spc="-34" dirty="0">
                <a:solidFill>
                  <a:schemeClr val="bg2"/>
                </a:solidFill>
                <a:cs typeface="Arial" panose="020B0604020202020204" pitchFamily="34" charset="0"/>
              </a:rPr>
              <a:t>advisors</a:t>
            </a:r>
            <a:endParaRPr lang="en-US" sz="1800" dirty="0">
              <a:solidFill>
                <a:schemeClr val="bg2"/>
              </a:solidFill>
              <a:cs typeface="Arial" panose="020B0604020202020204" pitchFamily="34" charset="0"/>
            </a:endParaRPr>
          </a:p>
          <a:p>
            <a:pPr marL="228600" indent="-228600" fontAlgn="auto">
              <a:spcBef>
                <a:spcPts val="0"/>
              </a:spcBef>
              <a:spcAft>
                <a:spcPts val="600"/>
              </a:spcAft>
              <a:defRPr/>
            </a:pPr>
            <a:r>
              <a:rPr lang="en-US" sz="1800" dirty="0">
                <a:solidFill>
                  <a:srgbClr val="8C8D8E"/>
                </a:solidFill>
                <a:ea typeface="ＭＳ Ｐゴシック" charset="0"/>
                <a:cs typeface="Arial" panose="020B0604020202020204" pitchFamily="34" charset="0"/>
              </a:rPr>
              <a:t>Identify issues and confirm the agreement meets current objectives</a:t>
            </a:r>
            <a:endParaRPr lang="en-US" sz="1800" dirty="0">
              <a:solidFill>
                <a:srgbClr val="8C8D8E"/>
              </a:solidFill>
              <a:cs typeface="Arial" panose="020B0604020202020204" pitchFamily="34" charset="0"/>
            </a:endParaRPr>
          </a:p>
        </p:txBody>
      </p:sp>
      <p:cxnSp>
        <p:nvCxnSpPr>
          <p:cNvPr id="7" name="Straight Connector 8"/>
          <p:cNvCxnSpPr>
            <a:cxnSpLocks noChangeShapeType="1"/>
          </p:cNvCxnSpPr>
          <p:nvPr/>
        </p:nvCxnSpPr>
        <p:spPr bwMode="auto">
          <a:xfrm>
            <a:off x="406400" y="4163995"/>
            <a:ext cx="3962400" cy="0"/>
          </a:xfrm>
          <a:prstGeom prst="line">
            <a:avLst/>
          </a:prstGeom>
          <a:noFill/>
          <a:ln w="9525">
            <a:solidFill>
              <a:srgbClr val="8C8D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3"/>
          <p:cNvSpPr txBox="1">
            <a:spLocks noChangeArrowheads="1"/>
          </p:cNvSpPr>
          <p:nvPr/>
        </p:nvSpPr>
        <p:spPr bwMode="auto">
          <a:xfrm>
            <a:off x="5257800" y="2563795"/>
            <a:ext cx="3429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algn="ctr" eaLnBrk="1" hangingPunct="1">
              <a:lnSpc>
                <a:spcPct val="108000"/>
              </a:lnSpc>
              <a:spcBef>
                <a:spcPct val="0"/>
              </a:spcBef>
              <a:buClrTx/>
              <a:buFontTx/>
              <a:buNone/>
            </a:pPr>
            <a:r>
              <a:rPr lang="en-US" altLang="en-US" sz="2000" dirty="0">
                <a:solidFill>
                  <a:srgbClr val="FFFFFF"/>
                </a:solidFill>
                <a:latin typeface="+mn-lt"/>
                <a:ea typeface="MS PGothic" panose="020B0600070205080204" pitchFamily="34" charset="-128"/>
                <a:cs typeface="Arial" panose="020B0604020202020204" pitchFamily="34" charset="0"/>
              </a:rPr>
              <a:t>Business planning services opens the door to planning opportunities!</a:t>
            </a:r>
            <a:endParaRPr lang="en-US" altLang="en-US" sz="2000" dirty="0">
              <a:solidFill>
                <a:schemeClr val="tx1"/>
              </a:solidFill>
              <a:latin typeface="+mn-lt"/>
              <a:ea typeface="MS PGothic" panose="020B0600070205080204" pitchFamily="34" charset="-128"/>
              <a:cs typeface="Arial" panose="020B0604020202020204" pitchFamily="34" charset="0"/>
            </a:endParaRPr>
          </a:p>
        </p:txBody>
      </p:sp>
      <p:sp>
        <p:nvSpPr>
          <p:cNvPr id="9" name="TextBox 8"/>
          <p:cNvSpPr txBox="1">
            <a:spLocks noChangeArrowheads="1"/>
          </p:cNvSpPr>
          <p:nvPr/>
        </p:nvSpPr>
        <p:spPr bwMode="auto">
          <a:xfrm>
            <a:off x="5486400" y="4398945"/>
            <a:ext cx="30480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33"/>
              </a:buClr>
              <a:buFont typeface="Arial" panose="020B0604020202020204" pitchFamily="34" charset="0"/>
              <a:buChar char="•"/>
              <a:defRPr sz="2800">
                <a:solidFill>
                  <a:schemeClr val="tx2"/>
                </a:solidFill>
                <a:latin typeface="Calibri" panose="020F0502020204030204" pitchFamily="34" charset="0"/>
              </a:defRPr>
            </a:lvl1pPr>
            <a:lvl2pPr marL="742950" indent="-285750">
              <a:spcBef>
                <a:spcPct val="20000"/>
              </a:spcBef>
              <a:buClr>
                <a:srgbClr val="FF9933"/>
              </a:buClr>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4pPr>
            <a:lvl5pPr marL="2057400" indent="-228600">
              <a:spcBef>
                <a:spcPct val="20000"/>
              </a:spcBef>
              <a:buClr>
                <a:srgbClr val="FF9933"/>
              </a:buClr>
              <a:buFont typeface="Arial" panose="020B0604020202020204" pitchFamily="34" charset="0"/>
              <a:buChar char="»"/>
              <a:defRPr>
                <a:solidFill>
                  <a:schemeClr val="tx2"/>
                </a:solidFill>
                <a:latin typeface="Calibri" panose="020F0502020204030204" pitchFamily="34" charset="0"/>
              </a:defRPr>
            </a:lvl5pPr>
            <a:lvl6pPr marL="25146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6pPr>
            <a:lvl7pPr marL="29718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7pPr>
            <a:lvl8pPr marL="34290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8pPr>
            <a:lvl9pPr marL="3886200" indent="-228600" eaLnBrk="0" fontAlgn="base" hangingPunct="0">
              <a:spcBef>
                <a:spcPct val="20000"/>
              </a:spcBef>
              <a:spcAft>
                <a:spcPct val="0"/>
              </a:spcAft>
              <a:buClr>
                <a:srgbClr val="FF9933"/>
              </a:buClr>
              <a:buFont typeface="Arial" panose="020B0604020202020204" pitchFamily="34" charset="0"/>
              <a:buChar char="»"/>
              <a:defRPr>
                <a:solidFill>
                  <a:schemeClr val="tx2"/>
                </a:solidFill>
                <a:latin typeface="Calibri" panose="020F0502020204030204" pitchFamily="34" charset="0"/>
              </a:defRPr>
            </a:lvl9pPr>
          </a:lstStyle>
          <a:p>
            <a:pPr eaLnBrk="1" hangingPunct="1">
              <a:spcBef>
                <a:spcPct val="0"/>
              </a:spcBef>
              <a:spcAft>
                <a:spcPts val="600"/>
              </a:spcAft>
              <a:buClrTx/>
              <a:buFontTx/>
              <a:buNone/>
            </a:pPr>
            <a:r>
              <a:rPr lang="en-US" altLang="en-US" sz="1600" dirty="0">
                <a:solidFill>
                  <a:schemeClr val="bg2"/>
                </a:solidFill>
                <a:latin typeface="+mn-lt"/>
                <a:ea typeface="MS PGothic" panose="020B0600070205080204" pitchFamily="34" charset="-128"/>
                <a:cs typeface="Arial" panose="020B0604020202020204" pitchFamily="34" charset="0"/>
              </a:rPr>
              <a:t>Start with the </a:t>
            </a:r>
            <a:r>
              <a:rPr lang="en-US" altLang="en-US" sz="1600" b="1" dirty="0">
                <a:solidFill>
                  <a:schemeClr val="bg2"/>
                </a:solidFill>
                <a:latin typeface="+mn-lt"/>
                <a:ea typeface="MS PGothic" panose="020B0600070205080204" pitchFamily="34" charset="-128"/>
                <a:cs typeface="Arial" panose="020B0604020202020204" pitchFamily="34" charset="0"/>
              </a:rPr>
              <a:t>Business Planning Services Fact Finder </a:t>
            </a:r>
            <a:r>
              <a:rPr lang="en-US" altLang="en-US" sz="1600" dirty="0">
                <a:solidFill>
                  <a:schemeClr val="bg2"/>
                </a:solidFill>
                <a:latin typeface="+mn-lt"/>
                <a:ea typeface="MS PGothic" panose="020B0600070205080204" pitchFamily="34" charset="-128"/>
                <a:cs typeface="Arial" panose="020B0604020202020204" pitchFamily="34" charset="0"/>
              </a:rPr>
              <a:t>to uncover needs.</a:t>
            </a:r>
          </a:p>
          <a:p>
            <a:pPr eaLnBrk="1" hangingPunct="1">
              <a:spcBef>
                <a:spcPct val="0"/>
              </a:spcBef>
              <a:spcAft>
                <a:spcPts val="600"/>
              </a:spcAft>
              <a:buClrTx/>
              <a:buFontTx/>
              <a:buNone/>
            </a:pPr>
            <a:r>
              <a:rPr lang="en-US" altLang="en-US" sz="1600" dirty="0">
                <a:solidFill>
                  <a:schemeClr val="bg2"/>
                </a:solidFill>
                <a:latin typeface="+mn-lt"/>
                <a:ea typeface="MS PGothic" panose="020B0600070205080204" pitchFamily="34" charset="-128"/>
                <a:cs typeface="Arial" panose="020B0604020202020204" pitchFamily="34" charset="0"/>
              </a:rPr>
              <a:t>Then use the </a:t>
            </a:r>
            <a:r>
              <a:rPr lang="en-US" altLang="en-US" sz="1600" b="1" dirty="0">
                <a:solidFill>
                  <a:schemeClr val="bg2"/>
                </a:solidFill>
                <a:latin typeface="+mn-lt"/>
                <a:ea typeface="MS PGothic" panose="020B0600070205080204" pitchFamily="34" charset="-128"/>
                <a:cs typeface="Arial" panose="020B0604020202020204" pitchFamily="34" charset="0"/>
              </a:rPr>
              <a:t>Business Priorities Checklist </a:t>
            </a:r>
            <a:r>
              <a:rPr lang="en-US" altLang="en-US" sz="1600" dirty="0">
                <a:solidFill>
                  <a:schemeClr val="bg2"/>
                </a:solidFill>
                <a:latin typeface="+mn-lt"/>
                <a:ea typeface="MS PGothic" panose="020B0600070205080204" pitchFamily="34" charset="-128"/>
                <a:cs typeface="Arial" panose="020B0604020202020204" pitchFamily="34" charset="0"/>
              </a:rPr>
              <a:t>to help prioritize needs.</a:t>
            </a:r>
          </a:p>
          <a:p>
            <a:pPr eaLnBrk="1" hangingPunct="1">
              <a:spcBef>
                <a:spcPct val="0"/>
              </a:spcBef>
              <a:spcAft>
                <a:spcPts val="600"/>
              </a:spcAft>
              <a:buClrTx/>
              <a:buFontTx/>
              <a:buNone/>
            </a:pPr>
            <a:endParaRPr lang="en-US" altLang="en-US" sz="1800" dirty="0">
              <a:solidFill>
                <a:srgbClr val="435249"/>
              </a:solidFill>
              <a:latin typeface="Arial" panose="020B0604020202020204" pitchFamily="34" charset="0"/>
              <a:ea typeface="MS PGothic" panose="020B0600070205080204" pitchFamily="34" charset="-128"/>
              <a:cs typeface="Arial" panose="020B0604020202020204" pitchFamily="34" charset="0"/>
            </a:endParaRPr>
          </a:p>
        </p:txBody>
      </p:sp>
      <p:pic>
        <p:nvPicPr>
          <p:cNvPr id="10" name="Picture 9" descr="icon-checkbo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027" y="5302634"/>
            <a:ext cx="628041" cy="628041"/>
          </a:xfrm>
          <a:prstGeom prst="rect">
            <a:avLst/>
          </a:prstGeom>
        </p:spPr>
      </p:pic>
      <p:pic>
        <p:nvPicPr>
          <p:cNvPr id="11" name="Picture 10" descr="icon-docu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512131"/>
            <a:ext cx="624468" cy="624468"/>
          </a:xfrm>
          <a:prstGeom prst="rect">
            <a:avLst/>
          </a:prstGeom>
        </p:spPr>
      </p:pic>
      <p:sp>
        <p:nvSpPr>
          <p:cNvPr id="12" name="TextBox 11"/>
          <p:cNvSpPr txBox="1"/>
          <p:nvPr/>
        </p:nvSpPr>
        <p:spPr>
          <a:xfrm>
            <a:off x="2262867" y="6444519"/>
            <a:ext cx="4561114" cy="261610"/>
          </a:xfrm>
          <a:prstGeom prst="rect">
            <a:avLst/>
          </a:prstGeom>
          <a:noFill/>
        </p:spPr>
        <p:txBody>
          <a:bodyPr wrap="square" rtlCol="0">
            <a:spAutoFit/>
          </a:bodyPr>
          <a:lstStyle/>
          <a:p>
            <a:pPr algn="ctr"/>
            <a:r>
              <a:rPr lang="en-US" sz="1100" dirty="0"/>
              <a:t>For Producer Information Only. Not For Use In Sales Situations.</a:t>
            </a:r>
          </a:p>
        </p:txBody>
      </p:sp>
    </p:spTree>
    <p:extLst>
      <p:ext uri="{BB962C8B-B14F-4D97-AF65-F5344CB8AC3E}">
        <p14:creationId xmlns:p14="http://schemas.microsoft.com/office/powerpoint/2010/main" val="41390235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1714726" y="406139"/>
            <a:ext cx="7406330" cy="5436122"/>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523641" y="391395"/>
            <a:ext cx="7317856" cy="5482520"/>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1371600" y="388943"/>
            <a:ext cx="7526938" cy="5490236"/>
          </a:xfrm>
          <a:prstGeom prst="rect">
            <a:avLst/>
          </a:prstGeom>
          <a:noFill/>
          <a:ln w="9525">
            <a:noFill/>
            <a:miter lim="800000"/>
            <a:headEnd/>
            <a:tailEnd/>
          </a:ln>
        </p:spPr>
      </p:pic>
      <p:sp>
        <p:nvSpPr>
          <p:cNvPr id="12" name="Rectangle 11"/>
          <p:cNvSpPr/>
          <p:nvPr/>
        </p:nvSpPr>
        <p:spPr>
          <a:xfrm rot="10800000">
            <a:off x="0" y="-471714"/>
            <a:ext cx="9144000" cy="6814457"/>
          </a:xfrm>
          <a:prstGeom prst="rect">
            <a:avLst/>
          </a:prstGeom>
          <a:gradFill flip="none" rotWithShape="1">
            <a:gsLst>
              <a:gs pos="78000">
                <a:schemeClr val="bg1">
                  <a:lumMod val="100000"/>
                  <a:alpha val="88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vignett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4514"/>
            <a:ext cx="9143999" cy="6357257"/>
          </a:xfrm>
          <a:prstGeom prst="rect">
            <a:avLst/>
          </a:prstGeom>
        </p:spPr>
      </p:pic>
      <p:sp>
        <p:nvSpPr>
          <p:cNvPr id="6" name="TextBox 5"/>
          <p:cNvSpPr txBox="1"/>
          <p:nvPr/>
        </p:nvSpPr>
        <p:spPr>
          <a:xfrm>
            <a:off x="609600" y="1938040"/>
            <a:ext cx="8153400" cy="4462760"/>
          </a:xfrm>
          <a:prstGeom prst="rect">
            <a:avLst/>
          </a:prstGeom>
          <a:noFill/>
        </p:spPr>
        <p:txBody>
          <a:bodyPr wrap="square" rtlCol="0">
            <a:spAutoFit/>
          </a:bodyPr>
          <a:lstStyle/>
          <a:p>
            <a:r>
              <a:rPr lang="en-US" sz="2200" b="1" dirty="0">
                <a:solidFill>
                  <a:srgbClr val="105CD3"/>
                </a:solidFill>
              </a:rPr>
              <a:t>Face Amount</a:t>
            </a:r>
            <a:r>
              <a:rPr lang="en-US" dirty="0"/>
              <a:t>: </a:t>
            </a:r>
            <a:r>
              <a:rPr lang="en-US" b="1" dirty="0"/>
              <a:t>$100,000 - $1,000,000</a:t>
            </a:r>
          </a:p>
          <a:p>
            <a:endParaRPr lang="en-US" sz="2600" b="1" dirty="0">
              <a:solidFill>
                <a:srgbClr val="105CD3"/>
              </a:solidFill>
            </a:endParaRPr>
          </a:p>
          <a:p>
            <a:r>
              <a:rPr lang="en-US" sz="2200" b="1" dirty="0">
                <a:solidFill>
                  <a:srgbClr val="105CD3"/>
                </a:solidFill>
              </a:rPr>
              <a:t>Rating</a:t>
            </a:r>
            <a:r>
              <a:rPr lang="en-US" sz="2200" dirty="0"/>
              <a:t>: </a:t>
            </a:r>
            <a:r>
              <a:rPr lang="en-US" b="1" dirty="0"/>
              <a:t>Standard or better</a:t>
            </a:r>
          </a:p>
          <a:p>
            <a:endParaRPr lang="en-US" dirty="0"/>
          </a:p>
          <a:p>
            <a:r>
              <a:rPr lang="en-US" sz="2200" b="1" dirty="0">
                <a:solidFill>
                  <a:srgbClr val="105CD3"/>
                </a:solidFill>
              </a:rPr>
              <a:t>Issued</a:t>
            </a:r>
            <a:r>
              <a:rPr lang="en-US" sz="2200" dirty="0"/>
              <a:t>: </a:t>
            </a:r>
            <a:r>
              <a:rPr lang="en-US" b="1" dirty="0"/>
              <a:t>6-60 months of Application Date</a:t>
            </a:r>
          </a:p>
          <a:p>
            <a:endParaRPr lang="en-US" dirty="0"/>
          </a:p>
          <a:p>
            <a:r>
              <a:rPr lang="en-US" sz="2200" b="1" dirty="0">
                <a:solidFill>
                  <a:srgbClr val="105CD3"/>
                </a:solidFill>
              </a:rPr>
              <a:t>Must be in Contractual Convertible Period and submit original term policy or duplicate  </a:t>
            </a:r>
          </a:p>
          <a:p>
            <a:endParaRPr lang="en-US" sz="2400" b="1" dirty="0">
              <a:solidFill>
                <a:srgbClr val="105CD3"/>
              </a:solidFill>
            </a:endParaRPr>
          </a:p>
          <a:p>
            <a:r>
              <a:rPr lang="en-US" sz="2200" b="1" dirty="0">
                <a:solidFill>
                  <a:srgbClr val="105CD3"/>
                </a:solidFill>
              </a:rPr>
              <a:t>Absolute assignment of policy required, no Partial Term Exchange</a:t>
            </a:r>
          </a:p>
          <a:p>
            <a:endParaRPr lang="en-US" sz="2200" b="1" dirty="0">
              <a:solidFill>
                <a:srgbClr val="105CD3"/>
              </a:solidFill>
            </a:endParaRPr>
          </a:p>
          <a:p>
            <a:r>
              <a:rPr lang="en-US" sz="2200" b="1" dirty="0">
                <a:solidFill>
                  <a:srgbClr val="105CD3"/>
                </a:solidFill>
              </a:rPr>
              <a:t>Full or lesser amount may be converted but original term policy must be surrendered  </a:t>
            </a:r>
          </a:p>
        </p:txBody>
      </p:sp>
      <p:sp>
        <p:nvSpPr>
          <p:cNvPr id="11" name="TextBox 10"/>
          <p:cNvSpPr txBox="1"/>
          <p:nvPr/>
        </p:nvSpPr>
        <p:spPr>
          <a:xfrm>
            <a:off x="152400" y="1197114"/>
            <a:ext cx="8610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105C9E"/>
                </a:solidFill>
              </a:rPr>
              <a:t>Eligible Policies</a:t>
            </a:r>
          </a:p>
        </p:txBody>
      </p:sp>
      <p:sp>
        <p:nvSpPr>
          <p:cNvPr id="14" name="Title 1"/>
          <p:cNvSpPr>
            <a:spLocks noGrp="1"/>
          </p:cNvSpPr>
          <p:nvPr>
            <p:ph type="title"/>
          </p:nvPr>
        </p:nvSpPr>
        <p:spPr>
          <a:xfrm>
            <a:off x="0" y="76200"/>
            <a:ext cx="9144000" cy="1143000"/>
          </a:xfrm>
        </p:spPr>
        <p:txBody>
          <a:bodyPr>
            <a:noAutofit/>
          </a:bodyPr>
          <a:lstStyle/>
          <a:p>
            <a:pPr algn="ctr">
              <a:lnSpc>
                <a:spcPts val="4200"/>
              </a:lnSpc>
              <a:defRPr/>
            </a:pPr>
            <a:r>
              <a:rPr lang="en-US" sz="4800" dirty="0">
                <a:solidFill>
                  <a:srgbClr val="0076BE"/>
                </a:solidFill>
                <a:latin typeface="Arial" pitchFamily="34" charset="0"/>
                <a:ea typeface="+mn-ea"/>
                <a:cs typeface="Arial" pitchFamily="34" charset="0"/>
              </a:rPr>
              <a:t>External Term Exchange Program</a:t>
            </a:r>
          </a:p>
        </p:txBody>
      </p:sp>
      <p:cxnSp>
        <p:nvCxnSpPr>
          <p:cNvPr id="15" name="Straight Connector 14"/>
          <p:cNvCxnSpPr/>
          <p:nvPr/>
        </p:nvCxnSpPr>
        <p:spPr>
          <a:xfrm>
            <a:off x="228600" y="12192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96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0800000">
            <a:off x="0" y="-471714"/>
            <a:ext cx="9144000" cy="6814457"/>
          </a:xfrm>
          <a:prstGeom prst="rect">
            <a:avLst/>
          </a:prstGeom>
          <a:gradFill flip="none" rotWithShape="1">
            <a:gsLst>
              <a:gs pos="31000">
                <a:schemeClr val="bg1">
                  <a:alpha val="98000"/>
                  <a:lumMod val="100000"/>
                </a:schemeClr>
              </a:gs>
              <a:gs pos="100000">
                <a:schemeClr val="bg1">
                  <a:lumMod val="75000"/>
                  <a:alpha val="3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vignet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514"/>
            <a:ext cx="9143999" cy="6357257"/>
          </a:xfrm>
          <a:prstGeom prst="rect">
            <a:avLst/>
          </a:prstGeom>
        </p:spPr>
      </p:pic>
      <p:pic>
        <p:nvPicPr>
          <p:cNvPr id="11" name="Picture 10" descr="Group.png"/>
          <p:cNvPicPr>
            <a:picLocks noChangeAspect="1"/>
          </p:cNvPicPr>
          <p:nvPr/>
        </p:nvPicPr>
        <p:blipFill>
          <a:blip r:embed="rId4" cstate="screen"/>
          <a:srcRect l="3847" t="9375" r="15722"/>
          <a:stretch>
            <a:fillRect/>
          </a:stretch>
        </p:blipFill>
        <p:spPr>
          <a:xfrm>
            <a:off x="70960" y="2454306"/>
            <a:ext cx="9002080" cy="2270094"/>
          </a:xfrm>
          <a:prstGeom prst="rect">
            <a:avLst/>
          </a:prstGeom>
        </p:spPr>
      </p:pic>
      <p:sp>
        <p:nvSpPr>
          <p:cNvPr id="7" name="TextBox 6"/>
          <p:cNvSpPr txBox="1"/>
          <p:nvPr/>
        </p:nvSpPr>
        <p:spPr>
          <a:xfrm>
            <a:off x="152400" y="1219200"/>
            <a:ext cx="8610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105C9E"/>
                </a:solidFill>
              </a:rPr>
              <a:t>List of Eligible Carriers</a:t>
            </a:r>
          </a:p>
        </p:txBody>
      </p:sp>
      <p:sp>
        <p:nvSpPr>
          <p:cNvPr id="8" name="Title 1"/>
          <p:cNvSpPr>
            <a:spLocks noGrp="1"/>
          </p:cNvSpPr>
          <p:nvPr>
            <p:ph type="title"/>
          </p:nvPr>
        </p:nvSpPr>
        <p:spPr>
          <a:xfrm>
            <a:off x="0" y="76200"/>
            <a:ext cx="9144000" cy="1143000"/>
          </a:xfrm>
        </p:spPr>
        <p:txBody>
          <a:bodyPr>
            <a:noAutofit/>
          </a:bodyPr>
          <a:lstStyle/>
          <a:p>
            <a:pPr algn="ctr">
              <a:lnSpc>
                <a:spcPts val="4200"/>
              </a:lnSpc>
              <a:defRPr/>
            </a:pPr>
            <a:r>
              <a:rPr lang="en-US" sz="4800" dirty="0">
                <a:solidFill>
                  <a:srgbClr val="0076BE"/>
                </a:solidFill>
                <a:latin typeface="Arial" pitchFamily="34" charset="0"/>
                <a:ea typeface="+mn-ea"/>
                <a:cs typeface="Arial" pitchFamily="34" charset="0"/>
              </a:rPr>
              <a:t>External Term Exchange Program</a:t>
            </a:r>
          </a:p>
        </p:txBody>
      </p:sp>
      <p:cxnSp>
        <p:nvCxnSpPr>
          <p:cNvPr id="12" name="Straight Connector 11"/>
          <p:cNvCxnSpPr/>
          <p:nvPr/>
        </p:nvCxnSpPr>
        <p:spPr>
          <a:xfrm>
            <a:off x="228600" y="1219200"/>
            <a:ext cx="8686800"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5972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6200" y="990600"/>
            <a:ext cx="8794750" cy="3071596"/>
          </a:xfrm>
        </p:spPr>
        <p:txBody>
          <a:bodyPr>
            <a:normAutofit fontScale="90000"/>
          </a:bodyPr>
          <a:lstStyle/>
          <a:p>
            <a:pPr eaLnBrk="1" hangingPunct="1"/>
            <a:r>
              <a:rPr lang="en-US" altLang="en-US" sz="3200" b="1" dirty="0">
                <a:solidFill>
                  <a:srgbClr val="FF0000"/>
                </a:solidFill>
                <a:latin typeface="+mn-lt"/>
                <a:cs typeface="Arial" charset="0"/>
              </a:rPr>
              <a:t>                                    </a:t>
            </a:r>
            <a:r>
              <a:rPr lang="en-US" altLang="en-US" sz="3200" b="1" dirty="0">
                <a:latin typeface="+mn-lt"/>
                <a:cs typeface="Arial" charset="0"/>
              </a:rPr>
              <a:t> </a:t>
            </a:r>
            <a:r>
              <a:rPr lang="en-US" altLang="en-US" sz="4900" b="1" dirty="0">
                <a:latin typeface="+mn-lt"/>
                <a:cs typeface="Arial" charset="0"/>
              </a:rPr>
              <a:t>PLAN FOR </a:t>
            </a:r>
            <a:br>
              <a:rPr lang="en-US" altLang="en-US" sz="4900" b="1" dirty="0">
                <a:latin typeface="+mn-lt"/>
                <a:cs typeface="Arial" charset="0"/>
              </a:rPr>
            </a:br>
            <a:r>
              <a:rPr lang="en-US" altLang="en-US" sz="4900" b="1" dirty="0">
                <a:latin typeface="+mn-lt"/>
                <a:cs typeface="Arial" charset="0"/>
              </a:rPr>
              <a:t>                               LIFE </a:t>
            </a:r>
            <a:br>
              <a:rPr lang="en-US" altLang="en-US" sz="4900" b="1" dirty="0">
                <a:latin typeface="+mn-lt"/>
                <a:cs typeface="Arial" charset="0"/>
              </a:rPr>
            </a:br>
            <a:r>
              <a:rPr lang="en-US" altLang="en-US" sz="4900" b="1" dirty="0">
                <a:latin typeface="+mn-lt"/>
                <a:cs typeface="Arial" charset="0"/>
              </a:rPr>
              <a:t>                               with </a:t>
            </a:r>
            <a:br>
              <a:rPr lang="en-US" altLang="en-US" sz="4900" b="1" dirty="0">
                <a:latin typeface="+mn-lt"/>
                <a:cs typeface="Arial" charset="0"/>
              </a:rPr>
            </a:br>
            <a:r>
              <a:rPr lang="en-US" altLang="en-US" sz="4900" b="1" dirty="0">
                <a:latin typeface="+mn-lt"/>
                <a:cs typeface="Arial" charset="0"/>
              </a:rPr>
              <a:t>               AMERICAN NATIONAL</a:t>
            </a:r>
            <a:br>
              <a:rPr lang="en-US" altLang="en-US" sz="2800" b="1" dirty="0">
                <a:latin typeface="Arial" charset="0"/>
                <a:cs typeface="Arial" charset="0"/>
              </a:rPr>
            </a:br>
            <a:br>
              <a:rPr lang="en-US" altLang="en-US" sz="2800" b="1" dirty="0">
                <a:latin typeface="Arial" charset="0"/>
                <a:cs typeface="Arial" charset="0"/>
              </a:rPr>
            </a:br>
            <a:br>
              <a:rPr lang="en-US" altLang="en-US" sz="2800" b="1" dirty="0">
                <a:latin typeface="Arial" charset="0"/>
                <a:cs typeface="Arial" charset="0"/>
              </a:rPr>
            </a:br>
            <a:endParaRPr lang="en-US" altLang="en-US" sz="2400" b="1" dirty="0">
              <a:latin typeface="Arial" charset="0"/>
              <a:cs typeface="Arial" charset="0"/>
            </a:endParaRPr>
          </a:p>
        </p:txBody>
      </p:sp>
      <p:sp>
        <p:nvSpPr>
          <p:cNvPr id="5123" name="TextBox 1"/>
          <p:cNvSpPr txBox="1">
            <a:spLocks noChangeArrowheads="1"/>
          </p:cNvSpPr>
          <p:nvPr/>
        </p:nvSpPr>
        <p:spPr bwMode="auto">
          <a:xfrm>
            <a:off x="0" y="5029200"/>
            <a:ext cx="800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a:spcBef>
                <a:spcPct val="0"/>
              </a:spcBef>
              <a:buFontTx/>
              <a:buNone/>
            </a:pPr>
            <a:r>
              <a:rPr lang="en-US" altLang="en-US" sz="2400" b="1" dirty="0">
                <a:latin typeface="+mn-lt"/>
              </a:rPr>
              <a:t>Brooke T Malley, CLU®,CHFC®, National Sales Manager</a:t>
            </a:r>
          </a:p>
        </p:txBody>
      </p:sp>
    </p:spTree>
    <p:extLst>
      <p:ext uri="{BB962C8B-B14F-4D97-AF65-F5344CB8AC3E}">
        <p14:creationId xmlns:p14="http://schemas.microsoft.com/office/powerpoint/2010/main" val="1748988325"/>
      </p:ext>
    </p:extLst>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Why Consider Signature GUL?</a:t>
            </a:r>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543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1347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791200" cy="946150"/>
          </a:xfrm>
        </p:spPr>
        <p:txBody>
          <a:bodyPr>
            <a:normAutofit/>
          </a:bodyPr>
          <a:lstStyle/>
          <a:p>
            <a:r>
              <a:rPr lang="en-US" sz="3200" b="1" dirty="0">
                <a:latin typeface="+mn-lt"/>
              </a:rPr>
              <a:t>The Power of the Pig</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709" y="1447800"/>
            <a:ext cx="3532584" cy="4710113"/>
          </a:xfrm>
        </p:spPr>
      </p:pic>
      <p:sp>
        <p:nvSpPr>
          <p:cNvPr id="7" name="TextBox 6"/>
          <p:cNvSpPr txBox="1"/>
          <p:nvPr/>
        </p:nvSpPr>
        <p:spPr>
          <a:xfrm>
            <a:off x="3789218" y="1766455"/>
            <a:ext cx="5105400" cy="3139321"/>
          </a:xfrm>
          <a:prstGeom prst="rect">
            <a:avLst/>
          </a:prstGeom>
          <a:noFill/>
        </p:spPr>
        <p:txBody>
          <a:bodyPr wrap="square" rtlCol="0">
            <a:spAutoFit/>
          </a:bodyPr>
          <a:lstStyle/>
          <a:p>
            <a:r>
              <a:rPr lang="en-US" sz="2200" dirty="0"/>
              <a:t>Term vs Signature GUL</a:t>
            </a:r>
          </a:p>
          <a:p>
            <a:endParaRPr lang="en-US" sz="2200" dirty="0"/>
          </a:p>
          <a:p>
            <a:r>
              <a:rPr lang="en-US" sz="2200" dirty="0"/>
              <a:t>	-the less “expensive” option.</a:t>
            </a:r>
          </a:p>
          <a:p>
            <a:r>
              <a:rPr lang="en-US" sz="2200" dirty="0"/>
              <a:t>		-Limited options.</a:t>
            </a:r>
          </a:p>
          <a:p>
            <a:r>
              <a:rPr lang="en-US" sz="2200" dirty="0"/>
              <a:t>		-ABRs available?</a:t>
            </a:r>
          </a:p>
          <a:p>
            <a:endParaRPr lang="en-US" sz="2200" dirty="0"/>
          </a:p>
          <a:p>
            <a:r>
              <a:rPr lang="en-US" sz="2200" dirty="0"/>
              <a:t>	-Signature GUL- “Power of the Pig”.</a:t>
            </a:r>
          </a:p>
          <a:p>
            <a:r>
              <a:rPr lang="en-US" sz="2200" dirty="0"/>
              <a:t>		- “Crack the Bank” </a:t>
            </a:r>
          </a:p>
          <a:p>
            <a:r>
              <a:rPr lang="en-US" sz="2200" dirty="0"/>
              <a:t>		-ABRs</a:t>
            </a:r>
            <a:endParaRPr lang="en-US" dirty="0"/>
          </a:p>
        </p:txBody>
      </p:sp>
    </p:spTree>
    <p:extLst>
      <p:ext uri="{BB962C8B-B14F-4D97-AF65-F5344CB8AC3E}">
        <p14:creationId xmlns:p14="http://schemas.microsoft.com/office/powerpoint/2010/main" val="37561222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College Planning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447800"/>
            <a:ext cx="4267200" cy="4648200"/>
          </a:xfrm>
          <a:prstGeom prst="rect">
            <a:avLst/>
          </a:prstGeom>
        </p:spPr>
      </p:pic>
      <p:sp>
        <p:nvSpPr>
          <p:cNvPr id="5" name="TextBox 4"/>
          <p:cNvSpPr txBox="1"/>
          <p:nvPr/>
        </p:nvSpPr>
        <p:spPr>
          <a:xfrm>
            <a:off x="0" y="2133600"/>
            <a:ext cx="4876800" cy="2954655"/>
          </a:xfrm>
          <a:prstGeom prst="rect">
            <a:avLst/>
          </a:prstGeom>
          <a:noFill/>
        </p:spPr>
        <p:txBody>
          <a:bodyPr wrap="square" rtlCol="0">
            <a:spAutoFit/>
          </a:bodyPr>
          <a:lstStyle/>
          <a:p>
            <a:r>
              <a:rPr lang="en-US" sz="2400" dirty="0"/>
              <a:t>38 Y/O Female</a:t>
            </a:r>
          </a:p>
          <a:p>
            <a:r>
              <a:rPr lang="en-US" sz="2400" dirty="0"/>
              <a:t>Twin Daughters-1 years old</a:t>
            </a:r>
          </a:p>
          <a:p>
            <a:r>
              <a:rPr lang="en-US" sz="2400" dirty="0"/>
              <a:t>Insurance Need 1 Million</a:t>
            </a:r>
          </a:p>
          <a:p>
            <a:endParaRPr lang="en-US" sz="2400" dirty="0"/>
          </a:p>
          <a:p>
            <a:r>
              <a:rPr lang="en-US" sz="2400" dirty="0"/>
              <a:t>Buy two 500k GUL </a:t>
            </a:r>
          </a:p>
          <a:p>
            <a:r>
              <a:rPr lang="en-US" sz="2400" dirty="0"/>
              <a:t>	~$2,400/yr. ea. ($200/mo.)</a:t>
            </a:r>
          </a:p>
          <a:p>
            <a:r>
              <a:rPr lang="en-US" sz="2400" dirty="0"/>
              <a:t>	~$4,800/yr. total ($400/mo.)</a:t>
            </a:r>
          </a:p>
          <a:p>
            <a:endParaRPr lang="en-US" dirty="0"/>
          </a:p>
        </p:txBody>
      </p:sp>
    </p:spTree>
    <p:extLst>
      <p:ext uri="{BB962C8B-B14F-4D97-AF65-F5344CB8AC3E}">
        <p14:creationId xmlns:p14="http://schemas.microsoft.com/office/powerpoint/2010/main" val="2379847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College Planning</a:t>
            </a:r>
          </a:p>
        </p:txBody>
      </p:sp>
      <p:sp>
        <p:nvSpPr>
          <p:cNvPr id="3" name="Content Placeholder 2"/>
          <p:cNvSpPr>
            <a:spLocks noGrp="1"/>
          </p:cNvSpPr>
          <p:nvPr>
            <p:ph idx="1"/>
          </p:nvPr>
        </p:nvSpPr>
        <p:spPr>
          <a:xfrm>
            <a:off x="1066800" y="1600200"/>
            <a:ext cx="7924800" cy="4800600"/>
          </a:xfrm>
        </p:spPr>
        <p:txBody>
          <a:bodyPr>
            <a:normAutofit fontScale="92500" lnSpcReduction="10000"/>
          </a:bodyPr>
          <a:lstStyle/>
          <a:p>
            <a:pPr marL="0" indent="0">
              <a:buNone/>
            </a:pPr>
            <a:r>
              <a:rPr lang="en-US" dirty="0"/>
              <a:t>Cash Out Options </a:t>
            </a:r>
          </a:p>
          <a:p>
            <a:pPr lvl="1"/>
            <a:r>
              <a:rPr lang="en-US" dirty="0"/>
              <a:t>Year 15-(least Likely to use, but available)</a:t>
            </a:r>
          </a:p>
          <a:p>
            <a:pPr lvl="2"/>
            <a:r>
              <a:rPr lang="en-US" dirty="0"/>
              <a:t>$23,252 of cash (65% of premiums paid) ea. Total $46,504</a:t>
            </a:r>
          </a:p>
          <a:p>
            <a:pPr lvl="1"/>
            <a:r>
              <a:rPr lang="en-US" dirty="0"/>
              <a:t>Year 20-(possible)</a:t>
            </a:r>
          </a:p>
          <a:p>
            <a:pPr lvl="2"/>
            <a:r>
              <a:rPr lang="en-US" dirty="0"/>
              <a:t>$47,901 of cash (100% of premiums paid) ea. $95,802 total</a:t>
            </a:r>
          </a:p>
          <a:p>
            <a:pPr lvl="1"/>
            <a:r>
              <a:rPr lang="en-US" dirty="0"/>
              <a:t>Year 25(also possible)</a:t>
            </a:r>
          </a:p>
          <a:p>
            <a:pPr lvl="2"/>
            <a:r>
              <a:rPr lang="en-US" dirty="0"/>
              <a:t>$59,876 of cash (100% of premiums paid) ea.  $119,752 total.</a:t>
            </a:r>
          </a:p>
          <a:p>
            <a:pPr marL="0" indent="0">
              <a:buNone/>
            </a:pPr>
            <a:r>
              <a:rPr lang="en-US" dirty="0"/>
              <a:t>…But why did  I buy Two instead of One? What are my other options?</a:t>
            </a:r>
          </a:p>
          <a:p>
            <a:pPr lvl="1"/>
            <a:r>
              <a:rPr lang="en-US" dirty="0"/>
              <a:t>Take the cash from one and pay off the other one with lump sum</a:t>
            </a:r>
          </a:p>
          <a:p>
            <a:pPr lvl="1"/>
            <a:r>
              <a:rPr lang="en-US" dirty="0"/>
              <a:t>Take cash from one, buy retirement vehicle (maybe SPIA, hey ANICO has great SPIAs) and keep other.</a:t>
            </a:r>
          </a:p>
          <a:p>
            <a:pPr marL="57150" indent="0">
              <a:buNone/>
            </a:pPr>
            <a:r>
              <a:rPr lang="en-US" dirty="0"/>
              <a:t>…many options by purchasing multiple policies.</a:t>
            </a:r>
          </a:p>
        </p:txBody>
      </p:sp>
    </p:spTree>
    <p:extLst>
      <p:ext uri="{BB962C8B-B14F-4D97-AF65-F5344CB8AC3E}">
        <p14:creationId xmlns:p14="http://schemas.microsoft.com/office/powerpoint/2010/main" val="3771700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Insuring Your Insurance</a:t>
            </a:r>
          </a:p>
        </p:txBody>
      </p:sp>
      <p:sp>
        <p:nvSpPr>
          <p:cNvPr id="3" name="Content Placeholder 2"/>
          <p:cNvSpPr>
            <a:spLocks noGrp="1"/>
          </p:cNvSpPr>
          <p:nvPr>
            <p:ph idx="1"/>
          </p:nvPr>
        </p:nvSpPr>
        <p:spPr/>
        <p:txBody>
          <a:bodyPr>
            <a:normAutofit/>
          </a:bodyPr>
          <a:lstStyle/>
          <a:p>
            <a:r>
              <a:rPr lang="en-US" sz="2400" dirty="0"/>
              <a:t>Fully funded IUL for Retirement. </a:t>
            </a:r>
          </a:p>
          <a:p>
            <a:pPr lvl="1"/>
            <a:r>
              <a:rPr lang="en-US" sz="2000" dirty="0"/>
              <a:t>Has ABRs, but do you want to risk your retirement assets in the event of a Critical/Chronic Illness.</a:t>
            </a:r>
          </a:p>
          <a:p>
            <a:pPr lvl="1"/>
            <a:endParaRPr lang="en-US" sz="2000" dirty="0"/>
          </a:p>
          <a:p>
            <a:pPr marL="0" indent="0">
              <a:buNone/>
            </a:pPr>
            <a:r>
              <a:rPr lang="en-US" sz="2400" dirty="0"/>
              <a:t>Why not Insure your Insurance?</a:t>
            </a:r>
          </a:p>
          <a:p>
            <a:pPr marL="0" indent="0">
              <a:buNone/>
            </a:pPr>
            <a:endParaRPr lang="en-US" sz="2400" dirty="0"/>
          </a:p>
          <a:p>
            <a:pPr marL="0" indent="0">
              <a:buNone/>
            </a:pPr>
            <a:r>
              <a:rPr lang="en-US" sz="2400" dirty="0"/>
              <a:t>Purchase Signature GUL as complimentary policy</a:t>
            </a:r>
          </a:p>
          <a:p>
            <a:pPr lvl="1"/>
            <a:r>
              <a:rPr lang="en-US" sz="2000" dirty="0"/>
              <a:t>If Critical/Chronic Illness, can use the SGUL for claim</a:t>
            </a:r>
          </a:p>
          <a:p>
            <a:pPr lvl="1"/>
            <a:r>
              <a:rPr lang="en-US" sz="2000" dirty="0"/>
              <a:t>If no claim, year 15, 20, 25 can cash out and “dump in” lump sum to IUL or pay off other obligation.</a:t>
            </a:r>
          </a:p>
        </p:txBody>
      </p:sp>
    </p:spTree>
    <p:extLst>
      <p:ext uri="{BB962C8B-B14F-4D97-AF65-F5344CB8AC3E}">
        <p14:creationId xmlns:p14="http://schemas.microsoft.com/office/powerpoint/2010/main" val="8560877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6456402"/>
            <a:ext cx="6705600" cy="369332"/>
          </a:xfrm>
          <a:prstGeom prst="rect">
            <a:avLst/>
          </a:prstGeom>
        </p:spPr>
        <p:txBody>
          <a:bodyPr wrap="square">
            <a:spAutoFit/>
          </a:bodyPr>
          <a:lstStyle/>
          <a:p>
            <a:r>
              <a:rPr lang="en-US" dirty="0">
                <a:solidFill>
                  <a:schemeClr val="bg1"/>
                </a:solidFill>
              </a:rPr>
              <a:t>For Agent Use Only; Not for Distribution or Use With Consumers.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682734"/>
          </a:xfrm>
          <a:prstGeom prst="rect">
            <a:avLst/>
          </a:prstGeom>
        </p:spPr>
      </p:pic>
      <p:sp>
        <p:nvSpPr>
          <p:cNvPr id="2" name="Title 1"/>
          <p:cNvSpPr>
            <a:spLocks noGrp="1"/>
          </p:cNvSpPr>
          <p:nvPr>
            <p:ph type="title"/>
          </p:nvPr>
        </p:nvSpPr>
        <p:spPr>
          <a:xfrm>
            <a:off x="228600" y="274638"/>
            <a:ext cx="7086600" cy="868362"/>
          </a:xfrm>
        </p:spPr>
        <p:txBody>
          <a:bodyPr>
            <a:normAutofit/>
          </a:bodyPr>
          <a:lstStyle/>
          <a:p>
            <a:r>
              <a:rPr lang="en-US" sz="3200" b="1" dirty="0">
                <a:latin typeface="+mn-lt"/>
              </a:rPr>
              <a:t>Mortgage Protection </a:t>
            </a:r>
          </a:p>
        </p:txBody>
      </p:sp>
    </p:spTree>
    <p:extLst>
      <p:ext uri="{BB962C8B-B14F-4D97-AF65-F5344CB8AC3E}">
        <p14:creationId xmlns:p14="http://schemas.microsoft.com/office/powerpoint/2010/main" val="21708737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6456402"/>
            <a:ext cx="6705600" cy="369332"/>
          </a:xfrm>
          <a:prstGeom prst="rect">
            <a:avLst/>
          </a:prstGeom>
        </p:spPr>
        <p:txBody>
          <a:bodyPr wrap="square">
            <a:spAutoFit/>
          </a:bodyPr>
          <a:lstStyle/>
          <a:p>
            <a:r>
              <a:rPr lang="en-US" dirty="0">
                <a:solidFill>
                  <a:schemeClr val="bg1"/>
                </a:solidFill>
              </a:rPr>
              <a:t>For Agent Use Only; Not for Distribution or Use With Consumers.</a:t>
            </a:r>
          </a:p>
        </p:txBody>
      </p:sp>
      <p:graphicFrame>
        <p:nvGraphicFramePr>
          <p:cNvPr id="4" name="Table 3"/>
          <p:cNvGraphicFramePr>
            <a:graphicFrameLocks noGrp="1"/>
          </p:cNvGraphicFramePr>
          <p:nvPr>
            <p:extLst/>
          </p:nvPr>
        </p:nvGraphicFramePr>
        <p:xfrm>
          <a:off x="0" y="1447800"/>
          <a:ext cx="9144000" cy="5377933"/>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65221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lt1"/>
                          </a:solidFill>
                          <a:latin typeface="+mn-lt"/>
                          <a:ea typeface="+mn-ea"/>
                          <a:cs typeface="+mn-cs"/>
                        </a:rPr>
                        <a:t>Benefits of Using the Cash-Out Rider </a:t>
                      </a:r>
                      <a:br>
                        <a:rPr lang="en-US" sz="1800" b="1" i="0" u="none" strike="noStrike" kern="1200" baseline="0" dirty="0">
                          <a:solidFill>
                            <a:schemeClr val="lt1"/>
                          </a:solidFill>
                          <a:latin typeface="+mn-lt"/>
                          <a:ea typeface="+mn-ea"/>
                          <a:cs typeface="+mn-cs"/>
                        </a:rPr>
                      </a:br>
                      <a:r>
                        <a:rPr lang="en-US" sz="1800" b="1" i="0" u="none" strike="noStrike" kern="1200" baseline="0" dirty="0">
                          <a:solidFill>
                            <a:schemeClr val="lt1"/>
                          </a:solidFill>
                          <a:latin typeface="+mn-lt"/>
                          <a:ea typeface="+mn-ea"/>
                          <a:cs typeface="+mn-cs"/>
                        </a:rPr>
                        <a:t>as a Lump Sum Pay Down:</a:t>
                      </a:r>
                    </a:p>
                  </a:txBody>
                  <a:tcPr>
                    <a:solidFill>
                      <a:srgbClr val="0070C0"/>
                    </a:solidFill>
                  </a:tcPr>
                </a:tc>
                <a:tc hMerge="1">
                  <a:txBody>
                    <a:bodyPr/>
                    <a:lstStyle/>
                    <a:p>
                      <a:endParaRPr lang="en-US"/>
                    </a:p>
                  </a:txBody>
                  <a:tcPr/>
                </a:tc>
                <a:tc hMerge="1">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lt1"/>
                          </a:solidFill>
                          <a:latin typeface="+mn-lt"/>
                          <a:ea typeface="+mn-ea"/>
                          <a:cs typeface="+mn-cs"/>
                        </a:rPr>
                        <a:t>Benefits of Incremental Pay Down</a:t>
                      </a:r>
                    </a:p>
                  </a:txBody>
                  <a:tcPr>
                    <a:solidFill>
                      <a:srgbClr val="0070C0"/>
                    </a:solidFill>
                  </a:tcPr>
                </a:tc>
                <a:extLst>
                  <a:ext uri="{0D108BD9-81ED-4DB2-BD59-A6C34878D82A}">
                    <a16:rowId xmlns:a16="http://schemas.microsoft.com/office/drawing/2014/main" val="10000"/>
                  </a:ext>
                </a:extLst>
              </a:tr>
              <a:tr h="3725723">
                <a:tc>
                  <a:txBody>
                    <a:bodyPr/>
                    <a:lstStyle/>
                    <a:p>
                      <a:pPr algn="ctr" rtl="0"/>
                      <a:r>
                        <a:rPr lang="en-US" sz="1800" b="1" i="0" u="none" strike="noStrike" kern="1200" baseline="0" dirty="0">
                          <a:solidFill>
                            <a:schemeClr val="dk1"/>
                          </a:solidFill>
                          <a:latin typeface="+mn-lt"/>
                          <a:ea typeface="+mn-ea"/>
                          <a:cs typeface="+mn-cs"/>
                        </a:rPr>
                        <a:t>Year 15: </a:t>
                      </a:r>
                    </a:p>
                    <a:p>
                      <a:pPr algn="ctr" rtl="0"/>
                      <a:r>
                        <a:rPr lang="en-US" sz="1800" b="1" i="0" u="none" strike="noStrike" kern="1200" baseline="0" dirty="0">
                          <a:solidFill>
                            <a:schemeClr val="dk1"/>
                          </a:solidFill>
                          <a:latin typeface="+mn-lt"/>
                          <a:ea typeface="+mn-ea"/>
                          <a:cs typeface="+mn-cs"/>
                        </a:rPr>
                        <a:t>Lump sum principal payment of $43,773</a:t>
                      </a:r>
                      <a:r>
                        <a:rPr lang="en-US" sz="1800" b="0" i="0" u="none" strike="noStrike" kern="1200" baseline="0" dirty="0">
                          <a:solidFill>
                            <a:schemeClr val="dk1"/>
                          </a:solidFill>
                          <a:latin typeface="+mn-lt"/>
                          <a:ea typeface="+mn-ea"/>
                          <a:cs typeface="+mn-cs"/>
                        </a:rPr>
                        <a:t> </a:t>
                      </a:r>
                    </a:p>
                    <a:p>
                      <a:pPr marL="285750" indent="-285750" rtl="0">
                        <a:buFont typeface="Arial" panose="020B0604020202020204" pitchFamily="34" charset="0"/>
                        <a:buChar char="•"/>
                      </a:pPr>
                      <a:r>
                        <a:rPr lang="en-US" sz="1600" b="0" i="0" u="none" strike="noStrike" kern="1200" baseline="0" dirty="0">
                          <a:solidFill>
                            <a:schemeClr val="dk1"/>
                          </a:solidFill>
                          <a:latin typeface="+mn-lt"/>
                          <a:ea typeface="+mn-ea"/>
                          <a:cs typeface="+mn-cs"/>
                        </a:rPr>
                        <a:t>Pay off Mortgage 30 months early</a:t>
                      </a:r>
                    </a:p>
                    <a:p>
                      <a:pPr marL="285750" indent="-285750" rtl="0">
                        <a:buFont typeface="Arial" panose="020B0604020202020204" pitchFamily="34" charset="0"/>
                        <a:buChar char="•"/>
                      </a:pPr>
                      <a:r>
                        <a:rPr lang="en-US" sz="1600" b="0" i="0" u="none" strike="noStrike" kern="1200" baseline="0" dirty="0">
                          <a:solidFill>
                            <a:schemeClr val="dk1"/>
                          </a:solidFill>
                          <a:latin typeface="+mn-lt"/>
                          <a:ea typeface="+mn-ea"/>
                          <a:cs typeface="+mn-cs"/>
                        </a:rPr>
                        <a:t>Total Interest Paid: $378,187.76 (savings of $33,845.80)</a:t>
                      </a:r>
                    </a:p>
                  </a:txBody>
                  <a:tcPr marL="137160" marR="137160" marT="137160" marB="137160">
                    <a:solidFill>
                      <a:schemeClr val="accent3">
                        <a:lumMod val="20000"/>
                        <a:lumOff val="80000"/>
                      </a:schemeClr>
                    </a:solidFill>
                  </a:tcPr>
                </a:tc>
                <a:tc>
                  <a:txBody>
                    <a:bodyPr/>
                    <a:lstStyle/>
                    <a:p>
                      <a:pPr algn="ctr" rtl="0"/>
                      <a:r>
                        <a:rPr lang="en-US" sz="1800" b="1" i="0" u="none" strike="noStrike" kern="1200" baseline="0" dirty="0">
                          <a:solidFill>
                            <a:schemeClr val="dk1"/>
                          </a:solidFill>
                          <a:latin typeface="+mn-lt"/>
                          <a:ea typeface="+mn-ea"/>
                          <a:cs typeface="+mn-cs"/>
                        </a:rPr>
                        <a:t>Year 20: </a:t>
                      </a:r>
                    </a:p>
                    <a:p>
                      <a:pPr algn="ctr" rtl="0"/>
                      <a:r>
                        <a:rPr lang="en-US" sz="1800" b="1" i="0" u="none" strike="noStrike" kern="1200" baseline="0" dirty="0">
                          <a:solidFill>
                            <a:schemeClr val="dk1"/>
                          </a:solidFill>
                          <a:latin typeface="+mn-lt"/>
                          <a:ea typeface="+mn-ea"/>
                          <a:cs typeface="+mn-cs"/>
                        </a:rPr>
                        <a:t>Lump sum principal payment of $89,790</a:t>
                      </a:r>
                      <a:r>
                        <a:rPr lang="en-US" sz="1800" b="0" i="0" u="none" strike="noStrike" kern="1200" baseline="0" dirty="0">
                          <a:solidFill>
                            <a:schemeClr val="dk1"/>
                          </a:solidFill>
                          <a:latin typeface="+mn-lt"/>
                          <a:ea typeface="+mn-ea"/>
                          <a:cs typeface="+mn-cs"/>
                        </a:rPr>
                        <a:t> </a:t>
                      </a:r>
                    </a:p>
                    <a:p>
                      <a:pPr marL="285750" indent="-285750" rtl="0">
                        <a:buFont typeface="Arial" panose="020B0604020202020204" pitchFamily="34" charset="0"/>
                        <a:buChar char="•"/>
                      </a:pPr>
                      <a:r>
                        <a:rPr lang="en-US" sz="1600" b="0" i="0" u="none" strike="noStrike" kern="1200" baseline="0" dirty="0">
                          <a:solidFill>
                            <a:schemeClr val="dk1"/>
                          </a:solidFill>
                          <a:latin typeface="+mn-lt"/>
                          <a:ea typeface="+mn-ea"/>
                          <a:cs typeface="+mn-cs"/>
                        </a:rPr>
                        <a:t>Pay off Mortgage 51 months early</a:t>
                      </a:r>
                    </a:p>
                    <a:p>
                      <a:pPr marL="285750" indent="-285750" rtl="0">
                        <a:buFont typeface="Arial" panose="020B0604020202020204" pitchFamily="34" charset="0"/>
                        <a:buChar char="•"/>
                      </a:pPr>
                      <a:r>
                        <a:rPr lang="en-US" sz="1600" b="0" i="0" u="none" strike="noStrike" kern="1200" baseline="0" dirty="0">
                          <a:solidFill>
                            <a:schemeClr val="dk1"/>
                          </a:solidFill>
                          <a:latin typeface="+mn-lt"/>
                          <a:ea typeface="+mn-ea"/>
                          <a:cs typeface="+mn-cs"/>
                        </a:rPr>
                        <a:t>Total Interest Paid: $378,918.55 (savings of $33,115.01)</a:t>
                      </a:r>
                    </a:p>
                    <a:p>
                      <a:pPr marL="285750" indent="-285750" rtl="0">
                        <a:buFont typeface="Arial" panose="020B0604020202020204" pitchFamily="34" charset="0"/>
                        <a:buChar char="•"/>
                      </a:pPr>
                      <a:r>
                        <a:rPr lang="en-US" sz="1600" b="0" i="0" u="none" strike="noStrike" kern="1200" baseline="0" dirty="0">
                          <a:solidFill>
                            <a:schemeClr val="dk1"/>
                          </a:solidFill>
                          <a:latin typeface="+mn-lt"/>
                          <a:ea typeface="+mn-ea"/>
                          <a:cs typeface="+mn-cs"/>
                        </a:rPr>
                        <a:t>Age 65, close to retirement- free up $2,533.43 per month</a:t>
                      </a:r>
                      <a:endParaRPr lang="en-US" sz="1600" baseline="0" dirty="0"/>
                    </a:p>
                  </a:txBody>
                  <a:tcPr marL="137160" marR="137160" marT="137160" marB="137160">
                    <a:solidFill>
                      <a:schemeClr val="accent4">
                        <a:lumMod val="40000"/>
                        <a:lumOff val="60000"/>
                      </a:schemeClr>
                    </a:solidFill>
                  </a:tcPr>
                </a:tc>
                <a:tc>
                  <a:txBody>
                    <a:bodyPr/>
                    <a:lstStyle/>
                    <a:p>
                      <a:pPr algn="ctr" rtl="0"/>
                      <a:r>
                        <a:rPr lang="en-US" sz="1800" b="1" i="0" u="none" strike="noStrike" kern="1200" baseline="0" dirty="0">
                          <a:solidFill>
                            <a:schemeClr val="dk1"/>
                          </a:solidFill>
                          <a:latin typeface="+mn-lt"/>
                          <a:ea typeface="+mn-ea"/>
                          <a:cs typeface="+mn-cs"/>
                        </a:rPr>
                        <a:t>Year 25: </a:t>
                      </a:r>
                    </a:p>
                    <a:p>
                      <a:pPr algn="ctr" rtl="0"/>
                      <a:r>
                        <a:rPr lang="en-US" sz="1800" b="1" i="0" u="none" strike="noStrike" kern="1200" baseline="0" dirty="0">
                          <a:solidFill>
                            <a:schemeClr val="dk1"/>
                          </a:solidFill>
                          <a:latin typeface="+mn-lt"/>
                          <a:ea typeface="+mn-ea"/>
                          <a:cs typeface="+mn-cs"/>
                        </a:rPr>
                        <a:t>Lump sum principal payment of $112,237 </a:t>
                      </a:r>
                    </a:p>
                    <a:p>
                      <a:pPr marL="285750" indent="-285750" rtl="0">
                        <a:buFont typeface="Arial" panose="020B0604020202020204" pitchFamily="34" charset="0"/>
                        <a:buChar char="•"/>
                      </a:pPr>
                      <a:r>
                        <a:rPr lang="en-US" sz="1600" b="0" i="0" u="none" strike="noStrike" kern="1200" baseline="0" dirty="0">
                          <a:solidFill>
                            <a:schemeClr val="dk1"/>
                          </a:solidFill>
                          <a:latin typeface="+mn-lt"/>
                          <a:ea typeface="+mn-ea"/>
                          <a:cs typeface="+mn-cs"/>
                        </a:rPr>
                        <a:t>Pay off Mortgage 48 months early</a:t>
                      </a:r>
                    </a:p>
                    <a:p>
                      <a:pPr marL="285750" indent="-285750" rtl="0">
                        <a:buFont typeface="Arial" panose="020B0604020202020204" pitchFamily="34" charset="0"/>
                        <a:buChar char="•"/>
                      </a:pPr>
                      <a:r>
                        <a:rPr lang="en-US" sz="1600" b="0" i="0" u="none" strike="noStrike" kern="1200" baseline="0" dirty="0">
                          <a:solidFill>
                            <a:schemeClr val="dk1"/>
                          </a:solidFill>
                          <a:latin typeface="+mn-lt"/>
                          <a:ea typeface="+mn-ea"/>
                          <a:cs typeface="+mn-cs"/>
                        </a:rPr>
                        <a:t>Total Interest Paid: $401,527.30 (savings of $10,506.26)</a:t>
                      </a:r>
                    </a:p>
                    <a:p>
                      <a:endParaRPr lang="en-US" baseline="0" dirty="0"/>
                    </a:p>
                  </a:txBody>
                  <a:tcPr marL="137160" marR="137160" marT="137160" marB="137160">
                    <a:solidFill>
                      <a:schemeClr val="accent5">
                        <a:lumMod val="20000"/>
                        <a:lumOff val="80000"/>
                      </a:schemeClr>
                    </a:solidFill>
                  </a:tcPr>
                </a:tc>
                <a:tc>
                  <a:txBody>
                    <a:bodyPr/>
                    <a:lstStyle/>
                    <a:p>
                      <a:pPr algn="ctr" rtl="0"/>
                      <a:r>
                        <a:rPr lang="en-US" sz="1800" b="1" i="0" u="none" strike="noStrike" kern="1200" baseline="0" dirty="0">
                          <a:solidFill>
                            <a:schemeClr val="dk1"/>
                          </a:solidFill>
                          <a:latin typeface="+mn-lt"/>
                          <a:ea typeface="+mn-ea"/>
                          <a:cs typeface="+mn-cs"/>
                        </a:rPr>
                        <a:t>Pay Down Early –  Extra Principal Payment(s) - Pay One Extra Payment (monthly) </a:t>
                      </a:r>
                    </a:p>
                    <a:p>
                      <a:pPr rtl="0"/>
                      <a:r>
                        <a:rPr lang="en-US" sz="1600" b="0" i="0" u="none" strike="noStrike" kern="1200" baseline="0" dirty="0">
                          <a:solidFill>
                            <a:schemeClr val="dk1"/>
                          </a:solidFill>
                          <a:latin typeface="+mn-lt"/>
                          <a:ea typeface="+mn-ea"/>
                          <a:cs typeface="+mn-cs"/>
                        </a:rPr>
                        <a:t>Pay additional $212 Monthly   </a:t>
                      </a:r>
                    </a:p>
                    <a:p>
                      <a:pPr rtl="0"/>
                      <a:r>
                        <a:rPr lang="en-US" sz="1600" b="0" i="0" u="none" strike="noStrike" kern="1200" baseline="0" dirty="0">
                          <a:solidFill>
                            <a:schemeClr val="dk1"/>
                          </a:solidFill>
                          <a:latin typeface="+mn-lt"/>
                          <a:ea typeface="+mn-ea"/>
                          <a:cs typeface="+mn-cs"/>
                        </a:rPr>
                        <a:t>Pay off Mortgage 53 months early</a:t>
                      </a:r>
                    </a:p>
                    <a:p>
                      <a:pPr rtl="0"/>
                      <a:r>
                        <a:rPr lang="en-US" sz="1600" b="0" i="0" u="none" strike="noStrike" kern="1200" baseline="0" dirty="0">
                          <a:solidFill>
                            <a:schemeClr val="dk1"/>
                          </a:solidFill>
                          <a:latin typeface="+mn-lt"/>
                          <a:ea typeface="+mn-ea"/>
                          <a:cs typeface="+mn-cs"/>
                        </a:rPr>
                        <a:t>Total Interest Paid: $342,561.52 (savings of $69,472.04)</a:t>
                      </a:r>
                      <a:endParaRPr lang="en-US" sz="1600" baseline="0" dirty="0"/>
                    </a:p>
                  </a:txBody>
                  <a:tcPr marL="137160" marR="137160" marT="137160" marB="137160">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1676400" y="6506719"/>
            <a:ext cx="6076472" cy="338554"/>
          </a:xfrm>
          <a:prstGeom prst="rect">
            <a:avLst/>
          </a:prstGeom>
        </p:spPr>
        <p:txBody>
          <a:bodyPr wrap="none">
            <a:spAutoFit/>
          </a:bodyPr>
          <a:lstStyle/>
          <a:p>
            <a:r>
              <a:rPr lang="en-US" sz="2400" b="1" baseline="30000" dirty="0">
                <a:solidFill>
                  <a:schemeClr val="bg1"/>
                </a:solidFill>
              </a:rPr>
              <a:t>Policy is terminated when utilizing Cash-Out Rider – no life coverage.</a:t>
            </a:r>
          </a:p>
        </p:txBody>
      </p:sp>
      <p:sp>
        <p:nvSpPr>
          <p:cNvPr id="2" name="TextBox 1"/>
          <p:cNvSpPr txBox="1"/>
          <p:nvPr/>
        </p:nvSpPr>
        <p:spPr>
          <a:xfrm>
            <a:off x="76200" y="595745"/>
            <a:ext cx="4245698" cy="584775"/>
          </a:xfrm>
          <a:prstGeom prst="rect">
            <a:avLst/>
          </a:prstGeom>
          <a:noFill/>
        </p:spPr>
        <p:txBody>
          <a:bodyPr wrap="square" rtlCol="0">
            <a:spAutoFit/>
          </a:bodyPr>
          <a:lstStyle/>
          <a:p>
            <a:r>
              <a:rPr lang="en-US" sz="3200" b="1" dirty="0">
                <a:solidFill>
                  <a:schemeClr val="bg1"/>
                </a:solidFill>
              </a:rPr>
              <a:t>Mortgage Protection</a:t>
            </a:r>
          </a:p>
        </p:txBody>
      </p:sp>
    </p:spTree>
    <p:extLst>
      <p:ext uri="{BB962C8B-B14F-4D97-AF65-F5344CB8AC3E}">
        <p14:creationId xmlns:p14="http://schemas.microsoft.com/office/powerpoint/2010/main" val="433200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QPSLIDECODE" val="2015111721055900004"/>
</p:tagLst>
</file>

<file path=ppt/tags/tag10.xml><?xml version="1.0" encoding="utf-8"?>
<p:tagLst xmlns:a="http://schemas.openxmlformats.org/drawingml/2006/main" xmlns:r="http://schemas.openxmlformats.org/officeDocument/2006/relationships" xmlns:p="http://schemas.openxmlformats.org/presentationml/2006/main">
  <p:tag name="AS_UNIQUEID" val="60"/>
</p:tagLst>
</file>

<file path=ppt/tags/tag11.xml><?xml version="1.0" encoding="utf-8"?>
<p:tagLst xmlns:a="http://schemas.openxmlformats.org/drawingml/2006/main" xmlns:r="http://schemas.openxmlformats.org/officeDocument/2006/relationships" xmlns:p="http://schemas.openxmlformats.org/presentationml/2006/main">
  <p:tag name="AS_UNIQUEID" val="70"/>
</p:tagLst>
</file>

<file path=ppt/tags/tag12.xml><?xml version="1.0" encoding="utf-8"?>
<p:tagLst xmlns:a="http://schemas.openxmlformats.org/drawingml/2006/main" xmlns:r="http://schemas.openxmlformats.org/officeDocument/2006/relationships" xmlns:p="http://schemas.openxmlformats.org/presentationml/2006/main">
  <p:tag name="AS_UNIQUEID" val="71"/>
</p:tagLst>
</file>

<file path=ppt/tags/tag13.xml><?xml version="1.0" encoding="utf-8"?>
<p:tagLst xmlns:a="http://schemas.openxmlformats.org/drawingml/2006/main" xmlns:r="http://schemas.openxmlformats.org/officeDocument/2006/relationships" xmlns:p="http://schemas.openxmlformats.org/presentationml/2006/main">
  <p:tag name="AS_UNIQUEID" val="72"/>
</p:tagLst>
</file>

<file path=ppt/tags/tag14.xml><?xml version="1.0" encoding="utf-8"?>
<p:tagLst xmlns:a="http://schemas.openxmlformats.org/drawingml/2006/main" xmlns:r="http://schemas.openxmlformats.org/officeDocument/2006/relationships" xmlns:p="http://schemas.openxmlformats.org/presentationml/2006/main">
  <p:tag name="AS_UNIQUEID" val="57"/>
</p:tagLst>
</file>

<file path=ppt/tags/tag15.xml><?xml version="1.0" encoding="utf-8"?>
<p:tagLst xmlns:a="http://schemas.openxmlformats.org/drawingml/2006/main" xmlns:r="http://schemas.openxmlformats.org/officeDocument/2006/relationships" xmlns:p="http://schemas.openxmlformats.org/presentationml/2006/main">
  <p:tag name="AS_UNIQUEID" val="58"/>
</p:tagLst>
</file>

<file path=ppt/tags/tag16.xml><?xml version="1.0" encoding="utf-8"?>
<p:tagLst xmlns:a="http://schemas.openxmlformats.org/drawingml/2006/main" xmlns:r="http://schemas.openxmlformats.org/officeDocument/2006/relationships" xmlns:p="http://schemas.openxmlformats.org/presentationml/2006/main">
  <p:tag name="AS_UNIQUEID" val="59"/>
</p:tagLst>
</file>

<file path=ppt/tags/tag17.xml><?xml version="1.0" encoding="utf-8"?>
<p:tagLst xmlns:a="http://schemas.openxmlformats.org/drawingml/2006/main" xmlns:r="http://schemas.openxmlformats.org/officeDocument/2006/relationships" xmlns:p="http://schemas.openxmlformats.org/presentationml/2006/main">
  <p:tag name="QPSLIDECODE" val="2015112012365000007"/>
</p:tagLst>
</file>

<file path=ppt/tags/tag18.xml><?xml version="1.0" encoding="utf-8"?>
<p:tagLst xmlns:a="http://schemas.openxmlformats.org/drawingml/2006/main" xmlns:r="http://schemas.openxmlformats.org/officeDocument/2006/relationships" xmlns:p="http://schemas.openxmlformats.org/presentationml/2006/main">
  <p:tag name="AS_UNIQUEID" val="103"/>
</p:tagLst>
</file>

<file path=ppt/tags/tag19.xml><?xml version="1.0" encoding="utf-8"?>
<p:tagLst xmlns:a="http://schemas.openxmlformats.org/drawingml/2006/main" xmlns:r="http://schemas.openxmlformats.org/officeDocument/2006/relationships" xmlns:p="http://schemas.openxmlformats.org/presentationml/2006/main">
  <p:tag name="AS_UNIQUEID" val="104"/>
</p:tagLst>
</file>

<file path=ppt/tags/tag2.xml><?xml version="1.0" encoding="utf-8"?>
<p:tagLst xmlns:a="http://schemas.openxmlformats.org/drawingml/2006/main" xmlns:r="http://schemas.openxmlformats.org/officeDocument/2006/relationships" xmlns:p="http://schemas.openxmlformats.org/presentationml/2006/main">
  <p:tag name="AS_UNIQUEID" val="61"/>
</p:tagLst>
</file>

<file path=ppt/tags/tag20.xml><?xml version="1.0" encoding="utf-8"?>
<p:tagLst xmlns:a="http://schemas.openxmlformats.org/drawingml/2006/main" xmlns:r="http://schemas.openxmlformats.org/officeDocument/2006/relationships" xmlns:p="http://schemas.openxmlformats.org/presentationml/2006/main">
  <p:tag name="AS_UNIQUEID" val="105"/>
</p:tagLst>
</file>

<file path=ppt/tags/tag21.xml><?xml version="1.0" encoding="utf-8"?>
<p:tagLst xmlns:a="http://schemas.openxmlformats.org/drawingml/2006/main" xmlns:r="http://schemas.openxmlformats.org/officeDocument/2006/relationships" xmlns:p="http://schemas.openxmlformats.org/presentationml/2006/main">
  <p:tag name="AS_UNIQUEID" val="108"/>
</p:tagLst>
</file>

<file path=ppt/tags/tag22.xml><?xml version="1.0" encoding="utf-8"?>
<p:tagLst xmlns:a="http://schemas.openxmlformats.org/drawingml/2006/main" xmlns:r="http://schemas.openxmlformats.org/officeDocument/2006/relationships" xmlns:p="http://schemas.openxmlformats.org/presentationml/2006/main">
  <p:tag name="AS_UNIQUEID" val="111"/>
</p:tagLst>
</file>

<file path=ppt/tags/tag23.xml><?xml version="1.0" encoding="utf-8"?>
<p:tagLst xmlns:a="http://schemas.openxmlformats.org/drawingml/2006/main" xmlns:r="http://schemas.openxmlformats.org/officeDocument/2006/relationships" xmlns:p="http://schemas.openxmlformats.org/presentationml/2006/main">
  <p:tag name="AS_UNIQUEID" val="114"/>
</p:tagLst>
</file>

<file path=ppt/tags/tag24.xml><?xml version="1.0" encoding="utf-8"?>
<p:tagLst xmlns:a="http://schemas.openxmlformats.org/drawingml/2006/main" xmlns:r="http://schemas.openxmlformats.org/officeDocument/2006/relationships" xmlns:p="http://schemas.openxmlformats.org/presentationml/2006/main">
  <p:tag name="AS_UNIQUEID" val="117"/>
</p:tagLst>
</file>

<file path=ppt/tags/tag25.xml><?xml version="1.0" encoding="utf-8"?>
<p:tagLst xmlns:a="http://schemas.openxmlformats.org/drawingml/2006/main" xmlns:r="http://schemas.openxmlformats.org/officeDocument/2006/relationships" xmlns:p="http://schemas.openxmlformats.org/presentationml/2006/main">
  <p:tag name="AS_UNIQUEID" val="120"/>
</p:tagLst>
</file>

<file path=ppt/tags/tag26.xml><?xml version="1.0" encoding="utf-8"?>
<p:tagLst xmlns:a="http://schemas.openxmlformats.org/drawingml/2006/main" xmlns:r="http://schemas.openxmlformats.org/officeDocument/2006/relationships" xmlns:p="http://schemas.openxmlformats.org/presentationml/2006/main">
  <p:tag name="AS_UNIQUEID" val="123"/>
</p:tagLst>
</file>

<file path=ppt/tags/tag27.xml><?xml version="1.0" encoding="utf-8"?>
<p:tagLst xmlns:a="http://schemas.openxmlformats.org/drawingml/2006/main" xmlns:r="http://schemas.openxmlformats.org/officeDocument/2006/relationships" xmlns:p="http://schemas.openxmlformats.org/presentationml/2006/main">
  <p:tag name="AS_UNIQUEID" val="126"/>
</p:tagLst>
</file>

<file path=ppt/tags/tag28.xml><?xml version="1.0" encoding="utf-8"?>
<p:tagLst xmlns:a="http://schemas.openxmlformats.org/drawingml/2006/main" xmlns:r="http://schemas.openxmlformats.org/officeDocument/2006/relationships" xmlns:p="http://schemas.openxmlformats.org/presentationml/2006/main">
  <p:tag name="AS_UNIQUEID" val="127"/>
</p:tagLst>
</file>

<file path=ppt/tags/tag29.xml><?xml version="1.0" encoding="utf-8"?>
<p:tagLst xmlns:a="http://schemas.openxmlformats.org/drawingml/2006/main" xmlns:r="http://schemas.openxmlformats.org/officeDocument/2006/relationships" xmlns:p="http://schemas.openxmlformats.org/presentationml/2006/main">
  <p:tag name="AS_UNIQUEID" val="128"/>
</p:tagLst>
</file>

<file path=ppt/tags/tag3.xml><?xml version="1.0" encoding="utf-8"?>
<p:tagLst xmlns:a="http://schemas.openxmlformats.org/drawingml/2006/main" xmlns:r="http://schemas.openxmlformats.org/officeDocument/2006/relationships" xmlns:p="http://schemas.openxmlformats.org/presentationml/2006/main">
  <p:tag name="AS_UNIQUEID" val="67"/>
</p:tagLst>
</file>

<file path=ppt/tags/tag30.xml><?xml version="1.0" encoding="utf-8"?>
<p:tagLst xmlns:a="http://schemas.openxmlformats.org/drawingml/2006/main" xmlns:r="http://schemas.openxmlformats.org/officeDocument/2006/relationships" xmlns:p="http://schemas.openxmlformats.org/presentationml/2006/main">
  <p:tag name="AS_UNIQUEID" val="129"/>
</p:tagLst>
</file>

<file path=ppt/tags/tag31.xml><?xml version="1.0" encoding="utf-8"?>
<p:tagLst xmlns:a="http://schemas.openxmlformats.org/drawingml/2006/main" xmlns:r="http://schemas.openxmlformats.org/officeDocument/2006/relationships" xmlns:p="http://schemas.openxmlformats.org/presentationml/2006/main">
  <p:tag name="AS_UNIQUEID" val="130"/>
</p:tagLst>
</file>

<file path=ppt/tags/tag32.xml><?xml version="1.0" encoding="utf-8"?>
<p:tagLst xmlns:a="http://schemas.openxmlformats.org/drawingml/2006/main" xmlns:r="http://schemas.openxmlformats.org/officeDocument/2006/relationships" xmlns:p="http://schemas.openxmlformats.org/presentationml/2006/main">
  <p:tag name="AS_UNIQUEID" val="131"/>
</p:tagLst>
</file>

<file path=ppt/tags/tag33.xml><?xml version="1.0" encoding="utf-8"?>
<p:tagLst xmlns:a="http://schemas.openxmlformats.org/drawingml/2006/main" xmlns:r="http://schemas.openxmlformats.org/officeDocument/2006/relationships" xmlns:p="http://schemas.openxmlformats.org/presentationml/2006/main">
  <p:tag name="AS_UNIQUEID" val="132"/>
</p:tagLst>
</file>

<file path=ppt/tags/tag34.xml><?xml version="1.0" encoding="utf-8"?>
<p:tagLst xmlns:a="http://schemas.openxmlformats.org/drawingml/2006/main" xmlns:r="http://schemas.openxmlformats.org/officeDocument/2006/relationships" xmlns:p="http://schemas.openxmlformats.org/presentationml/2006/main">
  <p:tag name="AS_UNIQUEID" val="133"/>
</p:tagLst>
</file>

<file path=ppt/tags/tag35.xml><?xml version="1.0" encoding="utf-8"?>
<p:tagLst xmlns:a="http://schemas.openxmlformats.org/drawingml/2006/main" xmlns:r="http://schemas.openxmlformats.org/officeDocument/2006/relationships" xmlns:p="http://schemas.openxmlformats.org/presentationml/2006/main">
  <p:tag name="AS_UNIQUEID" val="134"/>
</p:tagLst>
</file>

<file path=ppt/tags/tag36.xml><?xml version="1.0" encoding="utf-8"?>
<p:tagLst xmlns:a="http://schemas.openxmlformats.org/drawingml/2006/main" xmlns:r="http://schemas.openxmlformats.org/officeDocument/2006/relationships" xmlns:p="http://schemas.openxmlformats.org/presentationml/2006/main">
  <p:tag name="AS_UNIQUEID" val="124"/>
</p:tagLst>
</file>

<file path=ppt/tags/tag37.xml><?xml version="1.0" encoding="utf-8"?>
<p:tagLst xmlns:a="http://schemas.openxmlformats.org/drawingml/2006/main" xmlns:r="http://schemas.openxmlformats.org/officeDocument/2006/relationships" xmlns:p="http://schemas.openxmlformats.org/presentationml/2006/main">
  <p:tag name="AS_UNIQUEID" val="125"/>
</p:tagLst>
</file>

<file path=ppt/tags/tag38.xml><?xml version="1.0" encoding="utf-8"?>
<p:tagLst xmlns:a="http://schemas.openxmlformats.org/drawingml/2006/main" xmlns:r="http://schemas.openxmlformats.org/officeDocument/2006/relationships" xmlns:p="http://schemas.openxmlformats.org/presentationml/2006/main">
  <p:tag name="AS_UNIQUEID" val="121"/>
</p:tagLst>
</file>

<file path=ppt/tags/tag39.xml><?xml version="1.0" encoding="utf-8"?>
<p:tagLst xmlns:a="http://schemas.openxmlformats.org/drawingml/2006/main" xmlns:r="http://schemas.openxmlformats.org/officeDocument/2006/relationships" xmlns:p="http://schemas.openxmlformats.org/presentationml/2006/main">
  <p:tag name="AS_UNIQUEID" val="122"/>
</p:tagLst>
</file>

<file path=ppt/tags/tag4.xml><?xml version="1.0" encoding="utf-8"?>
<p:tagLst xmlns:a="http://schemas.openxmlformats.org/drawingml/2006/main" xmlns:r="http://schemas.openxmlformats.org/officeDocument/2006/relationships" xmlns:p="http://schemas.openxmlformats.org/presentationml/2006/main">
  <p:tag name="AS_UNIQUEID" val="68"/>
</p:tagLst>
</file>

<file path=ppt/tags/tag40.xml><?xml version="1.0" encoding="utf-8"?>
<p:tagLst xmlns:a="http://schemas.openxmlformats.org/drawingml/2006/main" xmlns:r="http://schemas.openxmlformats.org/officeDocument/2006/relationships" xmlns:p="http://schemas.openxmlformats.org/presentationml/2006/main">
  <p:tag name="AS_UNIQUEID" val="118"/>
</p:tagLst>
</file>

<file path=ppt/tags/tag41.xml><?xml version="1.0" encoding="utf-8"?>
<p:tagLst xmlns:a="http://schemas.openxmlformats.org/drawingml/2006/main" xmlns:r="http://schemas.openxmlformats.org/officeDocument/2006/relationships" xmlns:p="http://schemas.openxmlformats.org/presentationml/2006/main">
  <p:tag name="AS_UNIQUEID" val="119"/>
</p:tagLst>
</file>

<file path=ppt/tags/tag42.xml><?xml version="1.0" encoding="utf-8"?>
<p:tagLst xmlns:a="http://schemas.openxmlformats.org/drawingml/2006/main" xmlns:r="http://schemas.openxmlformats.org/officeDocument/2006/relationships" xmlns:p="http://schemas.openxmlformats.org/presentationml/2006/main">
  <p:tag name="AS_UNIQUEID" val="115"/>
</p:tagLst>
</file>

<file path=ppt/tags/tag43.xml><?xml version="1.0" encoding="utf-8"?>
<p:tagLst xmlns:a="http://schemas.openxmlformats.org/drawingml/2006/main" xmlns:r="http://schemas.openxmlformats.org/officeDocument/2006/relationships" xmlns:p="http://schemas.openxmlformats.org/presentationml/2006/main">
  <p:tag name="AS_UNIQUEID" val="116"/>
</p:tagLst>
</file>

<file path=ppt/tags/tag44.xml><?xml version="1.0" encoding="utf-8"?>
<p:tagLst xmlns:a="http://schemas.openxmlformats.org/drawingml/2006/main" xmlns:r="http://schemas.openxmlformats.org/officeDocument/2006/relationships" xmlns:p="http://schemas.openxmlformats.org/presentationml/2006/main">
  <p:tag name="AS_UNIQUEID" val="112"/>
</p:tagLst>
</file>

<file path=ppt/tags/tag45.xml><?xml version="1.0" encoding="utf-8"?>
<p:tagLst xmlns:a="http://schemas.openxmlformats.org/drawingml/2006/main" xmlns:r="http://schemas.openxmlformats.org/officeDocument/2006/relationships" xmlns:p="http://schemas.openxmlformats.org/presentationml/2006/main">
  <p:tag name="AS_UNIQUEID" val="113"/>
</p:tagLst>
</file>

<file path=ppt/tags/tag46.xml><?xml version="1.0" encoding="utf-8"?>
<p:tagLst xmlns:a="http://schemas.openxmlformats.org/drawingml/2006/main" xmlns:r="http://schemas.openxmlformats.org/officeDocument/2006/relationships" xmlns:p="http://schemas.openxmlformats.org/presentationml/2006/main">
  <p:tag name="AS_UNIQUEID" val="109"/>
</p:tagLst>
</file>

<file path=ppt/tags/tag47.xml><?xml version="1.0" encoding="utf-8"?>
<p:tagLst xmlns:a="http://schemas.openxmlformats.org/drawingml/2006/main" xmlns:r="http://schemas.openxmlformats.org/officeDocument/2006/relationships" xmlns:p="http://schemas.openxmlformats.org/presentationml/2006/main">
  <p:tag name="AS_UNIQUEID" val="110"/>
</p:tagLst>
</file>

<file path=ppt/tags/tag48.xml><?xml version="1.0" encoding="utf-8"?>
<p:tagLst xmlns:a="http://schemas.openxmlformats.org/drawingml/2006/main" xmlns:r="http://schemas.openxmlformats.org/officeDocument/2006/relationships" xmlns:p="http://schemas.openxmlformats.org/presentationml/2006/main">
  <p:tag name="AS_UNIQUEID" val="106"/>
</p:tagLst>
</file>

<file path=ppt/tags/tag49.xml><?xml version="1.0" encoding="utf-8"?>
<p:tagLst xmlns:a="http://schemas.openxmlformats.org/drawingml/2006/main" xmlns:r="http://schemas.openxmlformats.org/officeDocument/2006/relationships" xmlns:p="http://schemas.openxmlformats.org/presentationml/2006/main">
  <p:tag name="AS_UNIQUEID" val="107"/>
</p:tagLst>
</file>

<file path=ppt/tags/tag5.xml><?xml version="1.0" encoding="utf-8"?>
<p:tagLst xmlns:a="http://schemas.openxmlformats.org/drawingml/2006/main" xmlns:r="http://schemas.openxmlformats.org/officeDocument/2006/relationships" xmlns:p="http://schemas.openxmlformats.org/presentationml/2006/main">
  <p:tag name="AS_UNIQUEID" val="62"/>
</p:tagLst>
</file>

<file path=ppt/tags/tag50.xml><?xml version="1.0" encoding="utf-8"?>
<p:tagLst xmlns:a="http://schemas.openxmlformats.org/drawingml/2006/main" xmlns:r="http://schemas.openxmlformats.org/officeDocument/2006/relationships" xmlns:p="http://schemas.openxmlformats.org/presentationml/2006/main">
  <p:tag name="AS_UNIQUEID" val="99"/>
</p:tagLst>
</file>

<file path=ppt/tags/tag51.xml><?xml version="1.0" encoding="utf-8"?>
<p:tagLst xmlns:a="http://schemas.openxmlformats.org/drawingml/2006/main" xmlns:r="http://schemas.openxmlformats.org/officeDocument/2006/relationships" xmlns:p="http://schemas.openxmlformats.org/presentationml/2006/main">
  <p:tag name="AS_UNIQUEID" val="100"/>
</p:tagLst>
</file>

<file path=ppt/tags/tag52.xml><?xml version="1.0" encoding="utf-8"?>
<p:tagLst xmlns:a="http://schemas.openxmlformats.org/drawingml/2006/main" xmlns:r="http://schemas.openxmlformats.org/officeDocument/2006/relationships" xmlns:p="http://schemas.openxmlformats.org/presentationml/2006/main">
  <p:tag name="AS_UNIQUEID" val="101"/>
</p:tagLst>
</file>

<file path=ppt/tags/tag53.xml><?xml version="1.0" encoding="utf-8"?>
<p:tagLst xmlns:a="http://schemas.openxmlformats.org/drawingml/2006/main" xmlns:r="http://schemas.openxmlformats.org/officeDocument/2006/relationships" xmlns:p="http://schemas.openxmlformats.org/presentationml/2006/main">
  <p:tag name="QPSLIDECODE" val="2015112012332900014"/>
</p:tagLst>
</file>

<file path=ppt/tags/tag54.xml><?xml version="1.0" encoding="utf-8"?>
<p:tagLst xmlns:a="http://schemas.openxmlformats.org/drawingml/2006/main" xmlns:r="http://schemas.openxmlformats.org/officeDocument/2006/relationships" xmlns:p="http://schemas.openxmlformats.org/presentationml/2006/main">
  <p:tag name="AS_UNIQUEID" val="342"/>
</p:tagLst>
</file>

<file path=ppt/tags/tag55.xml><?xml version="1.0" encoding="utf-8"?>
<p:tagLst xmlns:a="http://schemas.openxmlformats.org/drawingml/2006/main" xmlns:r="http://schemas.openxmlformats.org/officeDocument/2006/relationships" xmlns:p="http://schemas.openxmlformats.org/presentationml/2006/main">
  <p:tag name="AS_UNIQUEID" val="343"/>
</p:tagLst>
</file>

<file path=ppt/tags/tag56.xml><?xml version="1.0" encoding="utf-8"?>
<p:tagLst xmlns:a="http://schemas.openxmlformats.org/drawingml/2006/main" xmlns:r="http://schemas.openxmlformats.org/officeDocument/2006/relationships" xmlns:p="http://schemas.openxmlformats.org/presentationml/2006/main">
  <p:tag name="AS_UNIQUEID" val="339"/>
</p:tagLst>
</file>

<file path=ppt/tags/tag57.xml><?xml version="1.0" encoding="utf-8"?>
<p:tagLst xmlns:a="http://schemas.openxmlformats.org/drawingml/2006/main" xmlns:r="http://schemas.openxmlformats.org/officeDocument/2006/relationships" xmlns:p="http://schemas.openxmlformats.org/presentationml/2006/main">
  <p:tag name="AS_UNIQUEID" val="338"/>
</p:tagLst>
</file>

<file path=ppt/tags/tag58.xml><?xml version="1.0" encoding="utf-8"?>
<p:tagLst xmlns:a="http://schemas.openxmlformats.org/drawingml/2006/main" xmlns:r="http://schemas.openxmlformats.org/officeDocument/2006/relationships" xmlns:p="http://schemas.openxmlformats.org/presentationml/2006/main">
  <p:tag name="AS_UNIQUEID" val="340"/>
</p:tagLst>
</file>

<file path=ppt/tags/tag59.xml><?xml version="1.0" encoding="utf-8"?>
<p:tagLst xmlns:a="http://schemas.openxmlformats.org/drawingml/2006/main" xmlns:r="http://schemas.openxmlformats.org/officeDocument/2006/relationships" xmlns:p="http://schemas.openxmlformats.org/presentationml/2006/main">
  <p:tag name="AS_UNIQUEID" val="358"/>
</p:tagLst>
</file>

<file path=ppt/tags/tag6.xml><?xml version="1.0" encoding="utf-8"?>
<p:tagLst xmlns:a="http://schemas.openxmlformats.org/drawingml/2006/main" xmlns:r="http://schemas.openxmlformats.org/officeDocument/2006/relationships" xmlns:p="http://schemas.openxmlformats.org/presentationml/2006/main">
  <p:tag name="AS_UNIQUEID" val="63"/>
</p:tagLst>
</file>

<file path=ppt/tags/tag60.xml><?xml version="1.0" encoding="utf-8"?>
<p:tagLst xmlns:a="http://schemas.openxmlformats.org/drawingml/2006/main" xmlns:r="http://schemas.openxmlformats.org/officeDocument/2006/relationships" xmlns:p="http://schemas.openxmlformats.org/presentationml/2006/main">
  <p:tag name="AS_UNIQUEID" val="359"/>
</p:tagLst>
</file>

<file path=ppt/tags/tag61.xml><?xml version="1.0" encoding="utf-8"?>
<p:tagLst xmlns:a="http://schemas.openxmlformats.org/drawingml/2006/main" xmlns:r="http://schemas.openxmlformats.org/officeDocument/2006/relationships" xmlns:p="http://schemas.openxmlformats.org/presentationml/2006/main">
  <p:tag name="AS_UNIQUEID" val="354"/>
</p:tagLst>
</file>

<file path=ppt/tags/tag62.xml><?xml version="1.0" encoding="utf-8"?>
<p:tagLst xmlns:a="http://schemas.openxmlformats.org/drawingml/2006/main" xmlns:r="http://schemas.openxmlformats.org/officeDocument/2006/relationships" xmlns:p="http://schemas.openxmlformats.org/presentationml/2006/main">
  <p:tag name="AS_UNIQUEID" val="355"/>
</p:tagLst>
</file>

<file path=ppt/tags/tag63.xml><?xml version="1.0" encoding="utf-8"?>
<p:tagLst xmlns:a="http://schemas.openxmlformats.org/drawingml/2006/main" xmlns:r="http://schemas.openxmlformats.org/officeDocument/2006/relationships" xmlns:p="http://schemas.openxmlformats.org/presentationml/2006/main">
  <p:tag name="AS_UNIQUEID" val="356"/>
</p:tagLst>
</file>

<file path=ppt/tags/tag64.xml><?xml version="1.0" encoding="utf-8"?>
<p:tagLst xmlns:a="http://schemas.openxmlformats.org/drawingml/2006/main" xmlns:r="http://schemas.openxmlformats.org/officeDocument/2006/relationships" xmlns:p="http://schemas.openxmlformats.org/presentationml/2006/main">
  <p:tag name="AS_UNIQUEID" val="357"/>
</p:tagLst>
</file>

<file path=ppt/tags/tag65.xml><?xml version="1.0" encoding="utf-8"?>
<p:tagLst xmlns:a="http://schemas.openxmlformats.org/drawingml/2006/main" xmlns:r="http://schemas.openxmlformats.org/officeDocument/2006/relationships" xmlns:p="http://schemas.openxmlformats.org/presentationml/2006/main">
  <p:tag name="AS_UNIQUEID" val="349"/>
</p:tagLst>
</file>

<file path=ppt/tags/tag66.xml><?xml version="1.0" encoding="utf-8"?>
<p:tagLst xmlns:a="http://schemas.openxmlformats.org/drawingml/2006/main" xmlns:r="http://schemas.openxmlformats.org/officeDocument/2006/relationships" xmlns:p="http://schemas.openxmlformats.org/presentationml/2006/main">
  <p:tag name="AS_UNIQUEID" val="350"/>
</p:tagLst>
</file>

<file path=ppt/tags/tag67.xml><?xml version="1.0" encoding="utf-8"?>
<p:tagLst xmlns:a="http://schemas.openxmlformats.org/drawingml/2006/main" xmlns:r="http://schemas.openxmlformats.org/officeDocument/2006/relationships" xmlns:p="http://schemas.openxmlformats.org/presentationml/2006/main">
  <p:tag name="AS_UNIQUEID" val="351"/>
</p:tagLst>
</file>

<file path=ppt/tags/tag68.xml><?xml version="1.0" encoding="utf-8"?>
<p:tagLst xmlns:a="http://schemas.openxmlformats.org/drawingml/2006/main" xmlns:r="http://schemas.openxmlformats.org/officeDocument/2006/relationships" xmlns:p="http://schemas.openxmlformats.org/presentationml/2006/main">
  <p:tag name="AS_UNIQUEID" val="352"/>
</p:tagLst>
</file>

<file path=ppt/tags/tag69.xml><?xml version="1.0" encoding="utf-8"?>
<p:tagLst xmlns:a="http://schemas.openxmlformats.org/drawingml/2006/main" xmlns:r="http://schemas.openxmlformats.org/officeDocument/2006/relationships" xmlns:p="http://schemas.openxmlformats.org/presentationml/2006/main">
  <p:tag name="AS_UNIQUEID" val="353"/>
</p:tagLst>
</file>

<file path=ppt/tags/tag7.xml><?xml version="1.0" encoding="utf-8"?>
<p:tagLst xmlns:a="http://schemas.openxmlformats.org/drawingml/2006/main" xmlns:r="http://schemas.openxmlformats.org/officeDocument/2006/relationships" xmlns:p="http://schemas.openxmlformats.org/presentationml/2006/main">
  <p:tag name="AS_UNIQUEID" val="64"/>
</p:tagLst>
</file>

<file path=ppt/tags/tag70.xml><?xml version="1.0" encoding="utf-8"?>
<p:tagLst xmlns:a="http://schemas.openxmlformats.org/drawingml/2006/main" xmlns:r="http://schemas.openxmlformats.org/officeDocument/2006/relationships" xmlns:p="http://schemas.openxmlformats.org/presentationml/2006/main">
  <p:tag name="AS_UNIQUEID" val="344"/>
</p:tagLst>
</file>

<file path=ppt/tags/tag71.xml><?xml version="1.0" encoding="utf-8"?>
<p:tagLst xmlns:a="http://schemas.openxmlformats.org/drawingml/2006/main" xmlns:r="http://schemas.openxmlformats.org/officeDocument/2006/relationships" xmlns:p="http://schemas.openxmlformats.org/presentationml/2006/main">
  <p:tag name="AS_UNIQUEID" val="345"/>
</p:tagLst>
</file>

<file path=ppt/tags/tag72.xml><?xml version="1.0" encoding="utf-8"?>
<p:tagLst xmlns:a="http://schemas.openxmlformats.org/drawingml/2006/main" xmlns:r="http://schemas.openxmlformats.org/officeDocument/2006/relationships" xmlns:p="http://schemas.openxmlformats.org/presentationml/2006/main">
  <p:tag name="AS_UNIQUEID" val="346"/>
</p:tagLst>
</file>

<file path=ppt/tags/tag73.xml><?xml version="1.0" encoding="utf-8"?>
<p:tagLst xmlns:a="http://schemas.openxmlformats.org/drawingml/2006/main" xmlns:r="http://schemas.openxmlformats.org/officeDocument/2006/relationships" xmlns:p="http://schemas.openxmlformats.org/presentationml/2006/main">
  <p:tag name="AS_UNIQUEID" val="347"/>
</p:tagLst>
</file>

<file path=ppt/tags/tag74.xml><?xml version="1.0" encoding="utf-8"?>
<p:tagLst xmlns:a="http://schemas.openxmlformats.org/drawingml/2006/main" xmlns:r="http://schemas.openxmlformats.org/officeDocument/2006/relationships" xmlns:p="http://schemas.openxmlformats.org/presentationml/2006/main">
  <p:tag name="AS_UNIQUEID" val="348"/>
</p:tagLst>
</file>

<file path=ppt/tags/tag75.xml><?xml version="1.0" encoding="utf-8"?>
<p:tagLst xmlns:a="http://schemas.openxmlformats.org/drawingml/2006/main" xmlns:r="http://schemas.openxmlformats.org/officeDocument/2006/relationships" xmlns:p="http://schemas.openxmlformats.org/presentationml/2006/main">
  <p:tag name="AS_UNIQUEID" val="335"/>
</p:tagLst>
</file>

<file path=ppt/tags/tag76.xml><?xml version="1.0" encoding="utf-8"?>
<p:tagLst xmlns:a="http://schemas.openxmlformats.org/drawingml/2006/main" xmlns:r="http://schemas.openxmlformats.org/officeDocument/2006/relationships" xmlns:p="http://schemas.openxmlformats.org/presentationml/2006/main">
  <p:tag name="AS_UNIQUEID" val="336"/>
</p:tagLst>
</file>

<file path=ppt/tags/tag77.xml><?xml version="1.0" encoding="utf-8"?>
<p:tagLst xmlns:a="http://schemas.openxmlformats.org/drawingml/2006/main" xmlns:r="http://schemas.openxmlformats.org/officeDocument/2006/relationships" xmlns:p="http://schemas.openxmlformats.org/presentationml/2006/main">
  <p:tag name="AS_UNIQUEID" val="337"/>
</p:tagLst>
</file>

<file path=ppt/tags/tag78.xml><?xml version="1.0" encoding="utf-8"?>
<p:tagLst xmlns:a="http://schemas.openxmlformats.org/drawingml/2006/main" xmlns:r="http://schemas.openxmlformats.org/officeDocument/2006/relationships" xmlns:p="http://schemas.openxmlformats.org/presentationml/2006/main">
  <p:tag name="QPSLIDECODE" val="2016010812230400021"/>
</p:tagLst>
</file>

<file path=ppt/tags/tag79.xml><?xml version="1.0" encoding="utf-8"?>
<p:tagLst xmlns:a="http://schemas.openxmlformats.org/drawingml/2006/main" xmlns:r="http://schemas.openxmlformats.org/officeDocument/2006/relationships" xmlns:p="http://schemas.openxmlformats.org/presentationml/2006/main">
  <p:tag name="AS_UNIQUEID" val="671"/>
</p:tagLst>
</file>

<file path=ppt/tags/tag8.xml><?xml version="1.0" encoding="utf-8"?>
<p:tagLst xmlns:a="http://schemas.openxmlformats.org/drawingml/2006/main" xmlns:r="http://schemas.openxmlformats.org/officeDocument/2006/relationships" xmlns:p="http://schemas.openxmlformats.org/presentationml/2006/main">
  <p:tag name="AS_UNIQUEID" val="65"/>
</p:tagLst>
</file>

<file path=ppt/tags/tag80.xml><?xml version="1.0" encoding="utf-8"?>
<p:tagLst xmlns:a="http://schemas.openxmlformats.org/drawingml/2006/main" xmlns:r="http://schemas.openxmlformats.org/officeDocument/2006/relationships" xmlns:p="http://schemas.openxmlformats.org/presentationml/2006/main">
  <p:tag name="AS_UNIQUEID" val="672"/>
</p:tagLst>
</file>

<file path=ppt/tags/tag81.xml><?xml version="1.0" encoding="utf-8"?>
<p:tagLst xmlns:a="http://schemas.openxmlformats.org/drawingml/2006/main" xmlns:r="http://schemas.openxmlformats.org/officeDocument/2006/relationships" xmlns:p="http://schemas.openxmlformats.org/presentationml/2006/main">
  <p:tag name="AS_UNIQUEID" val="673"/>
</p:tagLst>
</file>

<file path=ppt/tags/tag82.xml><?xml version="1.0" encoding="utf-8"?>
<p:tagLst xmlns:a="http://schemas.openxmlformats.org/drawingml/2006/main" xmlns:r="http://schemas.openxmlformats.org/officeDocument/2006/relationships" xmlns:p="http://schemas.openxmlformats.org/presentationml/2006/main">
  <p:tag name="AS_UNIQUEID" val="674"/>
</p:tagLst>
</file>

<file path=ppt/tags/tag83.xml><?xml version="1.0" encoding="utf-8"?>
<p:tagLst xmlns:a="http://schemas.openxmlformats.org/drawingml/2006/main" xmlns:r="http://schemas.openxmlformats.org/officeDocument/2006/relationships" xmlns:p="http://schemas.openxmlformats.org/presentationml/2006/main">
  <p:tag name="AS_UNIQUEID" val="675"/>
</p:tagLst>
</file>

<file path=ppt/tags/tag84.xml><?xml version="1.0" encoding="utf-8"?>
<p:tagLst xmlns:a="http://schemas.openxmlformats.org/drawingml/2006/main" xmlns:r="http://schemas.openxmlformats.org/officeDocument/2006/relationships" xmlns:p="http://schemas.openxmlformats.org/presentationml/2006/main">
  <p:tag name="AS_UNIQUEID" val="676"/>
</p:tagLst>
</file>

<file path=ppt/tags/tag85.xml><?xml version="1.0" encoding="utf-8"?>
<p:tagLst xmlns:a="http://schemas.openxmlformats.org/drawingml/2006/main" xmlns:r="http://schemas.openxmlformats.org/officeDocument/2006/relationships" xmlns:p="http://schemas.openxmlformats.org/presentationml/2006/main">
  <p:tag name="AS_UNIQUEID" val="677"/>
</p:tagLst>
</file>

<file path=ppt/tags/tag86.xml><?xml version="1.0" encoding="utf-8"?>
<p:tagLst xmlns:a="http://schemas.openxmlformats.org/drawingml/2006/main" xmlns:r="http://schemas.openxmlformats.org/officeDocument/2006/relationships" xmlns:p="http://schemas.openxmlformats.org/presentationml/2006/main">
  <p:tag name="AS_UNIQUEID" val="667"/>
</p:tagLst>
</file>

<file path=ppt/tags/tag87.xml><?xml version="1.0" encoding="utf-8"?>
<p:tagLst xmlns:a="http://schemas.openxmlformats.org/drawingml/2006/main" xmlns:r="http://schemas.openxmlformats.org/officeDocument/2006/relationships" xmlns:p="http://schemas.openxmlformats.org/presentationml/2006/main">
  <p:tag name="AS_UNIQUEID" val="668"/>
</p:tagLst>
</file>

<file path=ppt/tags/tag88.xml><?xml version="1.0" encoding="utf-8"?>
<p:tagLst xmlns:a="http://schemas.openxmlformats.org/drawingml/2006/main" xmlns:r="http://schemas.openxmlformats.org/officeDocument/2006/relationships" xmlns:p="http://schemas.openxmlformats.org/presentationml/2006/main">
  <p:tag name="AS_UNIQUEID" val="669"/>
</p:tagLst>
</file>

<file path=ppt/tags/tag9.xml><?xml version="1.0" encoding="utf-8"?>
<p:tagLst xmlns:a="http://schemas.openxmlformats.org/drawingml/2006/main" xmlns:r="http://schemas.openxmlformats.org/officeDocument/2006/relationships" xmlns:p="http://schemas.openxmlformats.org/presentationml/2006/main">
  <p:tag name="AS_UNIQUEID" val="69"/>
</p:tagLst>
</file>

<file path=ppt/theme/theme1.xml><?xml version="1.0" encoding="utf-8"?>
<a:theme xmlns:a="http://schemas.openxmlformats.org/drawingml/2006/main" name="Office Theme">
  <a:themeElements>
    <a:clrScheme name="Principal">
      <a:dk1>
        <a:srgbClr val="8C8D8E"/>
      </a:dk1>
      <a:lt1>
        <a:sysClr val="window" lastClr="FFFFFF"/>
      </a:lt1>
      <a:dk2>
        <a:srgbClr val="464E7E"/>
      </a:dk2>
      <a:lt2>
        <a:srgbClr val="0091DA"/>
      </a:lt2>
      <a:accent1>
        <a:srgbClr val="00C4D9"/>
      </a:accent1>
      <a:accent2>
        <a:srgbClr val="00C19F"/>
      </a:accent2>
      <a:accent3>
        <a:srgbClr val="F2AF32"/>
      </a:accent3>
      <a:accent4>
        <a:srgbClr val="FF9231"/>
      </a:accent4>
      <a:accent5>
        <a:srgbClr val="162B48"/>
      </a:accent5>
      <a:accent6>
        <a:srgbClr val="0076CF"/>
      </a:accent6>
      <a:hlink>
        <a:srgbClr val="00C4D9"/>
      </a:hlink>
      <a:folHlink>
        <a:srgbClr val="162B48"/>
      </a:folHlink>
    </a:clrScheme>
    <a:fontScheme name="Principal">
      <a:majorFont>
        <a:latin typeface="FS Elliot Pro"/>
        <a:ea typeface=""/>
        <a:cs typeface=""/>
      </a:majorFont>
      <a:minorFont>
        <a:latin typeface="FS Ellio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1F19B8BF2BCFB6439AAD4F05FD984937" ma:contentTypeVersion="1" ma:contentTypeDescription="Upload an image." ma:contentTypeScope="" ma:versionID="507d59902b0c61c534f507c045407fdc">
  <xsd:schema xmlns:xsd="http://www.w3.org/2001/XMLSchema" xmlns:xs="http://www.w3.org/2001/XMLSchema" xmlns:p="http://schemas.microsoft.com/office/2006/metadata/properties" xmlns:ns1="http://schemas.microsoft.com/sharepoint/v3" xmlns:ns2="55C6BFC8-4F51-4D6E-8CC5-F893B0810E55" xmlns:ns3="http://schemas.microsoft.com/sharepoint/v3/fields" targetNamespace="http://schemas.microsoft.com/office/2006/metadata/properties" ma:root="true" ma:fieldsID="cbc9822a173313960697f97e9b398a7c" ns1:_="" ns2:_="" ns3:_="">
    <xsd:import namespace="http://schemas.microsoft.com/sharepoint/v3"/>
    <xsd:import namespace="55C6BFC8-4F51-4D6E-8CC5-F893B0810E55"/>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C6BFC8-4F51-4D6E-8CC5-F893B0810E55"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ImageCreateDate xmlns="55C6BFC8-4F51-4D6E-8CC5-F893B0810E55"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9001C5E5-0230-4FB7-9DC1-E1DD88DD7C9B}">
  <ds:schemaRefs>
    <ds:schemaRef ds:uri="http://schemas.microsoft.com/sharepoint/v3/contenttype/forms"/>
  </ds:schemaRefs>
</ds:datastoreItem>
</file>

<file path=customXml/itemProps2.xml><?xml version="1.0" encoding="utf-8"?>
<ds:datastoreItem xmlns:ds="http://schemas.openxmlformats.org/officeDocument/2006/customXml" ds:itemID="{9B83F806-CAB4-4DD7-8813-1D0A27589D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5C6BFC8-4F51-4D6E-8CC5-F893B0810E55"/>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DAE4EE-3E07-4856-AF4F-E3122D7448E4}">
  <ds:schemaRefs>
    <ds:schemaRef ds:uri="http://schemas.openxmlformats.org/package/2006/metadata/core-propertie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http://schemas.microsoft.com/sharepoint/v3/fields"/>
    <ds:schemaRef ds:uri="http://purl.org/dc/terms/"/>
    <ds:schemaRef ds:uri="55C6BFC8-4F51-4D6E-8CC5-F893B0810E55"/>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23347</TotalTime>
  <Words>16496</Words>
  <Application>Microsoft Office PowerPoint</Application>
  <PresentationFormat>On-screen Show (4:3)</PresentationFormat>
  <Paragraphs>2052</Paragraphs>
  <Slides>184</Slides>
  <Notes>113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184</vt:i4>
      </vt:variant>
    </vt:vector>
  </HeadingPairs>
  <TitlesOfParts>
    <vt:vector size="205" baseType="lpstr">
      <vt:lpstr>ＭＳ Ｐゴシック</vt:lpstr>
      <vt:lpstr>ＭＳ Ｐゴシック</vt:lpstr>
      <vt:lpstr>Albany</vt:lpstr>
      <vt:lpstr>Arial</vt:lpstr>
      <vt:lpstr>Arial Narrow</vt:lpstr>
      <vt:lpstr>Avenir LT Std 35 Light</vt:lpstr>
      <vt:lpstr>Avenir LT Std 55 Roman</vt:lpstr>
      <vt:lpstr>Avenir LT Std 65 Medium</vt:lpstr>
      <vt:lpstr>Calibri</vt:lpstr>
      <vt:lpstr>FS Elliot Pro</vt:lpstr>
      <vt:lpstr>Lucida Grande</vt:lpstr>
      <vt:lpstr>Minion Pro</vt:lpstr>
      <vt:lpstr>Myriad Pro Light</vt:lpstr>
      <vt:lpstr>StarSymbol</vt:lpstr>
      <vt:lpstr>Symbol</vt:lpstr>
      <vt:lpstr>Tahoma</vt:lpstr>
      <vt:lpstr>Times New Roman</vt:lpstr>
      <vt:lpstr>Trebuchet MS</vt:lpstr>
      <vt:lpstr>Wingdings</vt:lpstr>
      <vt:lpstr>ヒラギノ角ゴ Pro W3</vt:lpstr>
      <vt:lpstr>Office Theme</vt:lpstr>
      <vt:lpstr>Generating Sales in the Business Market</vt:lpstr>
      <vt:lpstr>PowerPoint Presentation</vt:lpstr>
      <vt:lpstr>PowerPoint Presentation</vt:lpstr>
      <vt:lpstr>Ideal Prospects</vt:lpstr>
      <vt:lpstr>PowerPoint Presentation</vt:lpstr>
      <vt:lpstr>BOES platform offers a complete package to give you an edge:</vt:lpstr>
      <vt:lpstr>Advanced Solutions</vt:lpstr>
      <vt:lpstr>PowerPoint Presentation</vt:lpstr>
      <vt:lpstr>Opening Cases with Business Planning Services</vt:lpstr>
      <vt:lpstr>Ask the right questions with the  Business Planning Services Fact Finder</vt:lpstr>
      <vt:lpstr>Converting Profits to Wealth</vt:lpstr>
      <vt:lpstr>Good Prospects </vt:lpstr>
      <vt:lpstr>Challenging Prospects </vt:lpstr>
      <vt:lpstr>PowerPoint Presentation</vt:lpstr>
      <vt:lpstr>Top Three Industries</vt:lpstr>
      <vt:lpstr>What happens if…</vt:lpstr>
      <vt:lpstr>PowerPoint Presentation</vt:lpstr>
      <vt:lpstr>Common pitfalls:</vt:lpstr>
      <vt:lpstr>Buy-Sell Review or Business Continuation Plan</vt:lpstr>
      <vt:lpstr>PowerPoint Presentation</vt:lpstr>
      <vt:lpstr>Top Three Industries</vt:lpstr>
      <vt:lpstr>Who is the difference maker in your company?</vt:lpstr>
      <vt:lpstr>Key Person Customized Proposal</vt:lpstr>
      <vt:lpstr>PowerPoint Presentation</vt:lpstr>
      <vt:lpstr>Supplemental Owner Retirement Plan</vt:lpstr>
      <vt:lpstr>Challenges a business owner faces</vt:lpstr>
      <vt:lpstr>Business Owner Retirement Analysis </vt:lpstr>
      <vt:lpstr>Business Owner Retirement Analysis</vt:lpstr>
      <vt:lpstr>Business Owner Retirement Analysis</vt:lpstr>
      <vt:lpstr>Business Owner Retirement Analysis</vt:lpstr>
      <vt:lpstr>Top three non qualified plan sales!</vt:lpstr>
      <vt:lpstr>PowerPoint Presentation</vt:lpstr>
      <vt:lpstr>A balanced portfolio</vt:lpstr>
      <vt:lpstr>Exceptional service every step of the way</vt:lpstr>
      <vt:lpstr>Sample Reports</vt:lpstr>
      <vt:lpstr>Underwriting Programs:  Write Business Faster</vt:lpstr>
      <vt:lpstr>Healthy Life Style Credits (HLCs)</vt:lpstr>
      <vt:lpstr>Automatic Standard Approval Program</vt:lpstr>
      <vt:lpstr>Multi-Life Underwriting Programs</vt:lpstr>
      <vt:lpstr>Accelerated Underwriting</vt:lpstr>
      <vt:lpstr>Case Study</vt:lpstr>
      <vt:lpstr>Facts about the business</vt:lpstr>
      <vt:lpstr>Key Issues </vt:lpstr>
      <vt:lpstr>How was the client approached?</vt:lpstr>
      <vt:lpstr>Business Financials Overview</vt:lpstr>
      <vt:lpstr>Valuation Results</vt:lpstr>
      <vt:lpstr>Planning Opportunity #1: The Buy-Sell </vt:lpstr>
      <vt:lpstr>Planning Opportunity #1: The Buy-Sell</vt:lpstr>
      <vt:lpstr>Planning Opportunity #1: The Buy-Sell </vt:lpstr>
      <vt:lpstr>Planning Opportunity #2: WOB Loss</vt:lpstr>
      <vt:lpstr>Planning Opportunity #3: Key Person</vt:lpstr>
      <vt:lpstr>PowerPoint Presentation</vt:lpstr>
      <vt:lpstr>Sales Idea</vt:lpstr>
      <vt:lpstr>The Retirement Gap </vt:lpstr>
      <vt:lpstr>Who are buying Accumulation products?</vt:lpstr>
      <vt:lpstr>The Power of Three</vt:lpstr>
      <vt:lpstr>#1: Accelerated Underwriting</vt:lpstr>
      <vt:lpstr>#2: Pick an Accumulation Product</vt:lpstr>
      <vt:lpstr>#3: Automated Features</vt:lpstr>
      <vt:lpstr>A Solution in 3 Easy Steps </vt:lpstr>
      <vt:lpstr>Getting Started</vt:lpstr>
      <vt:lpstr>Agenda</vt:lpstr>
      <vt:lpstr>Columbus Life’s Product 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Studies</vt:lpstr>
      <vt:lpstr>Case Studies</vt:lpstr>
      <vt:lpstr>Case Studies</vt:lpstr>
      <vt:lpstr>Case Studies</vt:lpstr>
      <vt:lpstr>Columbus Life’s Product Portfolio</vt:lpstr>
      <vt:lpstr>PowerPoint Presentation</vt:lpstr>
      <vt:lpstr>PowerPoint Presentation</vt:lpstr>
      <vt:lpstr>PowerPoint Presentation</vt:lpstr>
      <vt:lpstr>PowerPoint Presentation</vt:lpstr>
      <vt:lpstr>PowerPoint Presentation</vt:lpstr>
      <vt:lpstr>PowerPoint Presentation</vt:lpstr>
      <vt:lpstr>External Term Exchange Program</vt:lpstr>
      <vt:lpstr>External Term Exchange Program</vt:lpstr>
      <vt:lpstr>External Term Exchange Program</vt:lpstr>
      <vt:lpstr>                                     PLAN FOR                                 LIFE                                 with                 AMERICAN NATIONAL   </vt:lpstr>
      <vt:lpstr>Why Consider Signature GUL?</vt:lpstr>
      <vt:lpstr>The Power of the Pig</vt:lpstr>
      <vt:lpstr>College Planning</vt:lpstr>
      <vt:lpstr>College Planning</vt:lpstr>
      <vt:lpstr>Insuring Your Insurance</vt:lpstr>
      <vt:lpstr>Mortgage Protection </vt:lpstr>
      <vt:lpstr>PowerPoint Presentation</vt:lpstr>
      <vt:lpstr>Divorce Planning</vt:lpstr>
      <vt:lpstr>Divorce Planning</vt:lpstr>
      <vt:lpstr>Buy-Sell Agreement  </vt:lpstr>
      <vt:lpstr>Key Person</vt:lpstr>
      <vt:lpstr>Complete Life, Annuity, and Pension Portfolio </vt:lpstr>
      <vt:lpstr>Underwriting Express</vt:lpstr>
      <vt:lpstr>#1 REASON To Sell..Plan for What Matters Most!!!</vt:lpstr>
      <vt:lpstr>Introducing…               The Perfect Employee</vt:lpstr>
      <vt:lpstr>If you could describe the qualities of a perfect employee they may include:</vt:lpstr>
      <vt:lpstr>Since we are talking the “perfect employee” they also should be:</vt:lpstr>
      <vt:lpstr>What if, in addition to all the aforementioned qualities, this employee also</vt:lpstr>
      <vt:lpstr>AND, this employee was able to increase YOUR potential retirement income by…</vt:lpstr>
      <vt:lpstr>What would you, as a business owner, be willing to pay for such a person?</vt:lpstr>
      <vt:lpstr>What if they would go to work for you for...</vt:lpstr>
      <vt:lpstr>In addition to the initial death benefits your insurance policy riders may also include the following Living Benefits</vt:lpstr>
      <vt:lpstr>Meet the perfect employee</vt:lpstr>
      <vt:lpstr>Here’s how my plan can work for you.</vt:lpstr>
      <vt:lpstr>PowerPoint Presentation</vt:lpstr>
      <vt:lpstr>The Power of a Reserve Chute  </vt:lpstr>
      <vt:lpstr>Have you ever wondered why people jump from an airplane at 10,000 feet?</vt:lpstr>
      <vt:lpstr> Sometimes in life even the most carefully prepared plans can go wrong so its wise to…</vt:lpstr>
      <vt:lpstr>You are hopeful you will never need it but… </vt:lpstr>
      <vt:lpstr>Life Insurance with Living Benefits</vt:lpstr>
      <vt:lpstr>ACCELERATED BENEFITS  RIDERS (ABR’S)</vt:lpstr>
      <vt:lpstr>LIBR: Guarantees you’ll love</vt:lpstr>
      <vt:lpstr>LIFE INSURANCE POLICY CUSTOMIZATION THROUGH RIDERS</vt:lpstr>
      <vt:lpstr>NEW PRODUCER PORTAL</vt:lpstr>
      <vt:lpstr>Sales Strategies </vt:lpstr>
      <vt:lpstr>Agenda</vt:lpstr>
      <vt:lpstr>PowerPoint Presentation</vt:lpstr>
      <vt:lpstr>FIUL can benefit a financial strategy regardless of the tax environment</vt:lpstr>
      <vt:lpstr>Tax diversification in a financial strategy</vt:lpstr>
      <vt:lpstr>Tax diversification in a financial strategy</vt:lpstr>
      <vt:lpstr>Tax diversification in a financial strategy</vt:lpstr>
      <vt:lpstr>Tax diversification in a financial strategy</vt:lpstr>
      <vt:lpstr>2</vt:lpstr>
      <vt:lpstr>Target clientele </vt:lpstr>
      <vt:lpstr>What is the goal  of the money?</vt:lpstr>
      <vt:lpstr>Meet Karen</vt:lpstr>
      <vt:lpstr>FIUL as an Option </vt:lpstr>
      <vt:lpstr>Another Option using FIUL</vt:lpstr>
      <vt:lpstr> Executive Compensation Strategies</vt:lpstr>
      <vt:lpstr>What is an executive bonus plan?</vt:lpstr>
      <vt:lpstr>Why use life insurance?</vt:lpstr>
      <vt:lpstr>Executive bonus plan for all entities</vt:lpstr>
      <vt:lpstr>Life insurance  as part of an executive bonus plan:  How it works</vt:lpstr>
      <vt:lpstr>Using a “double bonus”</vt:lpstr>
      <vt:lpstr>Benefits to the employer</vt:lpstr>
      <vt:lpstr>Benefits to the key employee</vt:lpstr>
      <vt:lpstr>Additional considerations</vt:lpstr>
      <vt:lpstr>What is a REBA?</vt:lpstr>
      <vt:lpstr>Characteristics of a REBA</vt:lpstr>
      <vt:lpstr>How a REBA works at Allianz</vt:lpstr>
      <vt:lpstr>PowerPoint Presentation</vt:lpstr>
      <vt:lpstr>How to Plan &amp; Execute a Seminar</vt:lpstr>
      <vt:lpstr>Agenda</vt:lpstr>
      <vt:lpstr>Set Your Objectives &amp; Strategies</vt:lpstr>
      <vt:lpstr>Agenda</vt:lpstr>
      <vt:lpstr>Planning the Date, Location, Topic &amp; Time</vt:lpstr>
      <vt:lpstr>Planning the Date, Location, Topic &amp; Time</vt:lpstr>
      <vt:lpstr>Planning the Date, Location, Topic &amp; Time</vt:lpstr>
      <vt:lpstr>Agenda</vt:lpstr>
      <vt:lpstr>Marketing &amp; Sales Coordination</vt:lpstr>
      <vt:lpstr>Agenda</vt:lpstr>
      <vt:lpstr>The Registration Form on your Website</vt:lpstr>
      <vt:lpstr>The Registration Form on your Website</vt:lpstr>
      <vt:lpstr>The Invitation</vt:lpstr>
      <vt:lpstr>The Invitation</vt:lpstr>
      <vt:lpstr>The Invitation</vt:lpstr>
      <vt:lpstr>The Invitation</vt:lpstr>
      <vt:lpstr>Agenda</vt:lpstr>
      <vt:lpstr>The Seminar Presentation</vt:lpstr>
      <vt:lpstr>Agenda</vt:lpstr>
      <vt:lpstr>The Day of the Event Logistics</vt:lpstr>
      <vt:lpstr>The Day of the Event Logistics</vt:lpstr>
      <vt:lpstr>Agenda</vt:lpstr>
      <vt:lpstr>After the Event Follow-Through</vt:lpstr>
      <vt:lpstr>Agenda</vt:lpstr>
      <vt:lpstr>Basic Information Medicare Supplements</vt:lpstr>
      <vt:lpstr>So many clients need a trusted Agent</vt:lpstr>
      <vt:lpstr>A lot of questions Supplement or  Advantage Plan</vt:lpstr>
      <vt:lpstr>Yes we all should help our clients</vt:lpstr>
      <vt:lpstr>Great book to have Medicare and You</vt:lpstr>
      <vt:lpstr>Capmar can help you </vt:lpstr>
      <vt:lpstr>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Pattee</dc:creator>
  <cp:lastModifiedBy>desk111</cp:lastModifiedBy>
  <cp:revision>224</cp:revision>
  <cp:lastPrinted>2017-05-17T22:34:15Z</cp:lastPrinted>
  <dcterms:created xsi:type="dcterms:W3CDTF">2016-01-11T21:19:21Z</dcterms:created>
  <dcterms:modified xsi:type="dcterms:W3CDTF">2017-05-22T12:16:23Z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0x0101009148F5A04DDD49CBA7127AADA5FB792B00AADE34325A8B49CDA8BB4DB53328F214001F19B8BF2BCFB6439AAD4F05FD984937</vt:lpwstr>
  </property>
</Properties>
</file>