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1" r:id="rId2"/>
    <p:sldId id="315" r:id="rId3"/>
    <p:sldId id="322" r:id="rId4"/>
    <p:sldId id="316" r:id="rId5"/>
    <p:sldId id="317" r:id="rId6"/>
    <p:sldId id="325" r:id="rId7"/>
    <p:sldId id="309" r:id="rId8"/>
    <p:sldId id="311" r:id="rId9"/>
    <p:sldId id="320" r:id="rId10"/>
    <p:sldId id="321" r:id="rId11"/>
    <p:sldId id="323" r:id="rId12"/>
    <p:sldId id="324" r:id="rId13"/>
    <p:sldId id="278" r:id="rId14"/>
    <p:sldId id="277" r:id="rId15"/>
    <p:sldId id="298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6" autoAdjust="0"/>
    <p:restoredTop sz="94660"/>
  </p:normalViewPr>
  <p:slideViewPr>
    <p:cSldViewPr>
      <p:cViewPr varScale="1">
        <p:scale>
          <a:sx n="108" d="100"/>
          <a:sy n="108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91ED80A-66F3-44CE-B89B-9614001E9851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C34E891-72EA-43EC-89C6-657EED2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F197F2-A40D-4D99-A9C5-A4DE76EFB896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A29BE3-7825-4F02-A907-BC5CFA820C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8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7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3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3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9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7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9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76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BE3-7825-4F02-A907-BC5CFA820C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6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66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81000"/>
            <a:ext cx="9144000" cy="419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0800000">
            <a:off x="7391400" y="4419600"/>
            <a:ext cx="972312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98" y="5410200"/>
            <a:ext cx="1763713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2860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Agent Use Only; Not for Distribution or Use with Consumers</a:t>
            </a:r>
          </a:p>
        </p:txBody>
      </p:sp>
    </p:spTree>
    <p:extLst>
      <p:ext uri="{BB962C8B-B14F-4D97-AF65-F5344CB8AC3E}">
        <p14:creationId xmlns:p14="http://schemas.microsoft.com/office/powerpoint/2010/main" val="384462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8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8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Autofit/>
          </a:bodyPr>
          <a:lstStyle>
            <a:lvl1pPr algn="l">
              <a:defRPr sz="4400" baseline="0">
                <a:ln w="12700">
                  <a:solidFill>
                    <a:schemeClr val="tx2"/>
                  </a:solidFill>
                </a:ln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86800" y="640080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09D3A5-BD78-4C7F-A746-4CE9E53A6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8564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7" y="32658"/>
            <a:ext cx="16160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2133600"/>
            <a:ext cx="8839200" cy="320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13121"/>
            <a:ext cx="71628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1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Autofit/>
          </a:bodyPr>
          <a:lstStyle>
            <a:lvl1pPr algn="l">
              <a:defRPr sz="4400" baseline="0">
                <a:ln w="12700">
                  <a:solidFill>
                    <a:schemeClr val="tx2"/>
                  </a:solidFill>
                </a:ln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86800" y="640080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09D3A5-BD78-4C7F-A746-4CE9E53A6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8564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2657"/>
            <a:ext cx="16160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2133599"/>
            <a:ext cx="8839200" cy="320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13121"/>
            <a:ext cx="7162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11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Autofit/>
          </a:bodyPr>
          <a:lstStyle>
            <a:lvl1pPr algn="l">
              <a:defRPr sz="4400" baseline="0">
                <a:ln w="12700">
                  <a:solidFill>
                    <a:schemeClr val="tx2"/>
                  </a:solidFill>
                </a:ln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86800" y="640080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09D3A5-BD78-4C7F-A746-4CE9E53A6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8564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2657"/>
            <a:ext cx="16160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2133599"/>
            <a:ext cx="8839200" cy="320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13121"/>
            <a:ext cx="7162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033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Autofit/>
          </a:bodyPr>
          <a:lstStyle>
            <a:lvl1pPr algn="l">
              <a:defRPr sz="4400" baseline="0">
                <a:ln w="12700">
                  <a:solidFill>
                    <a:schemeClr val="tx2"/>
                  </a:solidFill>
                </a:ln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86800" y="640080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09D3A5-BD78-4C7F-A746-4CE9E53A6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8564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2657"/>
            <a:ext cx="16160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2133599"/>
            <a:ext cx="8839200" cy="320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13121"/>
            <a:ext cx="7162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25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8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4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6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8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E3540-76C7-4779-8035-9B8697FA6758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517-873A-43A3-94AF-6C69096D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4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240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0800000">
            <a:off x="381000" y="1447799"/>
            <a:ext cx="609600" cy="52551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24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Agent Use Only; Not for Distribution or Use with Consumers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01.16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00050"/>
            <a:ext cx="1122363" cy="8001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01778" y="6324600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IMG16110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990600"/>
            <a:ext cx="8794750" cy="30715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+mn-lt"/>
                <a:cs typeface="Arial" charset="0"/>
              </a:rPr>
              <a:t>                                    </a:t>
            </a:r>
            <a:r>
              <a:rPr lang="en-US" altLang="en-US" sz="3200" b="1" dirty="0">
                <a:latin typeface="+mn-lt"/>
                <a:cs typeface="Arial" charset="0"/>
              </a:rPr>
              <a:t> </a:t>
            </a:r>
            <a:r>
              <a:rPr lang="en-US" altLang="en-US" sz="4900" b="1" dirty="0">
                <a:latin typeface="+mn-lt"/>
                <a:cs typeface="Arial" charset="0"/>
              </a:rPr>
              <a:t>PLAN FOR </a:t>
            </a:r>
            <a:br>
              <a:rPr lang="en-US" altLang="en-US" sz="4900" b="1" dirty="0">
                <a:latin typeface="+mn-lt"/>
                <a:cs typeface="Arial" charset="0"/>
              </a:rPr>
            </a:br>
            <a:r>
              <a:rPr lang="en-US" altLang="en-US" sz="4900" b="1" dirty="0">
                <a:latin typeface="+mn-lt"/>
                <a:cs typeface="Arial" charset="0"/>
              </a:rPr>
              <a:t>                               LIFE </a:t>
            </a:r>
            <a:br>
              <a:rPr lang="en-US" altLang="en-US" sz="4900" b="1" dirty="0">
                <a:latin typeface="+mn-lt"/>
                <a:cs typeface="Arial" charset="0"/>
              </a:rPr>
            </a:br>
            <a:r>
              <a:rPr lang="en-US" altLang="en-US" sz="4900" b="1" dirty="0">
                <a:latin typeface="+mn-lt"/>
                <a:cs typeface="Arial" charset="0"/>
              </a:rPr>
              <a:t>                               with </a:t>
            </a:r>
            <a:br>
              <a:rPr lang="en-US" altLang="en-US" sz="4900" b="1" dirty="0">
                <a:latin typeface="+mn-lt"/>
                <a:cs typeface="Arial" charset="0"/>
              </a:rPr>
            </a:br>
            <a:r>
              <a:rPr lang="en-US" altLang="en-US" sz="4900" b="1" dirty="0">
                <a:latin typeface="+mn-lt"/>
                <a:cs typeface="Arial" charset="0"/>
              </a:rPr>
              <a:t>               AMERICAN NATIONAL</a:t>
            </a:r>
            <a:br>
              <a:rPr lang="en-US" altLang="en-US" sz="2800" b="1" dirty="0">
                <a:latin typeface="Arial" charset="0"/>
                <a:cs typeface="Arial" charset="0"/>
              </a:rPr>
            </a:br>
            <a:br>
              <a:rPr lang="en-US" altLang="en-US" sz="2800" b="1" dirty="0">
                <a:latin typeface="Arial" charset="0"/>
                <a:cs typeface="Arial" charset="0"/>
              </a:rPr>
            </a:br>
            <a:br>
              <a:rPr lang="en-US" altLang="en-US" sz="2800" b="1" dirty="0">
                <a:latin typeface="Arial" charset="0"/>
                <a:cs typeface="Arial" charset="0"/>
              </a:rPr>
            </a:br>
            <a:endParaRPr lang="en-US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0" y="5029200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Brooke T Malley, CLU®,CHFC®, National Sales Manager</a:t>
            </a:r>
          </a:p>
        </p:txBody>
      </p:sp>
    </p:spTree>
    <p:extLst>
      <p:ext uri="{BB962C8B-B14F-4D97-AF65-F5344CB8AC3E}">
        <p14:creationId xmlns:p14="http://schemas.microsoft.com/office/powerpoint/2010/main" val="1748988325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Divorce Planning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The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3855" y="2209801"/>
            <a:ext cx="4953000" cy="1981199"/>
          </a:xfrm>
        </p:spPr>
        <p:txBody>
          <a:bodyPr>
            <a:noAutofit/>
          </a:bodyPr>
          <a:lstStyle/>
          <a:p>
            <a:r>
              <a:rPr lang="en-US" sz="1800" dirty="0"/>
              <a:t>Total Child support obligation as long as all children remain healthy =18 years=$657,000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Total Alimony assuming Mary lives to at least age 80 and does  not remarry=(at least)=$936,000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They negotiate a $1,000,000 life insurance policy to cover the need.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47801"/>
            <a:ext cx="4041775" cy="533400"/>
          </a:xfrm>
        </p:spPr>
        <p:txBody>
          <a:bodyPr/>
          <a:lstStyle/>
          <a:p>
            <a:pPr algn="ctr"/>
            <a:r>
              <a:rPr lang="en-US" dirty="0"/>
              <a:t>The Options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486400" y="2128709"/>
            <a:ext cx="3650673" cy="2900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Term</a:t>
            </a:r>
          </a:p>
          <a:p>
            <a:r>
              <a:rPr lang="en-US" sz="2900" dirty="0"/>
              <a:t>Assuming Pref NT</a:t>
            </a:r>
          </a:p>
          <a:p>
            <a:pPr lvl="1"/>
            <a:r>
              <a:rPr lang="en-US" sz="2900" dirty="0"/>
              <a:t>$960/year</a:t>
            </a:r>
          </a:p>
          <a:p>
            <a:pPr lvl="2"/>
            <a:r>
              <a:rPr lang="en-US" sz="2900" dirty="0"/>
              <a:t>ABRs?</a:t>
            </a:r>
          </a:p>
          <a:p>
            <a:pPr lvl="2"/>
            <a:r>
              <a:rPr lang="en-US" sz="2900" dirty="0"/>
              <a:t>Limited options</a:t>
            </a:r>
          </a:p>
          <a:p>
            <a:r>
              <a:rPr lang="en-US" sz="2900" dirty="0"/>
              <a:t>GUL</a:t>
            </a:r>
          </a:p>
          <a:p>
            <a:pPr lvl="1"/>
            <a:r>
              <a:rPr lang="en-US" sz="2900" dirty="0"/>
              <a:t>$4,172/year</a:t>
            </a:r>
          </a:p>
          <a:p>
            <a:pPr lvl="2"/>
            <a:r>
              <a:rPr lang="en-US" sz="2900" dirty="0"/>
              <a:t>ABRs</a:t>
            </a:r>
          </a:p>
          <a:p>
            <a:pPr lvl="2"/>
            <a:r>
              <a:rPr lang="en-US" sz="2900" dirty="0"/>
              <a:t>Year 15-$40,679</a:t>
            </a:r>
          </a:p>
          <a:p>
            <a:pPr lvl="2"/>
            <a:r>
              <a:rPr lang="en-US" sz="2900" dirty="0"/>
              <a:t>Year 20-$83,443</a:t>
            </a:r>
          </a:p>
          <a:p>
            <a:pPr lvl="2"/>
            <a:r>
              <a:rPr lang="en-US" sz="2900" dirty="0"/>
              <a:t>Year 25-$104,304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799" y="5490910"/>
            <a:ext cx="837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….Wouldn't he rather have options in years 15,20, and 25 than just pay premiums to benefit his EX-WIFE if </a:t>
            </a:r>
            <a:r>
              <a:rPr lang="en-US" b="1" u="sng" dirty="0">
                <a:solidFill>
                  <a:srgbClr val="002060"/>
                </a:solidFill>
              </a:rPr>
              <a:t>he DIES</a:t>
            </a:r>
            <a:r>
              <a:rPr lang="en-US" dirty="0">
                <a:solidFill>
                  <a:srgbClr val="002060"/>
                </a:solidFill>
              </a:rPr>
              <a:t>?????????????</a:t>
            </a:r>
          </a:p>
        </p:txBody>
      </p:sp>
    </p:spTree>
    <p:extLst>
      <p:ext uri="{BB962C8B-B14F-4D97-AF65-F5344CB8AC3E}">
        <p14:creationId xmlns:p14="http://schemas.microsoft.com/office/powerpoint/2010/main" val="155546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Buy-Sell Agreement 	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4114800" cy="40386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648200" cy="452596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sz="2400" dirty="0"/>
              <a:t>ost plans funded with term.</a:t>
            </a:r>
          </a:p>
          <a:p>
            <a:pPr lvl="1"/>
            <a:r>
              <a:rPr lang="en-US" dirty="0"/>
              <a:t>Reviews for “new” or “old” type of term.</a:t>
            </a:r>
          </a:p>
          <a:p>
            <a:pPr lvl="1"/>
            <a:r>
              <a:rPr lang="en-US" dirty="0"/>
              <a:t>Consider using Signature GUL </a:t>
            </a:r>
          </a:p>
          <a:p>
            <a:pPr lvl="2"/>
            <a:r>
              <a:rPr lang="en-US" dirty="0"/>
              <a:t>Death Benefit Coverage</a:t>
            </a:r>
          </a:p>
          <a:p>
            <a:pPr lvl="2"/>
            <a:r>
              <a:rPr lang="en-US" dirty="0"/>
              <a:t>Critical/Chronic illness Coverage</a:t>
            </a:r>
          </a:p>
          <a:p>
            <a:pPr lvl="2"/>
            <a:r>
              <a:rPr lang="en-US" dirty="0"/>
              <a:t>Cash out in years 15/20/25 available for buy-out, debt reduction, or retirement.</a:t>
            </a:r>
          </a:p>
        </p:txBody>
      </p:sp>
    </p:spTree>
    <p:extLst>
      <p:ext uri="{BB962C8B-B14F-4D97-AF65-F5344CB8AC3E}">
        <p14:creationId xmlns:p14="http://schemas.microsoft.com/office/powerpoint/2010/main" val="202584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Key Person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Bob (45) is Key employee at XYZ Manufacturing</a:t>
            </a:r>
          </a:p>
          <a:p>
            <a:r>
              <a:rPr lang="en-US" sz="2400" dirty="0"/>
              <a:t>Employer Purchases 300k Signature GUL on Bob.</a:t>
            </a:r>
          </a:p>
          <a:p>
            <a:pPr lvl="1"/>
            <a:r>
              <a:rPr lang="en-US" sz="2000" dirty="0"/>
              <a:t>DB to cover the loss of the key employee. </a:t>
            </a:r>
          </a:p>
          <a:p>
            <a:pPr lvl="1"/>
            <a:r>
              <a:rPr lang="en-US" sz="2000" dirty="0"/>
              <a:t>ABRs to cover Critical/Chronic Illness of Bob </a:t>
            </a:r>
          </a:p>
          <a:p>
            <a:pPr lvl="1"/>
            <a:r>
              <a:rPr lang="en-US" sz="2000" dirty="0"/>
              <a:t>BUT ALSO in 20 years when Bob retires, XYZ can offer Bob a nice retirement “bonus”</a:t>
            </a:r>
          </a:p>
          <a:p>
            <a:pPr marL="1371600" lvl="3" indent="0">
              <a:buNone/>
            </a:pPr>
            <a:r>
              <a:rPr lang="en-US" sz="1400" dirty="0"/>
              <a:t>Or</a:t>
            </a:r>
          </a:p>
          <a:p>
            <a:pPr lvl="1"/>
            <a:r>
              <a:rPr lang="en-US" sz="2000" dirty="0"/>
              <a:t>Get their premiums back as they no longer need the coverage on Bob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0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086600" cy="10366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Complete Life, Annuity, and Pension Portfolio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1295400"/>
          </a:xfrm>
        </p:spPr>
        <p:txBody>
          <a:bodyPr>
            <a:noAutofit/>
          </a:bodyPr>
          <a:lstStyle/>
          <a:p>
            <a:r>
              <a:rPr lang="en-US" dirty="0"/>
              <a:t>Life Insurance Solutions (Individual and Simplified Issue for Worksite Marketing)</a:t>
            </a:r>
            <a:r>
              <a:rPr lang="en-US" sz="2000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40188" cy="259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Term Insurance</a:t>
            </a:r>
          </a:p>
          <a:p>
            <a:pPr marL="0" indent="0">
              <a:buNone/>
            </a:pPr>
            <a:r>
              <a:rPr lang="en-US" sz="1800" dirty="0"/>
              <a:t>	ART, 10, 15, 20, 30(NY too) (SI 	Too)</a:t>
            </a:r>
          </a:p>
          <a:p>
            <a:pPr marL="0" indent="0">
              <a:buNone/>
            </a:pPr>
            <a:r>
              <a:rPr lang="en-US" sz="1800" dirty="0"/>
              <a:t>Signature GUL(NY too) (SI too)</a:t>
            </a:r>
          </a:p>
          <a:p>
            <a:pPr marL="0" indent="0">
              <a:buNone/>
            </a:pPr>
            <a:r>
              <a:rPr lang="en-US" sz="1800" dirty="0"/>
              <a:t>Executive UL (NY too) (SI too)</a:t>
            </a:r>
          </a:p>
          <a:p>
            <a:pPr marL="0" indent="0">
              <a:buNone/>
            </a:pPr>
            <a:r>
              <a:rPr lang="en-US" sz="1800" dirty="0"/>
              <a:t>Signature Whole Life (NEW too)</a:t>
            </a:r>
          </a:p>
          <a:p>
            <a:pPr marL="0" indent="0">
              <a:buNone/>
            </a:pPr>
            <a:r>
              <a:rPr lang="en-US" sz="1800" dirty="0"/>
              <a:t>Signature IUL(NY too)</a:t>
            </a:r>
          </a:p>
          <a:p>
            <a:pPr marL="0" indent="0">
              <a:buNone/>
            </a:pPr>
            <a:r>
              <a:rPr lang="en-US" sz="1800" dirty="0"/>
              <a:t>Signature IUL+(NY too)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30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Fixed</a:t>
            </a:r>
          </a:p>
          <a:p>
            <a:pPr marL="0" indent="0">
              <a:buNone/>
            </a:pPr>
            <a:r>
              <a:rPr lang="en-US" sz="1800" dirty="0"/>
              <a:t>	Palladium MYG(NY too)</a:t>
            </a:r>
          </a:p>
          <a:p>
            <a:pPr marL="0" indent="0">
              <a:buNone/>
            </a:pPr>
            <a:r>
              <a:rPr lang="en-US" sz="1800" dirty="0"/>
              <a:t>	WealthQuest Citadel Diamond 	5/7 (NY too)	</a:t>
            </a:r>
          </a:p>
          <a:p>
            <a:pPr marL="0" indent="0">
              <a:buNone/>
            </a:pPr>
            <a:r>
              <a:rPr lang="en-US" sz="1800" dirty="0"/>
              <a:t>	Palladium Century </a:t>
            </a:r>
          </a:p>
          <a:p>
            <a:pPr marL="0" indent="0">
              <a:buNone/>
            </a:pPr>
            <a:r>
              <a:rPr lang="en-US" sz="1800" dirty="0"/>
              <a:t>SPIA</a:t>
            </a:r>
          </a:p>
          <a:p>
            <a:pPr marL="0" indent="0">
              <a:buNone/>
            </a:pPr>
            <a:r>
              <a:rPr lang="en-US" sz="1800" dirty="0"/>
              <a:t>	Palladium SPIA (NY too)</a:t>
            </a:r>
          </a:p>
          <a:p>
            <a:pPr marL="0" indent="0">
              <a:buNone/>
            </a:pPr>
            <a:r>
              <a:rPr lang="en-US" sz="1800" dirty="0"/>
              <a:t>Indexed</a:t>
            </a:r>
          </a:p>
          <a:p>
            <a:pPr marL="0" indent="0">
              <a:buNone/>
            </a:pPr>
            <a:r>
              <a:rPr lang="en-US" sz="1800" dirty="0"/>
              <a:t>	ANICO Strategy Indexed 	Annuity Plus 7/10 (NY too)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00199"/>
            <a:ext cx="4041775" cy="685801"/>
          </a:xfrm>
        </p:spPr>
        <p:txBody>
          <a:bodyPr/>
          <a:lstStyle/>
          <a:p>
            <a:r>
              <a:rPr lang="en-US" dirty="0"/>
              <a:t>Annuity Solutions</a:t>
            </a:r>
          </a:p>
        </p:txBody>
      </p:sp>
    </p:spTree>
    <p:extLst>
      <p:ext uri="{BB962C8B-B14F-4D97-AF65-F5344CB8AC3E}">
        <p14:creationId xmlns:p14="http://schemas.microsoft.com/office/powerpoint/2010/main" val="350858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Underwriting Express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31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762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#1 REASON To Sell..Plan for What Matters Most!!!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Why Consider Signature GUL?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543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3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91200" cy="9461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The Power of the Pig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447800"/>
            <a:ext cx="3532584" cy="4710113"/>
          </a:xfrm>
        </p:spPr>
      </p:pic>
      <p:sp>
        <p:nvSpPr>
          <p:cNvPr id="7" name="TextBox 6"/>
          <p:cNvSpPr txBox="1"/>
          <p:nvPr/>
        </p:nvSpPr>
        <p:spPr>
          <a:xfrm>
            <a:off x="3789218" y="1766455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Term vs Signature GUL</a:t>
            </a:r>
          </a:p>
          <a:p>
            <a:endParaRPr lang="en-US" sz="2200" dirty="0"/>
          </a:p>
          <a:p>
            <a:r>
              <a:rPr lang="en-US" sz="2200" dirty="0"/>
              <a:t>	-the less “expensive” option.</a:t>
            </a:r>
          </a:p>
          <a:p>
            <a:r>
              <a:rPr lang="en-US" sz="2200" dirty="0"/>
              <a:t>		-Limited options.</a:t>
            </a:r>
          </a:p>
          <a:p>
            <a:r>
              <a:rPr lang="en-US" sz="2200" dirty="0"/>
              <a:t>		-ABRs available?</a:t>
            </a:r>
          </a:p>
          <a:p>
            <a:endParaRPr lang="en-US" sz="2200" dirty="0"/>
          </a:p>
          <a:p>
            <a:r>
              <a:rPr lang="en-US" sz="2200" dirty="0"/>
              <a:t>	-Signature GUL- “Power of the Pig”.</a:t>
            </a:r>
          </a:p>
          <a:p>
            <a:r>
              <a:rPr lang="en-US" sz="2200" dirty="0"/>
              <a:t>		- “Crack the Bank” </a:t>
            </a:r>
          </a:p>
          <a:p>
            <a:r>
              <a:rPr lang="en-US" sz="2200" dirty="0"/>
              <a:t>		-ABRs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College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42672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33600"/>
            <a:ext cx="487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38 Y/O Female</a:t>
            </a:r>
          </a:p>
          <a:p>
            <a:r>
              <a:rPr lang="en-US" sz="2400" dirty="0"/>
              <a:t>Twin Daughters-1 years old</a:t>
            </a:r>
          </a:p>
          <a:p>
            <a:r>
              <a:rPr lang="en-US" sz="2400" dirty="0"/>
              <a:t>Insurance Need 1 Million</a:t>
            </a:r>
          </a:p>
          <a:p>
            <a:endParaRPr lang="en-US" sz="2400" dirty="0"/>
          </a:p>
          <a:p>
            <a:r>
              <a:rPr lang="en-US" sz="2400" dirty="0"/>
              <a:t>Buy two 500k GUL </a:t>
            </a:r>
          </a:p>
          <a:p>
            <a:r>
              <a:rPr lang="en-US" sz="2400" dirty="0"/>
              <a:t>	~$2,400/yr. ea. ($200/mo.)</a:t>
            </a:r>
          </a:p>
          <a:p>
            <a:r>
              <a:rPr lang="en-US" sz="2400" dirty="0"/>
              <a:t>	~$4,800/yr. total ($400/mo.)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4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College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Cash Out Options </a:t>
            </a:r>
          </a:p>
          <a:p>
            <a:pPr lvl="1"/>
            <a:r>
              <a:rPr lang="en-US" dirty="0"/>
              <a:t>Year 15-(least Likely to use, but available)</a:t>
            </a:r>
          </a:p>
          <a:p>
            <a:pPr lvl="2"/>
            <a:r>
              <a:rPr lang="en-US" dirty="0"/>
              <a:t>$23,252 of cash (65% of premiums paid) ea. Total $46,504</a:t>
            </a:r>
          </a:p>
          <a:p>
            <a:pPr lvl="1"/>
            <a:r>
              <a:rPr lang="en-US" dirty="0"/>
              <a:t>Year 20-(possible)</a:t>
            </a:r>
          </a:p>
          <a:p>
            <a:pPr lvl="2"/>
            <a:r>
              <a:rPr lang="en-US" dirty="0"/>
              <a:t>$47,901 of cash (100% of premiums paid) ea. $95,802 total</a:t>
            </a:r>
          </a:p>
          <a:p>
            <a:pPr lvl="1"/>
            <a:r>
              <a:rPr lang="en-US" dirty="0"/>
              <a:t>Year 25(also possible)</a:t>
            </a:r>
          </a:p>
          <a:p>
            <a:pPr lvl="2"/>
            <a:r>
              <a:rPr lang="en-US" dirty="0"/>
              <a:t>$59,876 of cash (100% of premiums paid) ea.  $119,752 total.</a:t>
            </a:r>
          </a:p>
          <a:p>
            <a:pPr marL="0" indent="0">
              <a:buNone/>
            </a:pPr>
            <a:r>
              <a:rPr lang="en-US" dirty="0"/>
              <a:t>…But why did  I buy Two instead of One? What are my other options?</a:t>
            </a:r>
          </a:p>
          <a:p>
            <a:pPr lvl="1"/>
            <a:r>
              <a:rPr lang="en-US" dirty="0"/>
              <a:t>Take the cash from one and pay off the other one with lump sum</a:t>
            </a:r>
          </a:p>
          <a:p>
            <a:pPr lvl="1"/>
            <a:r>
              <a:rPr lang="en-US" dirty="0"/>
              <a:t>Take cash from one, buy retirement vehicle (maybe SPIA, hey ANICO has great SPIAs) and keep other.</a:t>
            </a:r>
          </a:p>
          <a:p>
            <a:pPr marL="57150" indent="0">
              <a:buNone/>
            </a:pPr>
            <a:r>
              <a:rPr lang="en-US" dirty="0"/>
              <a:t>…many options by purchasing multiple policies.</a:t>
            </a:r>
          </a:p>
        </p:txBody>
      </p:sp>
    </p:spTree>
    <p:extLst>
      <p:ext uri="{BB962C8B-B14F-4D97-AF65-F5344CB8AC3E}">
        <p14:creationId xmlns:p14="http://schemas.microsoft.com/office/powerpoint/2010/main" val="377170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Insuring Your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Fully funded IUL for Retirement. </a:t>
            </a:r>
          </a:p>
          <a:p>
            <a:pPr lvl="1"/>
            <a:r>
              <a:rPr lang="en-US" sz="2000" dirty="0"/>
              <a:t>Has ABRs, but do you want to risk your retirement assets in the event of a Critical/Chronic Illness.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Why not Insure your Insurance?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Purchase Signature GUL as complimentary policy</a:t>
            </a:r>
          </a:p>
          <a:p>
            <a:pPr lvl="1"/>
            <a:r>
              <a:rPr lang="en-US" sz="2000" dirty="0"/>
              <a:t>If Critical/Chronic Illness, can use the SGUL for claim</a:t>
            </a:r>
          </a:p>
          <a:p>
            <a:pPr lvl="1"/>
            <a:r>
              <a:rPr lang="en-US" sz="2000" dirty="0"/>
              <a:t>If no claim, year 15, 20, 25 can cash out and “dump in” lump sum to IUL or pay off other obligation.</a:t>
            </a:r>
          </a:p>
        </p:txBody>
      </p:sp>
    </p:spTree>
    <p:extLst>
      <p:ext uri="{BB962C8B-B14F-4D97-AF65-F5344CB8AC3E}">
        <p14:creationId xmlns:p14="http://schemas.microsoft.com/office/powerpoint/2010/main" val="85608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456402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Agent Use Only; Not for Distribution or Use With Consumers.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682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086600" cy="8683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Mortgage Protection </a:t>
            </a:r>
          </a:p>
        </p:txBody>
      </p:sp>
    </p:spTree>
    <p:extLst>
      <p:ext uri="{BB962C8B-B14F-4D97-AF65-F5344CB8AC3E}">
        <p14:creationId xmlns:p14="http://schemas.microsoft.com/office/powerpoint/2010/main" val="217087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6456402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Agent Use Only; Not for Distribution or Use With Consumers.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26377"/>
              </p:ext>
            </p:extLst>
          </p:nvPr>
        </p:nvGraphicFramePr>
        <p:xfrm>
          <a:off x="0" y="1447800"/>
          <a:ext cx="9144000" cy="5377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221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 of Using the Cash-Out Rider </a:t>
                      </a:r>
                      <a:b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 a Lump Sum Pay Down: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 of Incremental Pay Down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723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15: </a:t>
                      </a:r>
                    </a:p>
                    <a:p>
                      <a:pPr algn="ctr" rtl="0"/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Lump sum principal payment of $43,773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 off Mortgage 30 months early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Interest Paid: $378,187.76 (savings of $33,845.80)</a:t>
                      </a:r>
                    </a:p>
                  </a:txBody>
                  <a:tcPr marL="137160" marR="137160" marT="137160" marB="1371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20: </a:t>
                      </a:r>
                    </a:p>
                    <a:p>
                      <a:pPr algn="ctr" rtl="0"/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Lump sum principal payment of $89,790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 off Mortgage 51 months early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Interest Paid: $378,918.55 (savings of $33,115.01)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65, close to retirement- free up $2,533.43 per month</a:t>
                      </a:r>
                      <a:endParaRPr lang="en-US" sz="1600" baseline="0" dirty="0"/>
                    </a:p>
                  </a:txBody>
                  <a:tcPr marL="137160" marR="137160" marT="137160" marB="1371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25: </a:t>
                      </a:r>
                    </a:p>
                    <a:p>
                      <a:pPr algn="ctr" rtl="0"/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Lump sum principal payment of $112,237 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 off Mortgage 48 months early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Interest Paid: $401,527.30 (savings of $10,506.26)</a:t>
                      </a:r>
                    </a:p>
                    <a:p>
                      <a:endParaRPr lang="en-US" baseline="0" dirty="0"/>
                    </a:p>
                  </a:txBody>
                  <a:tcPr marL="137160" marR="137160" marT="137160" marB="1371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 Down Early –  Extra Principal Payment(s) - Pay One Extra Payment (monthly) </a:t>
                      </a:r>
                    </a:p>
                    <a:p>
                      <a:pPr rtl="0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 additional $212 Monthly   </a:t>
                      </a:r>
                    </a:p>
                    <a:p>
                      <a:pPr rtl="0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 off Mortgage 53 months early</a:t>
                      </a:r>
                    </a:p>
                    <a:p>
                      <a:pPr rtl="0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Interest Paid: $342,561.52 (savings of $69,472.04)</a:t>
                      </a:r>
                      <a:endParaRPr lang="en-US" sz="1600" baseline="0" dirty="0"/>
                    </a:p>
                  </a:txBody>
                  <a:tcPr marL="137160" marR="137160" marT="137160" marB="1371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6506719"/>
            <a:ext cx="6076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>
                <a:solidFill>
                  <a:schemeClr val="bg1"/>
                </a:solidFill>
              </a:rPr>
              <a:t>Policy is terminated when utilizing Cash-Out Rider – no life coverage.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595745"/>
            <a:ext cx="424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Mortgage Protection</a:t>
            </a:r>
          </a:p>
        </p:txBody>
      </p:sp>
    </p:spTree>
    <p:extLst>
      <p:ext uri="{BB962C8B-B14F-4D97-AF65-F5344CB8AC3E}">
        <p14:creationId xmlns:p14="http://schemas.microsoft.com/office/powerpoint/2010/main" val="43320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Divorce 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5562600" cy="4221163"/>
          </a:xfrm>
        </p:spPr>
        <p:txBody>
          <a:bodyPr>
            <a:noAutofit/>
          </a:bodyPr>
          <a:lstStyle/>
          <a:p>
            <a:r>
              <a:rPr lang="en-US" sz="2000" dirty="0"/>
              <a:t>Jim and Mary (32 y/o) divorce. </a:t>
            </a:r>
          </a:p>
          <a:p>
            <a:pPr lvl="1"/>
            <a:r>
              <a:rPr lang="en-US" sz="1600" dirty="0"/>
              <a:t>3 kids 4, 2, 1</a:t>
            </a:r>
          </a:p>
          <a:p>
            <a:pPr lvl="1"/>
            <a:r>
              <a:rPr lang="en-US" sz="1600" dirty="0"/>
              <a:t>Jim  $150k/year</a:t>
            </a:r>
          </a:p>
          <a:p>
            <a:pPr lvl="1"/>
            <a:r>
              <a:rPr lang="en-US" sz="1600" dirty="0"/>
              <a:t>Mary stay at home mom</a:t>
            </a:r>
          </a:p>
          <a:p>
            <a:r>
              <a:rPr lang="en-US" sz="2000" dirty="0"/>
              <a:t>Divorce Decree</a:t>
            </a:r>
          </a:p>
          <a:p>
            <a:pPr lvl="1"/>
            <a:r>
              <a:rPr lang="en-US" sz="2000" dirty="0"/>
              <a:t>$3,500/mo. (decreasing as each child reaches 18)</a:t>
            </a:r>
          </a:p>
          <a:p>
            <a:pPr lvl="1"/>
            <a:r>
              <a:rPr lang="en-US" sz="2000" dirty="0"/>
              <a:t>Full college tuition for all 3</a:t>
            </a:r>
          </a:p>
          <a:p>
            <a:pPr lvl="1"/>
            <a:r>
              <a:rPr lang="en-US" sz="2000" dirty="0"/>
              <a:t>$1,500/mo. alimony</a:t>
            </a:r>
          </a:p>
          <a:p>
            <a:pPr lvl="1"/>
            <a:r>
              <a:rPr lang="en-US" sz="2000" dirty="0"/>
              <a:t>Required to purchase life insurance on his life with MARY as beneficiary to ensure the above is fulfilled……..what was that amount………….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1"/>
            <a:ext cx="3581400" cy="3124199"/>
          </a:xfrm>
        </p:spPr>
      </p:pic>
    </p:spTree>
    <p:extLst>
      <p:ext uri="{BB962C8B-B14F-4D97-AF65-F5344CB8AC3E}">
        <p14:creationId xmlns:p14="http://schemas.microsoft.com/office/powerpoint/2010/main" val="257453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820</Words>
  <Application>Microsoft Office PowerPoint</Application>
  <PresentationFormat>On-screen Show (4:3)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                                     PLAN FOR                                 LIFE                                 with                 AMERICAN NATIONAL   </vt:lpstr>
      <vt:lpstr>Why Consider Signature GUL?</vt:lpstr>
      <vt:lpstr>The Power of the Pig</vt:lpstr>
      <vt:lpstr>College Planning</vt:lpstr>
      <vt:lpstr>College Planning</vt:lpstr>
      <vt:lpstr>Insuring Your Insurance</vt:lpstr>
      <vt:lpstr>Mortgage Protection </vt:lpstr>
      <vt:lpstr>PowerPoint Presentation</vt:lpstr>
      <vt:lpstr>Divorce Planning</vt:lpstr>
      <vt:lpstr>Divorce Planning</vt:lpstr>
      <vt:lpstr>Buy-Sell Agreement  </vt:lpstr>
      <vt:lpstr>Key Person</vt:lpstr>
      <vt:lpstr>Complete Life, Annuity, and Pension Portfolio </vt:lpstr>
      <vt:lpstr>Underwriting Express</vt:lpstr>
      <vt:lpstr>#1 REASON To Sell..Plan for What Matters Most!!!</vt:lpstr>
    </vt:vector>
  </TitlesOfParts>
  <Company>ANICO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SIGNATURE GUARANTEED UNIVERSAL LIFE INSURANCE</dc:title>
  <dc:creator>McGinnes, Brandie</dc:creator>
  <cp:lastModifiedBy>desk111</cp:lastModifiedBy>
  <cp:revision>143</cp:revision>
  <cp:lastPrinted>2017-05-08T14:38:55Z</cp:lastPrinted>
  <dcterms:created xsi:type="dcterms:W3CDTF">2015-11-23T22:22:31Z</dcterms:created>
  <dcterms:modified xsi:type="dcterms:W3CDTF">2017-05-08T14:38:59Z</dcterms:modified>
</cp:coreProperties>
</file>